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59" r:id="rId10"/>
    <p:sldId id="266" r:id="rId11"/>
    <p:sldId id="267" r:id="rId12"/>
    <p:sldId id="272" r:id="rId13"/>
    <p:sldId id="268" r:id="rId14"/>
    <p:sldId id="269" r:id="rId15"/>
    <p:sldId id="271" r:id="rId16"/>
    <p:sldId id="270" r:id="rId17"/>
    <p:sldId id="276" r:id="rId18"/>
    <p:sldId id="277" r:id="rId19"/>
    <p:sldId id="278" r:id="rId20"/>
    <p:sldId id="274" r:id="rId21"/>
    <p:sldId id="27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910D1-50B8-43A0-ACFD-D256D0EC1071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24F96-DB32-4ABC-966C-EA7A1698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31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F017FD9-BF59-4154-AED5-4076D66776CC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78166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B04245-D5CE-42FB-89E0-C4E38434C69E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98098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937B682-63EB-4A3B-AD57-34CC0064B737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47934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B04245-D5CE-42FB-89E0-C4E38434C69E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63192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0D4F540-3585-4C3C-BAA1-76639C9E7FF7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69142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OKAoNbJkS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38634"/>
            <a:ext cx="8689976" cy="2509213"/>
          </a:xfrm>
        </p:spPr>
        <p:txBody>
          <a:bodyPr/>
          <a:lstStyle/>
          <a:p>
            <a:r>
              <a:rPr lang="en-US" dirty="0" smtClean="0"/>
              <a:t>The importance of water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Image result for water universal solv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47847"/>
            <a:ext cx="91440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300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Affinity for water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71884" y="1804790"/>
            <a:ext cx="10363826" cy="3424107"/>
          </a:xfrm>
        </p:spPr>
        <p:txBody>
          <a:bodyPr/>
          <a:lstStyle/>
          <a:p>
            <a:r>
              <a:rPr lang="en-US" b="1" dirty="0" smtClean="0"/>
              <a:t>Hydrophobic:</a:t>
            </a:r>
            <a:r>
              <a:rPr lang="en-US" dirty="0" smtClean="0"/>
              <a:t> Molecules that are not attracted to water</a:t>
            </a:r>
          </a:p>
          <a:p>
            <a:r>
              <a:rPr lang="en-US" b="1" dirty="0" smtClean="0"/>
              <a:t>Hydrophilic: </a:t>
            </a:r>
            <a:r>
              <a:rPr lang="en-US" dirty="0" smtClean="0"/>
              <a:t>Molecules that are attracted to water</a:t>
            </a:r>
            <a:endParaRPr lang="en-US" b="1" dirty="0"/>
          </a:p>
        </p:txBody>
      </p:sp>
      <p:pic>
        <p:nvPicPr>
          <p:cNvPr id="5122" name="Picture 2" descr="Image result for hydrophob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24" y="2764222"/>
            <a:ext cx="8239236" cy="344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hydrophob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68" y="4937637"/>
            <a:ext cx="3671559" cy="16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326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soap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933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When a </a:t>
            </a:r>
            <a:r>
              <a:rPr lang="en-US" b="1" dirty="0" smtClean="0"/>
              <a:t>solute</a:t>
            </a:r>
            <a:r>
              <a:rPr lang="en-US" dirty="0" smtClean="0"/>
              <a:t> is dissolved in </a:t>
            </a:r>
            <a:r>
              <a:rPr lang="en-US" b="1" dirty="0" smtClean="0"/>
              <a:t>water, </a:t>
            </a:r>
            <a:r>
              <a:rPr lang="en-US" dirty="0" smtClean="0"/>
              <a:t>we call it an </a:t>
            </a:r>
            <a:r>
              <a:rPr lang="en-US" b="1" dirty="0" smtClean="0"/>
              <a:t>aqueous solution</a:t>
            </a:r>
            <a:endParaRPr lang="en-US" dirty="0" smtClean="0"/>
          </a:p>
          <a:p>
            <a:r>
              <a:rPr lang="en-US" dirty="0" smtClean="0"/>
              <a:t>Some solutions are stronger than others</a:t>
            </a:r>
          </a:p>
          <a:p>
            <a:pPr lvl="1"/>
            <a:r>
              <a:rPr lang="en-US" dirty="0" smtClean="0"/>
              <a:t>Concentrations of solutions are measured in </a:t>
            </a:r>
            <a:r>
              <a:rPr lang="en-US" b="1" dirty="0" smtClean="0"/>
              <a:t>molarity</a:t>
            </a:r>
          </a:p>
          <a:p>
            <a:pPr lvl="1"/>
            <a:r>
              <a:rPr lang="en-US" b="1" dirty="0" smtClean="0"/>
              <a:t>Mole (</a:t>
            </a:r>
            <a:r>
              <a:rPr lang="en-US" b="1" dirty="0" err="1" smtClean="0"/>
              <a:t>mol</a:t>
            </a:r>
            <a:r>
              <a:rPr lang="en-US" b="1" dirty="0" smtClean="0"/>
              <a:t>) is equal to the molecular weight of a substance</a:t>
            </a:r>
          </a:p>
          <a:p>
            <a:pPr lvl="1"/>
            <a:r>
              <a:rPr lang="en-US" b="1" dirty="0" smtClean="0"/>
              <a:t>6.02 x 10</a:t>
            </a:r>
            <a:r>
              <a:rPr lang="en-US" b="1" baseline="-25000" dirty="0" smtClean="0"/>
              <a:t>23</a:t>
            </a:r>
            <a:r>
              <a:rPr lang="en-US" b="1" dirty="0" smtClean="0"/>
              <a:t> is Avogadro's number- the number of molecules in a mole</a:t>
            </a:r>
          </a:p>
          <a:p>
            <a:pPr lvl="1"/>
            <a:r>
              <a:rPr lang="en-US" b="1" dirty="0" smtClean="0"/>
              <a:t>Molarity = moles of solute per liter of solution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5752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Hydrogen bonding:  Specific heat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smtClean="0"/>
              <a:t>Specific heat: </a:t>
            </a:r>
            <a:r>
              <a:rPr lang="en-US" dirty="0" smtClean="0"/>
              <a:t>the amount of energy needed to raise the temperature of 1 gram of a substance by 1 degree Celsius</a:t>
            </a:r>
          </a:p>
          <a:p>
            <a:r>
              <a:rPr lang="en-US" b="1" dirty="0" smtClean="0"/>
              <a:t>Water </a:t>
            </a:r>
            <a:r>
              <a:rPr lang="en-US" dirty="0" smtClean="0"/>
              <a:t>has the highest specific heat, </a:t>
            </a:r>
            <a:r>
              <a:rPr lang="en-US" b="1" dirty="0" smtClean="0"/>
              <a:t>it takes the most energy to raise the temperature of liquid water</a:t>
            </a:r>
          </a:p>
          <a:p>
            <a:r>
              <a:rPr lang="en-US" dirty="0" smtClean="0"/>
              <a:t>When heat is added to water molecules, instead of the energy being used to raise the temperature of the water molecule, the heat is being used to </a:t>
            </a:r>
            <a:r>
              <a:rPr lang="en-US" b="1" dirty="0" smtClean="0"/>
              <a:t>break the hydrogen bonds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184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618517"/>
            <a:ext cx="4746047" cy="6356317"/>
          </a:xfrm>
        </p:spPr>
        <p:txBody>
          <a:bodyPr/>
          <a:lstStyle/>
          <a:p>
            <a:r>
              <a:rPr lang="en-US" dirty="0" smtClean="0"/>
              <a:t>When energy (heat) is added to water, the </a:t>
            </a:r>
            <a:r>
              <a:rPr lang="en-US" b="1" dirty="0" smtClean="0"/>
              <a:t>kinetic energy increases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Kinetic energy is measured in terms of temperature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Heat absorption is either used to raise the temperature of a molecule or to change the phase of the molecules</a:t>
            </a:r>
            <a:endParaRPr lang="en-US" b="1" dirty="0"/>
          </a:p>
        </p:txBody>
      </p:sp>
      <p:pic>
        <p:nvPicPr>
          <p:cNvPr id="6146" name="Picture 2" descr="Image result for heating curve of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687" y="0"/>
            <a:ext cx="5670135" cy="697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350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Hydrogen bonding: water is weird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626113"/>
            <a:ext cx="10363826" cy="3424107"/>
          </a:xfrm>
        </p:spPr>
        <p:txBody>
          <a:bodyPr/>
          <a:lstStyle/>
          <a:p>
            <a:r>
              <a:rPr lang="en-US" dirty="0" smtClean="0"/>
              <a:t>When enough energy is released from water molecules, they will </a:t>
            </a:r>
            <a:r>
              <a:rPr lang="en-US" b="1" dirty="0" smtClean="0"/>
              <a:t>solidify</a:t>
            </a:r>
          </a:p>
          <a:p>
            <a:r>
              <a:rPr lang="en-US" dirty="0" smtClean="0"/>
              <a:t>Most elements are most dense when solid</a:t>
            </a:r>
          </a:p>
          <a:p>
            <a:r>
              <a:rPr lang="en-US" dirty="0" smtClean="0"/>
              <a:t>Water is </a:t>
            </a:r>
            <a:r>
              <a:rPr lang="en-US" b="1" dirty="0" smtClean="0"/>
              <a:t>less dense</a:t>
            </a:r>
            <a:r>
              <a:rPr lang="en-US" dirty="0" smtClean="0"/>
              <a:t> as a </a:t>
            </a:r>
            <a:r>
              <a:rPr lang="en-US" b="1" dirty="0" smtClean="0"/>
              <a:t>solid </a:t>
            </a:r>
            <a:r>
              <a:rPr lang="en-US" dirty="0" smtClean="0"/>
              <a:t>because the </a:t>
            </a:r>
            <a:r>
              <a:rPr lang="en-US" b="1" dirty="0" smtClean="0"/>
              <a:t>hydrogen bonds</a:t>
            </a:r>
            <a:r>
              <a:rPr lang="en-US" dirty="0" smtClean="0"/>
              <a:t> keep the molecules far apart enough that the volume of water expands instead of contracts when froze</a:t>
            </a:r>
            <a:endParaRPr lang="en-US" dirty="0"/>
          </a:p>
        </p:txBody>
      </p:sp>
      <p:pic>
        <p:nvPicPr>
          <p:cNvPr id="7170" name="Picture 2" descr="Image result for water floa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749" y="3708272"/>
            <a:ext cx="4023877" cy="268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29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Breaking the bonds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When water breaks down into hydrogen and oxygen, each element contains a slight charge</a:t>
            </a:r>
          </a:p>
          <a:p>
            <a:pPr lvl="1"/>
            <a:r>
              <a:rPr lang="en-US" dirty="0" smtClean="0"/>
              <a:t>H</a:t>
            </a:r>
            <a:r>
              <a:rPr lang="en-US" baseline="30000" dirty="0" smtClean="0"/>
              <a:t>+  </a:t>
            </a:r>
            <a:r>
              <a:rPr lang="en-US" b="1" dirty="0" smtClean="0"/>
              <a:t>hydrogen ion</a:t>
            </a:r>
            <a:endParaRPr lang="en-US" baseline="30000" dirty="0" smtClean="0"/>
          </a:p>
          <a:p>
            <a:pPr lvl="1"/>
            <a:r>
              <a:rPr lang="en-US" dirty="0" smtClean="0"/>
              <a:t>OH</a:t>
            </a:r>
            <a:r>
              <a:rPr lang="en-US" baseline="30000" dirty="0" smtClean="0"/>
              <a:t>-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1" dirty="0" smtClean="0"/>
              <a:t>hydroxide ion</a:t>
            </a:r>
            <a:endParaRPr lang="en-US" baseline="30000" dirty="0"/>
          </a:p>
        </p:txBody>
      </p:sp>
      <p:pic>
        <p:nvPicPr>
          <p:cNvPr id="8194" name="Picture 2" descr="Image result for hydrogen 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398" y="3098033"/>
            <a:ext cx="6168804" cy="269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243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-295883"/>
            <a:ext cx="10364451" cy="1596177"/>
          </a:xfrm>
        </p:spPr>
        <p:txBody>
          <a:bodyPr/>
          <a:lstStyle/>
          <a:p>
            <a:r>
              <a:rPr lang="en-US" dirty="0" smtClean="0"/>
              <a:t>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3817" y="932429"/>
            <a:ext cx="4534307" cy="5718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acids increase the concentration of hydrogen </a:t>
            </a:r>
            <a:r>
              <a:rPr lang="en-US" b="1" dirty="0" smtClean="0"/>
              <a:t>ions</a:t>
            </a:r>
          </a:p>
          <a:p>
            <a:pPr marL="0" indent="0">
              <a:buNone/>
            </a:pPr>
            <a:r>
              <a:rPr lang="en-US" b="1" dirty="0" smtClean="0"/>
              <a:t>- adding h+ to the solution</a:t>
            </a:r>
          </a:p>
          <a:p>
            <a:pPr marL="0" indent="0">
              <a:buNone/>
            </a:pPr>
            <a:r>
              <a:rPr lang="en-US" b="1" dirty="0" smtClean="0"/>
              <a:t>-removing oh- from the solution</a:t>
            </a:r>
            <a:r>
              <a:rPr lang="en-US" b="1" dirty="0"/>
              <a:t>		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Bases increase the concentration of hydroxide </a:t>
            </a:r>
            <a:r>
              <a:rPr lang="en-US" b="1" dirty="0" smtClean="0"/>
              <a:t>ions</a:t>
            </a:r>
          </a:p>
          <a:p>
            <a:pPr marL="0" indent="0">
              <a:buNone/>
            </a:pPr>
            <a:r>
              <a:rPr lang="en-US" b="1" dirty="0" smtClean="0"/>
              <a:t>- </a:t>
            </a:r>
            <a:r>
              <a:rPr lang="en-US" b="1" dirty="0"/>
              <a:t>adding </a:t>
            </a:r>
            <a:r>
              <a:rPr lang="en-US" b="1" dirty="0" smtClean="0"/>
              <a:t>OH- </a:t>
            </a:r>
            <a:r>
              <a:rPr lang="en-US" b="1" dirty="0"/>
              <a:t>to the solution</a:t>
            </a:r>
          </a:p>
          <a:p>
            <a:pPr marL="0" indent="0">
              <a:buNone/>
            </a:pPr>
            <a:r>
              <a:rPr lang="en-US" b="1" dirty="0" smtClean="0"/>
              <a:t>-</a:t>
            </a:r>
            <a:r>
              <a:rPr lang="en-US" b="1" dirty="0"/>
              <a:t>removing </a:t>
            </a:r>
            <a:r>
              <a:rPr lang="en-US" b="1" dirty="0" smtClean="0"/>
              <a:t>H+ from </a:t>
            </a:r>
            <a:r>
              <a:rPr lang="en-US" b="1" dirty="0"/>
              <a:t>the solution</a:t>
            </a:r>
            <a:endParaRPr lang="en-US" b="1" dirty="0"/>
          </a:p>
        </p:txBody>
      </p:sp>
      <p:pic>
        <p:nvPicPr>
          <p:cNvPr id="4098" name="Picture 2" descr="Image result for pH and molar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713" y="3026980"/>
            <a:ext cx="6781253" cy="362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800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acids and 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Chemical equations move forward and backward  by accepting and releasing hydrogen ions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ex:</a:t>
            </a:r>
            <a:endParaRPr lang="en-US" dirty="0"/>
          </a:p>
        </p:txBody>
      </p:sp>
      <p:sp>
        <p:nvSpPr>
          <p:cNvPr id="4" name="AutoShape 2" descr="Image result for carbonic acid equ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result for carbonic acid equ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945" y="3120259"/>
            <a:ext cx="5031281" cy="328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010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Image result for ph equ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955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255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water polar covalent comp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706" y="2214694"/>
            <a:ext cx="4283294" cy="460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is weird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622" y="1720705"/>
            <a:ext cx="10363826" cy="3424107"/>
          </a:xfrm>
        </p:spPr>
        <p:txBody>
          <a:bodyPr/>
          <a:lstStyle/>
          <a:p>
            <a:r>
              <a:rPr lang="en-US" b="1" dirty="0" smtClean="0"/>
              <a:t>Water is made up of two hydrogen atoms bonded to one oxygen atom</a:t>
            </a:r>
          </a:p>
          <a:p>
            <a:pPr lvl="1"/>
            <a:r>
              <a:rPr lang="en-US" b="1" dirty="0" smtClean="0"/>
              <a:t>H</a:t>
            </a:r>
            <a:r>
              <a:rPr lang="en-US" b="1" baseline="-25000" dirty="0" smtClean="0"/>
              <a:t>2</a:t>
            </a:r>
            <a:r>
              <a:rPr lang="en-US" b="1" dirty="0" smtClean="0"/>
              <a:t>O</a:t>
            </a:r>
          </a:p>
          <a:p>
            <a:pPr lvl="1"/>
            <a:r>
              <a:rPr lang="en-US" b="1" dirty="0" smtClean="0"/>
              <a:t>Hydrogen molecules have 1 electron in their outer shell</a:t>
            </a:r>
          </a:p>
          <a:p>
            <a:pPr lvl="1"/>
            <a:r>
              <a:rPr lang="en-US" b="1" dirty="0" smtClean="0"/>
              <a:t>Oxygen has 6 electrons but needs two more to be complete</a:t>
            </a:r>
          </a:p>
          <a:p>
            <a:pPr lvl="2"/>
            <a:r>
              <a:rPr lang="en-US" b="1" dirty="0" smtClean="0"/>
              <a:t>Therefore, Water is made up with Polar covalent bonding</a:t>
            </a: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53175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61071" y="0"/>
            <a:ext cx="10364451" cy="1596177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hlink"/>
                </a:solidFill>
                <a:effectLst/>
              </a:rPr>
              <a:t>The pH Scale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057400" y="1371600"/>
            <a:ext cx="8229600" cy="2057400"/>
          </a:xfr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</a:gra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Each pH unit is </a:t>
            </a:r>
            <a:r>
              <a:rPr lang="en-US" altLang="en-US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r>
              <a:rPr lang="en-US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times</a:t>
            </a:r>
            <a:r>
              <a:rPr lang="en-US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as large as the previous one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change of 2 pH units means </a:t>
            </a:r>
            <a:r>
              <a:rPr lang="en-US" altLang="en-US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100 times</a:t>
            </a:r>
            <a:r>
              <a:rPr lang="en-US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more basic or acidic</a:t>
            </a:r>
          </a:p>
        </p:txBody>
      </p:sp>
      <p:grpSp>
        <p:nvGrpSpPr>
          <p:cNvPr id="20484" name="Group 5"/>
          <p:cNvGrpSpPr>
            <a:grpSpLocks/>
          </p:cNvGrpSpPr>
          <p:nvPr/>
        </p:nvGrpSpPr>
        <p:grpSpPr bwMode="auto">
          <a:xfrm>
            <a:off x="2057400" y="3429000"/>
            <a:ext cx="8077200" cy="2005013"/>
            <a:chOff x="336" y="2625"/>
            <a:chExt cx="5088" cy="1263"/>
          </a:xfrm>
        </p:grpSpPr>
        <p:pic>
          <p:nvPicPr>
            <p:cNvPr id="20485" name="Picture 6" descr="pH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943" r="17500" b="55011"/>
            <a:stretch>
              <a:fillRect/>
            </a:stretch>
          </p:blipFill>
          <p:spPr bwMode="auto">
            <a:xfrm>
              <a:off x="336" y="2625"/>
              <a:ext cx="5088" cy="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7" name="Text Box 7"/>
            <p:cNvSpPr txBox="1">
              <a:spLocks noChangeArrowheads="1"/>
            </p:cNvSpPr>
            <p:nvPr/>
          </p:nvSpPr>
          <p:spPr bwMode="auto">
            <a:xfrm>
              <a:off x="1872" y="3600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>
                  <a:effectLst>
                    <a:outerShdw blurRad="38100" dist="38100" dir="2700000" algn="tl">
                      <a:srgbClr val="010199"/>
                    </a:outerShdw>
                  </a:effectLst>
                </a:rPr>
                <a:t>x10</a:t>
              </a:r>
            </a:p>
          </p:txBody>
        </p:sp>
        <p:sp>
          <p:nvSpPr>
            <p:cNvPr id="25608" name="Text Box 8"/>
            <p:cNvSpPr txBox="1">
              <a:spLocks noChangeArrowheads="1"/>
            </p:cNvSpPr>
            <p:nvPr/>
          </p:nvSpPr>
          <p:spPr bwMode="auto">
            <a:xfrm>
              <a:off x="2928" y="3600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>
                  <a:effectLst>
                    <a:outerShdw blurRad="38100" dist="38100" dir="2700000" algn="tl">
                      <a:srgbClr val="010199"/>
                    </a:outerShdw>
                  </a:effectLst>
                </a:rPr>
                <a:t>x100</a:t>
              </a:r>
            </a:p>
          </p:txBody>
        </p:sp>
        <p:sp>
          <p:nvSpPr>
            <p:cNvPr id="20488" name="Line 9"/>
            <p:cNvSpPr>
              <a:spLocks noChangeShapeType="1"/>
            </p:cNvSpPr>
            <p:nvPr/>
          </p:nvSpPr>
          <p:spPr bwMode="auto">
            <a:xfrm flipV="1">
              <a:off x="2112" y="3360"/>
              <a:ext cx="0" cy="2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9" name="Line 10"/>
            <p:cNvSpPr>
              <a:spLocks noChangeShapeType="1"/>
            </p:cNvSpPr>
            <p:nvPr/>
          </p:nvSpPr>
          <p:spPr bwMode="auto">
            <a:xfrm flipV="1">
              <a:off x="2352" y="3360"/>
              <a:ext cx="0" cy="2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Line 11"/>
            <p:cNvSpPr>
              <a:spLocks noChangeShapeType="1"/>
            </p:cNvSpPr>
            <p:nvPr/>
          </p:nvSpPr>
          <p:spPr bwMode="auto">
            <a:xfrm flipV="1">
              <a:off x="3168" y="3360"/>
              <a:ext cx="0" cy="2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1" name="Line 12"/>
            <p:cNvSpPr>
              <a:spLocks noChangeShapeType="1"/>
            </p:cNvSpPr>
            <p:nvPr/>
          </p:nvSpPr>
          <p:spPr bwMode="auto">
            <a:xfrm flipV="1">
              <a:off x="3696" y="3360"/>
              <a:ext cx="0" cy="2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980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mage result for bicarbonate buffer equation in response to 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533" y="2522482"/>
            <a:ext cx="5780691" cy="433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947" y="0"/>
            <a:ext cx="10364451" cy="1596177"/>
          </a:xfrm>
        </p:spPr>
        <p:txBody>
          <a:bodyPr/>
          <a:lstStyle/>
          <a:p>
            <a:r>
              <a:rPr lang="en-US" dirty="0" err="1" smtClean="0"/>
              <a:t>Ph</a:t>
            </a:r>
            <a:r>
              <a:rPr lang="en-US" dirty="0" smtClean="0"/>
              <a:t> as it pertains to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7028" y="1222697"/>
            <a:ext cx="10363826" cy="3424107"/>
          </a:xfrm>
        </p:spPr>
        <p:txBody>
          <a:bodyPr/>
          <a:lstStyle/>
          <a:p>
            <a:r>
              <a:rPr lang="en-US" dirty="0" err="1" smtClean="0"/>
              <a:t>Ph</a:t>
            </a:r>
            <a:r>
              <a:rPr lang="en-US" dirty="0" smtClean="0"/>
              <a:t> of most cells is 7 (</a:t>
            </a:r>
            <a:r>
              <a:rPr lang="en-US" b="1" dirty="0" smtClean="0"/>
              <a:t>Neutral)</a:t>
            </a:r>
            <a:endParaRPr lang="en-US" dirty="0" smtClean="0"/>
          </a:p>
          <a:p>
            <a:r>
              <a:rPr lang="en-US" b="1" dirty="0" smtClean="0"/>
              <a:t>Buffers</a:t>
            </a:r>
            <a:r>
              <a:rPr lang="en-US" dirty="0" smtClean="0"/>
              <a:t> minimize changes to the concentrations of H+ and Oh- ions</a:t>
            </a:r>
            <a:endParaRPr lang="en-US" b="1" dirty="0" smtClean="0"/>
          </a:p>
          <a:p>
            <a:r>
              <a:rPr lang="en-US" b="1" dirty="0" smtClean="0"/>
              <a:t>Buffers </a:t>
            </a:r>
            <a:r>
              <a:rPr lang="en-US" dirty="0" smtClean="0"/>
              <a:t> accept or donate H+ ions depending on what is needed</a:t>
            </a:r>
          </a:p>
          <a:p>
            <a:r>
              <a:rPr lang="en-US" b="1" dirty="0" smtClean="0"/>
              <a:t>Bicarbonate Ion</a:t>
            </a:r>
            <a:r>
              <a:rPr lang="en-US" dirty="0" smtClean="0"/>
              <a:t> is the most important buffer in human blood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751193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bonding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Water also bonds with other water molecules due to </a:t>
            </a:r>
            <a:r>
              <a:rPr lang="en-US" b="1" dirty="0" smtClean="0"/>
              <a:t>hydrogen bonding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Image result for water hydrogen bon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3" y="2959921"/>
            <a:ext cx="4944853" cy="298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52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10" descr="water_molecule_h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00601"/>
            <a:ext cx="33337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69096" y="609600"/>
            <a:ext cx="5712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5400" b="1" u="sng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Properties of Water</a:t>
            </a:r>
            <a:endParaRPr lang="en-US" sz="54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057400" y="1752600"/>
            <a:ext cx="7772400" cy="3200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en-US" sz="2800" b="1" i="1" dirty="0">
                <a:latin typeface="Arial" charset="0"/>
              </a:rPr>
              <a:t>Water is the most abundant compound in most living things. Nearly 70% of your body is made of water (about 2/3)</a:t>
            </a:r>
            <a:r>
              <a:rPr lang="en-US" altLang="en-US" sz="2800" b="1" i="1" dirty="0"/>
              <a:t> .</a:t>
            </a:r>
            <a:r>
              <a:rPr lang="en-US" alt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017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990600"/>
            <a:ext cx="9144000" cy="4648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altLang="en-US" sz="3200" u="sng" dirty="0">
                <a:solidFill>
                  <a:srgbClr val="C00000"/>
                </a:solidFill>
              </a:rPr>
              <a:t>Cohesion</a:t>
            </a:r>
            <a:r>
              <a:rPr lang="en-US" altLang="en-US" sz="3200" dirty="0">
                <a:solidFill>
                  <a:srgbClr val="C00000"/>
                </a:solidFill>
              </a:rPr>
              <a:t>- an attraction between molecules of water</a:t>
            </a:r>
          </a:p>
          <a:p>
            <a:pPr eaLnBrk="1" hangingPunct="1"/>
            <a:endParaRPr lang="en-US" altLang="en-US" sz="3200" dirty="0"/>
          </a:p>
          <a:p>
            <a:pPr eaLnBrk="1" hangingPunct="1"/>
            <a:r>
              <a:rPr lang="en-US" altLang="en-US" sz="3000" dirty="0"/>
              <a:t>The result:</a:t>
            </a:r>
          </a:p>
          <a:p>
            <a:pPr lvl="1" eaLnBrk="1" hangingPunct="1"/>
            <a:r>
              <a:rPr lang="en-US" altLang="en-US" sz="3000" dirty="0"/>
              <a:t>Water molecules stick to each </a:t>
            </a:r>
            <a:r>
              <a:rPr lang="en-US" altLang="en-US" sz="3000" dirty="0" smtClean="0"/>
              <a:t>other</a:t>
            </a:r>
          </a:p>
          <a:p>
            <a:pPr lvl="1" eaLnBrk="1" hangingPunct="1"/>
            <a:r>
              <a:rPr lang="en-US" altLang="en-US" sz="3000" b="1" dirty="0" smtClean="0"/>
              <a:t>Surface tension:</a:t>
            </a:r>
            <a:r>
              <a:rPr lang="en-US" altLang="en-US" sz="3000" dirty="0" smtClean="0"/>
              <a:t> Water molecules are difficult to break apart, therefore it appears as though water molecules create a film on the </a:t>
            </a:r>
            <a:r>
              <a:rPr lang="en-US" altLang="en-US" sz="3000" dirty="0" err="1" smtClean="0"/>
              <a:t>surafce</a:t>
            </a:r>
            <a:endParaRPr lang="en-US" altLang="en-US" sz="3000" b="1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381000"/>
            <a:ext cx="71628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u="sng" dirty="0" smtClean="0"/>
              <a:t>Cohesion</a:t>
            </a:r>
          </a:p>
        </p:txBody>
      </p:sp>
      <p:pic>
        <p:nvPicPr>
          <p:cNvPr id="13316" name="Picture 7" descr="water_molecule_h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752601"/>
            <a:ext cx="33337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12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2292" name="Picture 4" descr="water_molecule_h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4638676"/>
            <a:ext cx="33337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9" descr="200px-Drops_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838200"/>
            <a:ext cx="43434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3" descr="Image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352801"/>
            <a:ext cx="40386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88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524000" y="990600"/>
            <a:ext cx="9144000" cy="46482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altLang="en-US" sz="3200" u="sng" dirty="0">
                <a:solidFill>
                  <a:srgbClr val="C00000"/>
                </a:solidFill>
              </a:rPr>
              <a:t>Adhesion</a:t>
            </a:r>
            <a:r>
              <a:rPr lang="en-US" altLang="en-US" sz="3200" dirty="0">
                <a:solidFill>
                  <a:srgbClr val="C00000"/>
                </a:solidFill>
              </a:rPr>
              <a:t>- an attraction between molecules of different substances. </a:t>
            </a:r>
          </a:p>
          <a:p>
            <a:pPr eaLnBrk="1" hangingPunct="1"/>
            <a:endParaRPr lang="en-US" altLang="en-US" sz="3200" dirty="0"/>
          </a:p>
          <a:p>
            <a:pPr eaLnBrk="1" hangingPunct="1"/>
            <a:r>
              <a:rPr lang="en-US" altLang="en-US" sz="3000" dirty="0"/>
              <a:t>The result:</a:t>
            </a:r>
          </a:p>
          <a:p>
            <a:pPr lvl="1" eaLnBrk="1" hangingPunct="1"/>
            <a:r>
              <a:rPr lang="en-US" altLang="en-US" sz="3000" dirty="0"/>
              <a:t>Water molecules stick to glass of graduated cylinder forming the meniscus.</a:t>
            </a:r>
          </a:p>
          <a:p>
            <a:pPr lvl="1" eaLnBrk="1" hangingPunct="1"/>
            <a:r>
              <a:rPr lang="en-US" altLang="en-US" sz="3000" u="sng" dirty="0"/>
              <a:t>Capillary Action-</a:t>
            </a:r>
            <a:r>
              <a:rPr lang="en-US" altLang="en-US" sz="3000" dirty="0"/>
              <a:t>  Force that draws water up against gravity in roots of plants.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381000"/>
            <a:ext cx="71628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u="sng" smtClean="0"/>
              <a:t>Adhesion</a:t>
            </a:r>
          </a:p>
        </p:txBody>
      </p:sp>
      <p:pic>
        <p:nvPicPr>
          <p:cNvPr id="13316" name="Picture 7" descr="water_molecule_h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752601"/>
            <a:ext cx="33337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69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menisc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90800"/>
            <a:ext cx="441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1" descr="480451566_e66f7cc4f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0"/>
            <a:ext cx="47625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3" descr="celerymulti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3657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5" descr="Close up view of xylem vessels dyed red and green, lengthways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81400"/>
            <a:ext cx="4800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90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Universal solvent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Due to its polar nature, </a:t>
            </a:r>
            <a:r>
              <a:rPr lang="en-US" b="1" dirty="0" smtClean="0"/>
              <a:t>water is the universal solvent</a:t>
            </a:r>
            <a:endParaRPr lang="en-US" dirty="0" smtClean="0"/>
          </a:p>
          <a:p>
            <a:pPr lvl="1"/>
            <a:r>
              <a:rPr lang="en-US" b="1" dirty="0" smtClean="0"/>
              <a:t>Solvent: dissolves matter</a:t>
            </a:r>
          </a:p>
          <a:p>
            <a:pPr lvl="1"/>
            <a:r>
              <a:rPr lang="en-US" b="1" dirty="0" smtClean="0"/>
              <a:t>Solute: matter that gets dissolved</a:t>
            </a:r>
          </a:p>
          <a:p>
            <a:endParaRPr lang="en-US" b="1" dirty="0"/>
          </a:p>
        </p:txBody>
      </p:sp>
      <p:pic>
        <p:nvPicPr>
          <p:cNvPr id="3074" name="Picture 2" descr="Image result for water universal solv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430" y="2794437"/>
            <a:ext cx="4132646" cy="308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water universal solv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862" y="3664223"/>
            <a:ext cx="3960320" cy="297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135582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243</TotalTime>
  <Words>603</Words>
  <Application>Microsoft Office PowerPoint</Application>
  <PresentationFormat>Widescreen</PresentationFormat>
  <Paragraphs>82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Tw Cen MT</vt:lpstr>
      <vt:lpstr>Droplet</vt:lpstr>
      <vt:lpstr>The importance of water</vt:lpstr>
      <vt:lpstr>Water is weird</vt:lpstr>
      <vt:lpstr>Water bonding </vt:lpstr>
      <vt:lpstr>PowerPoint Presentation</vt:lpstr>
      <vt:lpstr>Cohesion</vt:lpstr>
      <vt:lpstr>PowerPoint Presentation</vt:lpstr>
      <vt:lpstr>Adhesion</vt:lpstr>
      <vt:lpstr>PowerPoint Presentation</vt:lpstr>
      <vt:lpstr>Universal solvent</vt:lpstr>
      <vt:lpstr>Affinity for water </vt:lpstr>
      <vt:lpstr>soap</vt:lpstr>
      <vt:lpstr>solution</vt:lpstr>
      <vt:lpstr>Hydrogen bonding:  Specific heat</vt:lpstr>
      <vt:lpstr>PowerPoint Presentation</vt:lpstr>
      <vt:lpstr>Hydrogen bonding: water is weird</vt:lpstr>
      <vt:lpstr>Breaking the bonds</vt:lpstr>
      <vt:lpstr>pH</vt:lpstr>
      <vt:lpstr>Weak acids and bases</vt:lpstr>
      <vt:lpstr>pH equation</vt:lpstr>
      <vt:lpstr>The pH Scale</vt:lpstr>
      <vt:lpstr>Ph as it pertains to organisms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importance of water</dc:title>
  <dc:creator>Administrator</dc:creator>
  <cp:lastModifiedBy>Administrator</cp:lastModifiedBy>
  <cp:revision>11</cp:revision>
  <dcterms:created xsi:type="dcterms:W3CDTF">2018-04-23T14:54:57Z</dcterms:created>
  <dcterms:modified xsi:type="dcterms:W3CDTF">2018-04-24T12:35:57Z</dcterms:modified>
</cp:coreProperties>
</file>