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54" y="-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16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en-US"/>
              <a:t>2/5/2019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en-US"/>
              <a:t>2/5/2019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2" y="295863"/>
            <a:ext cx="12188827" cy="6323264"/>
            <a:chOff x="-2" y="295863"/>
            <a:chExt cx="12188827" cy="6323264"/>
          </a:xfrm>
        </p:grpSpPr>
        <p:sp>
          <p:nvSpPr>
            <p:cNvPr id="33" name="Rectangle 32"/>
            <p:cNvSpPr/>
            <p:nvPr/>
          </p:nvSpPr>
          <p:spPr>
            <a:xfrm>
              <a:off x="-1" y="1905000"/>
              <a:ext cx="12188826" cy="320040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-2" y="1795132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-2" y="5142116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36" name="Oval 2"/>
            <p:cNvSpPr>
              <a:spLocks noChangeArrowheads="1"/>
            </p:cNvSpPr>
            <p:nvPr/>
          </p:nvSpPr>
          <p:spPr bwMode="grayWhite">
            <a:xfrm>
              <a:off x="534293" y="5791419"/>
              <a:ext cx="716336" cy="739723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3"/>
            <p:cNvSpPr>
              <a:spLocks noChangeArrowheads="1"/>
            </p:cNvSpPr>
            <p:nvPr/>
          </p:nvSpPr>
          <p:spPr bwMode="grayWhite">
            <a:xfrm>
              <a:off x="696482" y="5958903"/>
              <a:ext cx="106437" cy="10991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5"/>
            <p:cNvSpPr>
              <a:spLocks noChangeArrowheads="1"/>
            </p:cNvSpPr>
            <p:nvPr/>
          </p:nvSpPr>
          <p:spPr bwMode="grayWhite">
            <a:xfrm>
              <a:off x="213400" y="5778215"/>
              <a:ext cx="310863" cy="321012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6"/>
            <p:cNvSpPr>
              <a:spLocks noChangeArrowheads="1"/>
            </p:cNvSpPr>
            <p:nvPr/>
          </p:nvSpPr>
          <p:spPr bwMode="grayWhite">
            <a:xfrm>
              <a:off x="284358" y="5851489"/>
              <a:ext cx="40547" cy="418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grayWhite">
            <a:xfrm>
              <a:off x="10486137" y="5404864"/>
              <a:ext cx="473052" cy="488496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9"/>
            <p:cNvSpPr>
              <a:spLocks noChangeArrowheads="1"/>
            </p:cNvSpPr>
            <p:nvPr/>
          </p:nvSpPr>
          <p:spPr bwMode="grayWhite">
            <a:xfrm>
              <a:off x="10594263" y="5516520"/>
              <a:ext cx="65889" cy="6804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11"/>
            <p:cNvSpPr>
              <a:spLocks noChangeArrowheads="1"/>
            </p:cNvSpPr>
            <p:nvPr/>
          </p:nvSpPr>
          <p:spPr bwMode="grayWhite">
            <a:xfrm>
              <a:off x="6575012" y="6214373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12"/>
            <p:cNvSpPr>
              <a:spLocks noChangeArrowheads="1"/>
            </p:cNvSpPr>
            <p:nvPr/>
          </p:nvSpPr>
          <p:spPr bwMode="grayWhite">
            <a:xfrm>
              <a:off x="6664554" y="6306838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14"/>
            <p:cNvSpPr>
              <a:spLocks noChangeArrowheads="1"/>
            </p:cNvSpPr>
            <p:nvPr/>
          </p:nvSpPr>
          <p:spPr bwMode="grayWhite">
            <a:xfrm>
              <a:off x="3520863" y="5733822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15"/>
            <p:cNvSpPr>
              <a:spLocks noChangeArrowheads="1"/>
            </p:cNvSpPr>
            <p:nvPr/>
          </p:nvSpPr>
          <p:spPr bwMode="grayWhite">
            <a:xfrm>
              <a:off x="3610405" y="5826287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17"/>
            <p:cNvSpPr>
              <a:spLocks noChangeArrowheads="1"/>
            </p:cNvSpPr>
            <p:nvPr/>
          </p:nvSpPr>
          <p:spPr bwMode="grayWhite">
            <a:xfrm>
              <a:off x="5845161" y="295863"/>
              <a:ext cx="716336" cy="739723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18"/>
            <p:cNvSpPr>
              <a:spLocks noChangeArrowheads="1"/>
            </p:cNvSpPr>
            <p:nvPr/>
          </p:nvSpPr>
          <p:spPr bwMode="grayWhite">
            <a:xfrm>
              <a:off x="6007350" y="463347"/>
              <a:ext cx="106437" cy="10991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20"/>
            <p:cNvSpPr>
              <a:spLocks noChangeArrowheads="1"/>
            </p:cNvSpPr>
            <p:nvPr/>
          </p:nvSpPr>
          <p:spPr bwMode="grayWhite">
            <a:xfrm>
              <a:off x="5439688" y="630832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21"/>
            <p:cNvSpPr>
              <a:spLocks noChangeArrowheads="1"/>
            </p:cNvSpPr>
            <p:nvPr/>
          </p:nvSpPr>
          <p:spPr bwMode="grayWhite">
            <a:xfrm>
              <a:off x="5529230" y="723297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23"/>
            <p:cNvSpPr>
              <a:spLocks noChangeArrowheads="1"/>
            </p:cNvSpPr>
            <p:nvPr/>
          </p:nvSpPr>
          <p:spPr bwMode="grayWhite">
            <a:xfrm>
              <a:off x="6575012" y="295863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24"/>
            <p:cNvSpPr>
              <a:spLocks noChangeArrowheads="1"/>
            </p:cNvSpPr>
            <p:nvPr/>
          </p:nvSpPr>
          <p:spPr bwMode="grayWhite">
            <a:xfrm>
              <a:off x="6664554" y="388328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Oval 26"/>
            <p:cNvSpPr>
              <a:spLocks noChangeArrowheads="1"/>
            </p:cNvSpPr>
            <p:nvPr/>
          </p:nvSpPr>
          <p:spPr bwMode="grayWhite">
            <a:xfrm>
              <a:off x="11218217" y="589639"/>
              <a:ext cx="554146" cy="572239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27"/>
            <p:cNvSpPr>
              <a:spLocks noChangeArrowheads="1"/>
            </p:cNvSpPr>
            <p:nvPr/>
          </p:nvSpPr>
          <p:spPr bwMode="grayWhite">
            <a:xfrm>
              <a:off x="11344927" y="720486"/>
              <a:ext cx="79405" cy="8199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29"/>
            <p:cNvSpPr>
              <a:spLocks noChangeArrowheads="1"/>
            </p:cNvSpPr>
            <p:nvPr/>
          </p:nvSpPr>
          <p:spPr bwMode="grayWhite">
            <a:xfrm>
              <a:off x="11312827" y="1372978"/>
              <a:ext cx="229768" cy="237270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30"/>
            <p:cNvSpPr>
              <a:spLocks noChangeArrowheads="1"/>
            </p:cNvSpPr>
            <p:nvPr/>
          </p:nvSpPr>
          <p:spPr bwMode="grayWhite">
            <a:xfrm>
              <a:off x="11366890" y="1428806"/>
              <a:ext cx="27032" cy="2791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32"/>
            <p:cNvSpPr>
              <a:spLocks noChangeArrowheads="1"/>
            </p:cNvSpPr>
            <p:nvPr/>
          </p:nvSpPr>
          <p:spPr bwMode="grayWhite">
            <a:xfrm>
              <a:off x="1303864" y="669938"/>
              <a:ext cx="554146" cy="572239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33"/>
            <p:cNvSpPr>
              <a:spLocks noChangeArrowheads="1"/>
            </p:cNvSpPr>
            <p:nvPr/>
          </p:nvSpPr>
          <p:spPr bwMode="grayWhite">
            <a:xfrm>
              <a:off x="1428885" y="799041"/>
              <a:ext cx="81095" cy="8374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35"/>
            <p:cNvSpPr>
              <a:spLocks noChangeArrowheads="1"/>
            </p:cNvSpPr>
            <p:nvPr/>
          </p:nvSpPr>
          <p:spPr bwMode="grayWhite">
            <a:xfrm>
              <a:off x="1871526" y="837422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36"/>
            <p:cNvSpPr>
              <a:spLocks noChangeArrowheads="1"/>
            </p:cNvSpPr>
            <p:nvPr/>
          </p:nvSpPr>
          <p:spPr bwMode="grayWhite">
            <a:xfrm>
              <a:off x="1961068" y="929887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223D7-2A27-4B34-A31C-02090805ABAC}" type="datetime1">
              <a:rPr lang="en-US" smtClean="0"/>
              <a:t>2/5/2019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1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F1F3-2254-4E04-B960-C1DB42B67330}" type="datetime1">
              <a:rPr lang="en-US" smtClean="0"/>
              <a:t>2/5/2019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0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0DE7-A14C-48CB-AB8E-D3357522F5F2}" type="datetime1">
              <a:rPr lang="en-US" smtClean="0"/>
              <a:t>2/5/2019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2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7548-FD58-4384-A951-C87160C229EB}" type="datetime1">
              <a:rPr lang="en-US" smtClean="0"/>
              <a:t>2/5/2019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9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3194-3577-4D3C-A927-FE879CBA54D5}" type="datetime1">
              <a:rPr lang="en-US" smtClean="0"/>
              <a:t>2/5/2019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0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341120" y="1901952"/>
            <a:ext cx="4572000" cy="4123944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/>
            </a:lvl5pPr>
            <a:lvl6pPr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we</a:t>
            </a:r>
          </a:p>
          <a:p>
            <a:pPr lvl="5"/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C53B-D6DF-4D88-8598-DAA646F1ABC6}" type="datetime1">
              <a:rPr lang="en-US" smtClean="0"/>
              <a:t>2/5/2019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1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985-7297-49C2-8AF7-445853E5DC92}" type="datetime1">
              <a:rPr lang="en-US" smtClean="0"/>
              <a:t>2/5/2019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0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CB2E-E929-49CA-BA6D-3C562126F566}" type="datetime1">
              <a:rPr lang="en-US" smtClean="0"/>
              <a:t>2/5/2019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3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Rectangle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CFE0-ED18-4B5C-AA30-B675E1042721}" type="datetime1">
              <a:rPr lang="en-US" smtClean="0"/>
              <a:t>2/5/2019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4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BAAB-3A39-450E-9B38-6FB42E71A3AF}" type="datetime1">
              <a:rPr lang="en-US" smtClean="0"/>
              <a:t>2/5/2019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6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0331-03F7-4310-9C27-C65B2378D791}" type="datetime1">
              <a:rPr lang="en-US" smtClean="0"/>
              <a:t>2/5/2019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7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roup 162"/>
          <p:cNvGrpSpPr/>
          <p:nvPr/>
        </p:nvGrpSpPr>
        <p:grpSpPr>
          <a:xfrm>
            <a:off x="7873" y="-19258"/>
            <a:ext cx="12188953" cy="6869723"/>
            <a:chOff x="7873" y="-19258"/>
            <a:chExt cx="12188953" cy="6869723"/>
          </a:xfrm>
        </p:grpSpPr>
        <p:sp>
          <p:nvSpPr>
            <p:cNvPr id="10" name="Rectangle 9"/>
            <p:cNvSpPr/>
            <p:nvPr/>
          </p:nvSpPr>
          <p:spPr>
            <a:xfrm>
              <a:off x="7873" y="-19258"/>
              <a:ext cx="12188952" cy="6858000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7999" y="6472513"/>
              <a:ext cx="12188827" cy="377952"/>
              <a:chOff x="-1" y="6480048"/>
              <a:chExt cx="12188827" cy="37795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0" y="6583680"/>
                <a:ext cx="12188826" cy="274320"/>
              </a:xfrm>
              <a:prstGeom prst="rect">
                <a:avLst/>
              </a:prstGeom>
              <a:gradFill flip="none" rotWithShape="1">
                <a:gsLst>
                  <a:gs pos="100000">
                    <a:schemeClr val="accent1">
                      <a:alpha val="50000"/>
                    </a:schemeClr>
                  </a:gs>
                  <a:gs pos="0">
                    <a:schemeClr val="accent1">
                      <a:lumMod val="60000"/>
                      <a:lumOff val="40000"/>
                      <a:alpha val="5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-1" y="6480048"/>
                <a:ext cx="12188826" cy="73152"/>
              </a:xfrm>
              <a:prstGeom prst="rect">
                <a:avLst/>
              </a:prstGeom>
              <a:gradFill flip="none" rotWithShape="1">
                <a:gsLst>
                  <a:gs pos="100000">
                    <a:schemeClr val="accent1">
                      <a:alpha val="80000"/>
                    </a:schemeClr>
                  </a:gs>
                  <a:gs pos="0">
                    <a:schemeClr val="accent1">
                      <a:lumMod val="60000"/>
                      <a:lumOff val="40000"/>
                      <a:alpha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/>
              </a:p>
            </p:txBody>
          </p:sp>
        </p:grpSp>
        <p:grpSp>
          <p:nvGrpSpPr>
            <p:cNvPr id="48" name="Group 47" hidden="1"/>
            <p:cNvGrpSpPr/>
            <p:nvPr/>
          </p:nvGrpSpPr>
          <p:grpSpPr>
            <a:xfrm>
              <a:off x="14350" y="-7605"/>
              <a:ext cx="11722100" cy="6536383"/>
              <a:chOff x="6350" y="6350"/>
              <a:chExt cx="11722100" cy="6536383"/>
            </a:xfrm>
          </p:grpSpPr>
          <p:grpSp>
            <p:nvGrpSpPr>
              <p:cNvPr id="11" name="Group 9"/>
              <p:cNvGrpSpPr>
                <a:grpSpLocks/>
              </p:cNvGrpSpPr>
              <p:nvPr/>
            </p:nvGrpSpPr>
            <p:grpSpPr bwMode="auto">
              <a:xfrm>
                <a:off x="6350" y="5340350"/>
                <a:ext cx="673100" cy="673100"/>
                <a:chOff x="4" y="3364"/>
                <a:chExt cx="424" cy="424"/>
              </a:xfrm>
            </p:grpSpPr>
            <p:sp>
              <p:nvSpPr>
                <p:cNvPr id="45" name="Oval 7"/>
                <p:cNvSpPr>
                  <a:spLocks noChangeArrowheads="1"/>
                </p:cNvSpPr>
                <p:nvPr/>
              </p:nvSpPr>
              <p:spPr bwMode="grayWhite">
                <a:xfrm>
                  <a:off x="4" y="3364"/>
                  <a:ext cx="424" cy="424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Oval 8"/>
                <p:cNvSpPr>
                  <a:spLocks noChangeArrowheads="1"/>
                </p:cNvSpPr>
                <p:nvPr/>
              </p:nvSpPr>
              <p:spPr bwMode="grayWhite">
                <a:xfrm>
                  <a:off x="100" y="3460"/>
                  <a:ext cx="63" cy="63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12"/>
              <p:cNvGrpSpPr>
                <a:grpSpLocks/>
              </p:cNvGrpSpPr>
              <p:nvPr/>
            </p:nvGrpSpPr>
            <p:grpSpPr bwMode="auto">
              <a:xfrm>
                <a:off x="539750" y="5873750"/>
                <a:ext cx="292100" cy="292100"/>
                <a:chOff x="340" y="3700"/>
                <a:chExt cx="184" cy="184"/>
              </a:xfrm>
            </p:grpSpPr>
            <p:sp>
              <p:nvSpPr>
                <p:cNvPr id="43" name="Oval 10"/>
                <p:cNvSpPr>
                  <a:spLocks noChangeArrowheads="1"/>
                </p:cNvSpPr>
                <p:nvPr/>
              </p:nvSpPr>
              <p:spPr bwMode="grayWhite">
                <a:xfrm>
                  <a:off x="340" y="3700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Oval 11"/>
                <p:cNvSpPr>
                  <a:spLocks noChangeArrowheads="1"/>
                </p:cNvSpPr>
                <p:nvPr/>
              </p:nvSpPr>
              <p:spPr bwMode="grayWhite">
                <a:xfrm>
                  <a:off x="382" y="3742"/>
                  <a:ext cx="24" cy="24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15"/>
              <p:cNvGrpSpPr>
                <a:grpSpLocks/>
              </p:cNvGrpSpPr>
              <p:nvPr/>
            </p:nvGrpSpPr>
            <p:grpSpPr bwMode="auto">
              <a:xfrm>
                <a:off x="131763" y="6038850"/>
                <a:ext cx="444500" cy="444500"/>
                <a:chOff x="83" y="3804"/>
                <a:chExt cx="280" cy="280"/>
              </a:xfrm>
            </p:grpSpPr>
            <p:sp>
              <p:nvSpPr>
                <p:cNvPr id="41" name="Oval 13"/>
                <p:cNvSpPr>
                  <a:spLocks noChangeArrowheads="1"/>
                </p:cNvSpPr>
                <p:nvPr/>
              </p:nvSpPr>
              <p:spPr bwMode="grayWhite">
                <a:xfrm>
                  <a:off x="83" y="3804"/>
                  <a:ext cx="280" cy="28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Oval 14"/>
                <p:cNvSpPr>
                  <a:spLocks noChangeArrowheads="1"/>
                </p:cNvSpPr>
                <p:nvPr/>
              </p:nvSpPr>
              <p:spPr bwMode="grayWhite">
                <a:xfrm>
                  <a:off x="147" y="3868"/>
                  <a:ext cx="39" cy="39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18"/>
              <p:cNvGrpSpPr>
                <a:grpSpLocks/>
              </p:cNvGrpSpPr>
              <p:nvPr/>
            </p:nvGrpSpPr>
            <p:grpSpPr bwMode="auto">
              <a:xfrm>
                <a:off x="2476500" y="6174433"/>
                <a:ext cx="368300" cy="368300"/>
                <a:chOff x="1560" y="4076"/>
                <a:chExt cx="232" cy="232"/>
              </a:xfrm>
            </p:grpSpPr>
            <p:sp>
              <p:nvSpPr>
                <p:cNvPr id="39" name="Oval 16"/>
                <p:cNvSpPr>
                  <a:spLocks noChangeArrowheads="1"/>
                </p:cNvSpPr>
                <p:nvPr/>
              </p:nvSpPr>
              <p:spPr bwMode="grayWhite">
                <a:xfrm>
                  <a:off x="1560" y="4076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Oval 17"/>
                <p:cNvSpPr>
                  <a:spLocks noChangeArrowheads="1"/>
                </p:cNvSpPr>
                <p:nvPr/>
              </p:nvSpPr>
              <p:spPr bwMode="grayWhite">
                <a:xfrm>
                  <a:off x="1613" y="4129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21"/>
              <p:cNvGrpSpPr>
                <a:grpSpLocks/>
              </p:cNvGrpSpPr>
              <p:nvPr/>
            </p:nvGrpSpPr>
            <p:grpSpPr bwMode="auto">
              <a:xfrm>
                <a:off x="6350" y="4425950"/>
                <a:ext cx="368300" cy="368300"/>
                <a:chOff x="4" y="2788"/>
                <a:chExt cx="232" cy="232"/>
              </a:xfrm>
            </p:grpSpPr>
            <p:sp>
              <p:nvSpPr>
                <p:cNvPr id="37" name="Oval 19"/>
                <p:cNvSpPr>
                  <a:spLocks noChangeArrowheads="1"/>
                </p:cNvSpPr>
                <p:nvPr/>
              </p:nvSpPr>
              <p:spPr bwMode="grayWhite">
                <a:xfrm>
                  <a:off x="4" y="2788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Oval 20"/>
                <p:cNvSpPr>
                  <a:spLocks noChangeArrowheads="1"/>
                </p:cNvSpPr>
                <p:nvPr/>
              </p:nvSpPr>
              <p:spPr bwMode="grayWhite">
                <a:xfrm>
                  <a:off x="57" y="2841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24"/>
              <p:cNvGrpSpPr>
                <a:grpSpLocks/>
              </p:cNvGrpSpPr>
              <p:nvPr/>
            </p:nvGrpSpPr>
            <p:grpSpPr bwMode="auto">
              <a:xfrm>
                <a:off x="10674350" y="5808663"/>
                <a:ext cx="673100" cy="673100"/>
                <a:chOff x="4132" y="3844"/>
                <a:chExt cx="424" cy="424"/>
              </a:xfrm>
            </p:grpSpPr>
            <p:sp>
              <p:nvSpPr>
                <p:cNvPr id="35" name="Oval 22"/>
                <p:cNvSpPr>
                  <a:spLocks noChangeArrowheads="1"/>
                </p:cNvSpPr>
                <p:nvPr/>
              </p:nvSpPr>
              <p:spPr bwMode="grayWhite">
                <a:xfrm>
                  <a:off x="4132" y="3844"/>
                  <a:ext cx="424" cy="424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Oval 23"/>
                <p:cNvSpPr>
                  <a:spLocks noChangeArrowheads="1"/>
                </p:cNvSpPr>
                <p:nvPr/>
              </p:nvSpPr>
              <p:spPr bwMode="grayWhite">
                <a:xfrm>
                  <a:off x="4228" y="3940"/>
                  <a:ext cx="63" cy="63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27"/>
              <p:cNvGrpSpPr>
                <a:grpSpLocks/>
              </p:cNvGrpSpPr>
              <p:nvPr/>
            </p:nvGrpSpPr>
            <p:grpSpPr bwMode="auto">
              <a:xfrm>
                <a:off x="10293350" y="6113463"/>
                <a:ext cx="368300" cy="368300"/>
                <a:chOff x="3892" y="4036"/>
                <a:chExt cx="232" cy="232"/>
              </a:xfrm>
            </p:grpSpPr>
            <p:sp>
              <p:nvSpPr>
                <p:cNvPr id="33" name="Oval 25"/>
                <p:cNvSpPr>
                  <a:spLocks noChangeArrowheads="1"/>
                </p:cNvSpPr>
                <p:nvPr/>
              </p:nvSpPr>
              <p:spPr bwMode="grayWhite">
                <a:xfrm>
                  <a:off x="3892" y="4036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Oval 26"/>
                <p:cNvSpPr>
                  <a:spLocks noChangeArrowheads="1"/>
                </p:cNvSpPr>
                <p:nvPr/>
              </p:nvSpPr>
              <p:spPr bwMode="grayWhite">
                <a:xfrm>
                  <a:off x="3945" y="4089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30"/>
              <p:cNvGrpSpPr>
                <a:grpSpLocks/>
              </p:cNvGrpSpPr>
              <p:nvPr/>
            </p:nvGrpSpPr>
            <p:grpSpPr bwMode="auto">
              <a:xfrm>
                <a:off x="11360150" y="5808663"/>
                <a:ext cx="368300" cy="368300"/>
                <a:chOff x="4564" y="3844"/>
                <a:chExt cx="232" cy="232"/>
              </a:xfrm>
            </p:grpSpPr>
            <p:sp>
              <p:nvSpPr>
                <p:cNvPr id="31" name="Oval 28"/>
                <p:cNvSpPr>
                  <a:spLocks noChangeArrowheads="1"/>
                </p:cNvSpPr>
                <p:nvPr/>
              </p:nvSpPr>
              <p:spPr bwMode="grayWhite">
                <a:xfrm>
                  <a:off x="4564" y="3844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Oval 29"/>
                <p:cNvSpPr>
                  <a:spLocks noChangeArrowheads="1"/>
                </p:cNvSpPr>
                <p:nvPr/>
              </p:nvSpPr>
              <p:spPr bwMode="grayWhite">
                <a:xfrm>
                  <a:off x="4617" y="3897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33"/>
              <p:cNvGrpSpPr>
                <a:grpSpLocks/>
              </p:cNvGrpSpPr>
              <p:nvPr/>
            </p:nvGrpSpPr>
            <p:grpSpPr bwMode="auto">
              <a:xfrm>
                <a:off x="11087100" y="1901952"/>
                <a:ext cx="520700" cy="520700"/>
                <a:chOff x="5420" y="1139"/>
                <a:chExt cx="328" cy="328"/>
              </a:xfrm>
            </p:grpSpPr>
            <p:sp>
              <p:nvSpPr>
                <p:cNvPr id="29" name="Oval 31"/>
                <p:cNvSpPr>
                  <a:spLocks noChangeArrowheads="1"/>
                </p:cNvSpPr>
                <p:nvPr/>
              </p:nvSpPr>
              <p:spPr bwMode="grayWhite">
                <a:xfrm>
                  <a:off x="5420" y="1139"/>
                  <a:ext cx="328" cy="328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Oval 32"/>
                <p:cNvSpPr>
                  <a:spLocks noChangeArrowheads="1"/>
                </p:cNvSpPr>
                <p:nvPr/>
              </p:nvSpPr>
              <p:spPr bwMode="grayWhite">
                <a:xfrm>
                  <a:off x="5495" y="1214"/>
                  <a:ext cx="47" cy="47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36"/>
              <p:cNvGrpSpPr>
                <a:grpSpLocks/>
              </p:cNvGrpSpPr>
              <p:nvPr/>
            </p:nvGrpSpPr>
            <p:grpSpPr bwMode="auto">
              <a:xfrm>
                <a:off x="11176000" y="2614739"/>
                <a:ext cx="215900" cy="215900"/>
                <a:chOff x="5476" y="1588"/>
                <a:chExt cx="136" cy="136"/>
              </a:xfrm>
            </p:grpSpPr>
            <p:sp>
              <p:nvSpPr>
                <p:cNvPr id="27" name="Oval 34"/>
                <p:cNvSpPr>
                  <a:spLocks noChangeArrowheads="1"/>
                </p:cNvSpPr>
                <p:nvPr/>
              </p:nvSpPr>
              <p:spPr bwMode="grayWhite">
                <a:xfrm>
                  <a:off x="5476" y="1588"/>
                  <a:ext cx="136" cy="136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Oval 35"/>
                <p:cNvSpPr>
                  <a:spLocks noChangeArrowheads="1"/>
                </p:cNvSpPr>
                <p:nvPr/>
              </p:nvSpPr>
              <p:spPr bwMode="grayWhite">
                <a:xfrm>
                  <a:off x="5508" y="1620"/>
                  <a:ext cx="16" cy="16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39"/>
              <p:cNvGrpSpPr>
                <a:grpSpLocks/>
              </p:cNvGrpSpPr>
              <p:nvPr/>
            </p:nvGrpSpPr>
            <p:grpSpPr bwMode="auto">
              <a:xfrm>
                <a:off x="1377950" y="6350"/>
                <a:ext cx="520700" cy="520700"/>
                <a:chOff x="868" y="4"/>
                <a:chExt cx="328" cy="328"/>
              </a:xfrm>
            </p:grpSpPr>
            <p:sp>
              <p:nvSpPr>
                <p:cNvPr id="25" name="Oval 37"/>
                <p:cNvSpPr>
                  <a:spLocks noChangeArrowheads="1"/>
                </p:cNvSpPr>
                <p:nvPr/>
              </p:nvSpPr>
              <p:spPr bwMode="grayWhite">
                <a:xfrm>
                  <a:off x="868" y="4"/>
                  <a:ext cx="328" cy="328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Oval 38"/>
                <p:cNvSpPr>
                  <a:spLocks noChangeArrowheads="1"/>
                </p:cNvSpPr>
                <p:nvPr/>
              </p:nvSpPr>
              <p:spPr bwMode="grayWhite">
                <a:xfrm>
                  <a:off x="942" y="7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42"/>
              <p:cNvGrpSpPr>
                <a:grpSpLocks/>
              </p:cNvGrpSpPr>
              <p:nvPr/>
            </p:nvGrpSpPr>
            <p:grpSpPr bwMode="auto">
              <a:xfrm>
                <a:off x="1911350" y="158750"/>
                <a:ext cx="368300" cy="368300"/>
                <a:chOff x="1204" y="100"/>
                <a:chExt cx="232" cy="232"/>
              </a:xfrm>
            </p:grpSpPr>
            <p:sp>
              <p:nvSpPr>
                <p:cNvPr id="23" name="Oval 40"/>
                <p:cNvSpPr>
                  <a:spLocks noChangeArrowheads="1"/>
                </p:cNvSpPr>
                <p:nvPr/>
              </p:nvSpPr>
              <p:spPr bwMode="grayWhite">
                <a:xfrm>
                  <a:off x="1204" y="100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Oval 41"/>
                <p:cNvSpPr>
                  <a:spLocks noChangeArrowheads="1"/>
                </p:cNvSpPr>
                <p:nvPr/>
              </p:nvSpPr>
              <p:spPr bwMode="grayWhite">
                <a:xfrm>
                  <a:off x="1257" y="153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62" name="Group 161"/>
            <p:cNvGrpSpPr/>
            <p:nvPr/>
          </p:nvGrpSpPr>
          <p:grpSpPr>
            <a:xfrm>
              <a:off x="14350" y="-7605"/>
              <a:ext cx="11722100" cy="6536383"/>
              <a:chOff x="14350" y="-7605"/>
              <a:chExt cx="11722100" cy="6536383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14350" y="5326395"/>
                <a:ext cx="673100" cy="673100"/>
                <a:chOff x="14350" y="5326395"/>
                <a:chExt cx="673100" cy="673100"/>
              </a:xfrm>
            </p:grpSpPr>
            <p:sp>
              <p:nvSpPr>
                <p:cNvPr id="83" name="Oval 7"/>
                <p:cNvSpPr>
                  <a:spLocks noChangeArrowheads="1"/>
                </p:cNvSpPr>
                <p:nvPr/>
              </p:nvSpPr>
              <p:spPr bwMode="grayWhite">
                <a:xfrm>
                  <a:off x="14350" y="5326395"/>
                  <a:ext cx="673100" cy="6731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Oval 8"/>
                <p:cNvSpPr>
                  <a:spLocks noChangeArrowheads="1"/>
                </p:cNvSpPr>
                <p:nvPr/>
              </p:nvSpPr>
              <p:spPr bwMode="grayWhite">
                <a:xfrm>
                  <a:off x="166750" y="5478795"/>
                  <a:ext cx="100013" cy="1000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7" name="Group 86"/>
              <p:cNvGrpSpPr/>
              <p:nvPr/>
            </p:nvGrpSpPr>
            <p:grpSpPr>
              <a:xfrm>
                <a:off x="547750" y="5859795"/>
                <a:ext cx="292100" cy="292100"/>
                <a:chOff x="547750" y="5859795"/>
                <a:chExt cx="292100" cy="292100"/>
              </a:xfrm>
            </p:grpSpPr>
            <p:sp>
              <p:nvSpPr>
                <p:cNvPr id="81" name="Oval 10"/>
                <p:cNvSpPr>
                  <a:spLocks noChangeArrowheads="1"/>
                </p:cNvSpPr>
                <p:nvPr/>
              </p:nvSpPr>
              <p:spPr bwMode="grayWhite">
                <a:xfrm>
                  <a:off x="547750" y="5859795"/>
                  <a:ext cx="292100" cy="2921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Oval 11"/>
                <p:cNvSpPr>
                  <a:spLocks noChangeArrowheads="1"/>
                </p:cNvSpPr>
                <p:nvPr/>
              </p:nvSpPr>
              <p:spPr bwMode="grayWhite">
                <a:xfrm>
                  <a:off x="614425" y="5926470"/>
                  <a:ext cx="38100" cy="381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8" name="Group 87"/>
              <p:cNvGrpSpPr/>
              <p:nvPr/>
            </p:nvGrpSpPr>
            <p:grpSpPr>
              <a:xfrm>
                <a:off x="139763" y="6024895"/>
                <a:ext cx="444500" cy="444500"/>
                <a:chOff x="139763" y="6024895"/>
                <a:chExt cx="444500" cy="444500"/>
              </a:xfrm>
            </p:grpSpPr>
            <p:sp>
              <p:nvSpPr>
                <p:cNvPr id="79" name="Oval 13"/>
                <p:cNvSpPr>
                  <a:spLocks noChangeArrowheads="1"/>
                </p:cNvSpPr>
                <p:nvPr/>
              </p:nvSpPr>
              <p:spPr bwMode="grayWhite">
                <a:xfrm>
                  <a:off x="139763" y="6024895"/>
                  <a:ext cx="444500" cy="4445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Oval 14"/>
                <p:cNvSpPr>
                  <a:spLocks noChangeArrowheads="1"/>
                </p:cNvSpPr>
                <p:nvPr/>
              </p:nvSpPr>
              <p:spPr bwMode="grayWhite">
                <a:xfrm>
                  <a:off x="241363" y="6126495"/>
                  <a:ext cx="61913" cy="619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9" name="Group 88"/>
              <p:cNvGrpSpPr/>
              <p:nvPr/>
            </p:nvGrpSpPr>
            <p:grpSpPr>
              <a:xfrm>
                <a:off x="2484500" y="6160478"/>
                <a:ext cx="368300" cy="368300"/>
                <a:chOff x="2484500" y="6160478"/>
                <a:chExt cx="368300" cy="368300"/>
              </a:xfrm>
            </p:grpSpPr>
            <p:sp>
              <p:nvSpPr>
                <p:cNvPr id="77" name="Oval 16"/>
                <p:cNvSpPr>
                  <a:spLocks noChangeArrowheads="1"/>
                </p:cNvSpPr>
                <p:nvPr/>
              </p:nvSpPr>
              <p:spPr bwMode="grayWhite">
                <a:xfrm>
                  <a:off x="2484500" y="6160478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Oval 17"/>
                <p:cNvSpPr>
                  <a:spLocks noChangeArrowheads="1"/>
                </p:cNvSpPr>
                <p:nvPr/>
              </p:nvSpPr>
              <p:spPr bwMode="grayWhite">
                <a:xfrm>
                  <a:off x="2568638" y="6244616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0" name="Group 89"/>
              <p:cNvGrpSpPr/>
              <p:nvPr/>
            </p:nvGrpSpPr>
            <p:grpSpPr>
              <a:xfrm>
                <a:off x="14350" y="4411995"/>
                <a:ext cx="368300" cy="368300"/>
                <a:chOff x="14350" y="4411995"/>
                <a:chExt cx="368300" cy="368300"/>
              </a:xfrm>
            </p:grpSpPr>
            <p:sp>
              <p:nvSpPr>
                <p:cNvPr id="75" name="Oval 19"/>
                <p:cNvSpPr>
                  <a:spLocks noChangeArrowheads="1"/>
                </p:cNvSpPr>
                <p:nvPr/>
              </p:nvSpPr>
              <p:spPr bwMode="grayWhite">
                <a:xfrm>
                  <a:off x="14350" y="4411995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Oval 20"/>
                <p:cNvSpPr>
                  <a:spLocks noChangeArrowheads="1"/>
                </p:cNvSpPr>
                <p:nvPr/>
              </p:nvSpPr>
              <p:spPr bwMode="grayWhite">
                <a:xfrm>
                  <a:off x="98488" y="4496133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1" name="Group 90"/>
              <p:cNvGrpSpPr/>
              <p:nvPr/>
            </p:nvGrpSpPr>
            <p:grpSpPr>
              <a:xfrm>
                <a:off x="10682350" y="5794708"/>
                <a:ext cx="673100" cy="673100"/>
                <a:chOff x="10682350" y="5794708"/>
                <a:chExt cx="673100" cy="673100"/>
              </a:xfrm>
            </p:grpSpPr>
            <p:sp>
              <p:nvSpPr>
                <p:cNvPr id="73" name="Oval 22"/>
                <p:cNvSpPr>
                  <a:spLocks noChangeArrowheads="1"/>
                </p:cNvSpPr>
                <p:nvPr/>
              </p:nvSpPr>
              <p:spPr bwMode="grayWhite">
                <a:xfrm>
                  <a:off x="10682350" y="5794708"/>
                  <a:ext cx="673100" cy="6731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Oval 23"/>
                <p:cNvSpPr>
                  <a:spLocks noChangeArrowheads="1"/>
                </p:cNvSpPr>
                <p:nvPr/>
              </p:nvSpPr>
              <p:spPr bwMode="grayWhite">
                <a:xfrm>
                  <a:off x="10834750" y="5947108"/>
                  <a:ext cx="100013" cy="1000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" name="Group 91"/>
              <p:cNvGrpSpPr/>
              <p:nvPr/>
            </p:nvGrpSpPr>
            <p:grpSpPr>
              <a:xfrm>
                <a:off x="10301350" y="6099508"/>
                <a:ext cx="368300" cy="368300"/>
                <a:chOff x="10301350" y="6099508"/>
                <a:chExt cx="368300" cy="368300"/>
              </a:xfrm>
            </p:grpSpPr>
            <p:sp>
              <p:nvSpPr>
                <p:cNvPr id="71" name="Oval 25"/>
                <p:cNvSpPr>
                  <a:spLocks noChangeArrowheads="1"/>
                </p:cNvSpPr>
                <p:nvPr/>
              </p:nvSpPr>
              <p:spPr bwMode="grayWhite">
                <a:xfrm>
                  <a:off x="10301350" y="6099508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Oval 26"/>
                <p:cNvSpPr>
                  <a:spLocks noChangeArrowheads="1"/>
                </p:cNvSpPr>
                <p:nvPr/>
              </p:nvSpPr>
              <p:spPr bwMode="grayWhite">
                <a:xfrm>
                  <a:off x="10385488" y="6183646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3" name="Group 92"/>
              <p:cNvGrpSpPr/>
              <p:nvPr/>
            </p:nvGrpSpPr>
            <p:grpSpPr>
              <a:xfrm>
                <a:off x="11368150" y="5794708"/>
                <a:ext cx="368300" cy="368300"/>
                <a:chOff x="11368150" y="5794708"/>
                <a:chExt cx="368300" cy="368300"/>
              </a:xfrm>
            </p:grpSpPr>
            <p:sp>
              <p:nvSpPr>
                <p:cNvPr id="69" name="Oval 28"/>
                <p:cNvSpPr>
                  <a:spLocks noChangeArrowheads="1"/>
                </p:cNvSpPr>
                <p:nvPr/>
              </p:nvSpPr>
              <p:spPr bwMode="grayWhite">
                <a:xfrm>
                  <a:off x="11368150" y="5794708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Oval 29"/>
                <p:cNvSpPr>
                  <a:spLocks noChangeArrowheads="1"/>
                </p:cNvSpPr>
                <p:nvPr/>
              </p:nvSpPr>
              <p:spPr bwMode="grayWhite">
                <a:xfrm>
                  <a:off x="11452288" y="5878846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>
                <a:off x="11095100" y="1887997"/>
                <a:ext cx="520700" cy="520700"/>
                <a:chOff x="11095100" y="1887997"/>
                <a:chExt cx="520700" cy="520700"/>
              </a:xfrm>
            </p:grpSpPr>
            <p:sp>
              <p:nvSpPr>
                <p:cNvPr id="67" name="Oval 31"/>
                <p:cNvSpPr>
                  <a:spLocks noChangeArrowheads="1"/>
                </p:cNvSpPr>
                <p:nvPr/>
              </p:nvSpPr>
              <p:spPr bwMode="grayWhite">
                <a:xfrm>
                  <a:off x="11095100" y="1887997"/>
                  <a:ext cx="520700" cy="5207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Oval 32"/>
                <p:cNvSpPr>
                  <a:spLocks noChangeArrowheads="1"/>
                </p:cNvSpPr>
                <p:nvPr/>
              </p:nvSpPr>
              <p:spPr bwMode="grayWhite">
                <a:xfrm>
                  <a:off x="11214163" y="2007060"/>
                  <a:ext cx="74613" cy="746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5" name="Group 94"/>
              <p:cNvGrpSpPr/>
              <p:nvPr/>
            </p:nvGrpSpPr>
            <p:grpSpPr>
              <a:xfrm>
                <a:off x="11184000" y="2600784"/>
                <a:ext cx="215900" cy="215900"/>
                <a:chOff x="11184000" y="2600784"/>
                <a:chExt cx="215900" cy="215900"/>
              </a:xfrm>
            </p:grpSpPr>
            <p:sp>
              <p:nvSpPr>
                <p:cNvPr id="65" name="Oval 34"/>
                <p:cNvSpPr>
                  <a:spLocks noChangeArrowheads="1"/>
                </p:cNvSpPr>
                <p:nvPr/>
              </p:nvSpPr>
              <p:spPr bwMode="grayWhite">
                <a:xfrm>
                  <a:off x="11184000" y="2600784"/>
                  <a:ext cx="215900" cy="2159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Oval 35"/>
                <p:cNvSpPr>
                  <a:spLocks noChangeArrowheads="1"/>
                </p:cNvSpPr>
                <p:nvPr/>
              </p:nvSpPr>
              <p:spPr bwMode="grayWhite">
                <a:xfrm>
                  <a:off x="11234800" y="2651584"/>
                  <a:ext cx="25400" cy="25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" name="Group 159"/>
              <p:cNvGrpSpPr/>
              <p:nvPr/>
            </p:nvGrpSpPr>
            <p:grpSpPr>
              <a:xfrm>
                <a:off x="1385950" y="-7605"/>
                <a:ext cx="520700" cy="520700"/>
                <a:chOff x="1385950" y="-7605"/>
                <a:chExt cx="520700" cy="520700"/>
              </a:xfrm>
            </p:grpSpPr>
            <p:sp>
              <p:nvSpPr>
                <p:cNvPr id="63" name="Oval 37"/>
                <p:cNvSpPr>
                  <a:spLocks noChangeArrowheads="1"/>
                </p:cNvSpPr>
                <p:nvPr/>
              </p:nvSpPr>
              <p:spPr bwMode="grayWhite">
                <a:xfrm>
                  <a:off x="1385950" y="-7605"/>
                  <a:ext cx="520700" cy="5207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Oval 38"/>
                <p:cNvSpPr>
                  <a:spLocks noChangeArrowheads="1"/>
                </p:cNvSpPr>
                <p:nvPr/>
              </p:nvSpPr>
              <p:spPr bwMode="grayWhite">
                <a:xfrm>
                  <a:off x="1503425" y="109870"/>
                  <a:ext cx="76200" cy="762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1" name="Group 160"/>
              <p:cNvGrpSpPr/>
              <p:nvPr/>
            </p:nvGrpSpPr>
            <p:grpSpPr>
              <a:xfrm>
                <a:off x="1919350" y="144795"/>
                <a:ext cx="368300" cy="368300"/>
                <a:chOff x="1919350" y="144795"/>
                <a:chExt cx="368300" cy="368300"/>
              </a:xfrm>
            </p:grpSpPr>
            <p:sp>
              <p:nvSpPr>
                <p:cNvPr id="61" name="Oval 40"/>
                <p:cNvSpPr>
                  <a:spLocks noChangeArrowheads="1"/>
                </p:cNvSpPr>
                <p:nvPr/>
              </p:nvSpPr>
              <p:spPr bwMode="grayWhite">
                <a:xfrm>
                  <a:off x="1919350" y="144795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Oval 41"/>
                <p:cNvSpPr>
                  <a:spLocks noChangeArrowheads="1"/>
                </p:cNvSpPr>
                <p:nvPr/>
              </p:nvSpPr>
              <p:spPr bwMode="grayWhite">
                <a:xfrm>
                  <a:off x="2003488" y="228933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598763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598763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513C09FF-A05A-44B7-B7F9-9715502B619B}" type="datetime1">
              <a:rPr lang="en-US" smtClean="0"/>
              <a:pPr/>
              <a:t>2/5/2019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598763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5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606040" indent="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Speciation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24</a:t>
            </a:r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E1AE1-B0DC-47B2-9790-6AE5ECB10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56386-ECA0-4B03-AB5E-AE6B1F030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/>
              <a:t>Based on the number assigned to you in class</a:t>
            </a:r>
          </a:p>
          <a:p>
            <a:pPr marL="45720" indent="0">
              <a:buNone/>
            </a:pPr>
            <a:r>
              <a:rPr lang="en-US" dirty="0"/>
              <a:t>Create a google slide that gives examples of (not from the textbook!!!)</a:t>
            </a:r>
          </a:p>
          <a:p>
            <a:pPr marL="502920" indent="-457200">
              <a:buAutoNum type="arabicPeriod"/>
            </a:pPr>
            <a:r>
              <a:rPr lang="en-US" b="1" dirty="0"/>
              <a:t>Allopatric speciation</a:t>
            </a:r>
          </a:p>
          <a:p>
            <a:pPr marL="502920" indent="-457200">
              <a:buAutoNum type="arabicPeriod"/>
            </a:pPr>
            <a:r>
              <a:rPr lang="en-US" b="1" dirty="0"/>
              <a:t>Sympatric speciation</a:t>
            </a:r>
          </a:p>
          <a:p>
            <a:pPr marL="502920" indent="-457200">
              <a:buAutoNum type="arabicPeriod"/>
            </a:pPr>
            <a:r>
              <a:rPr lang="en-US" b="1" dirty="0"/>
              <a:t>A prezygotic barrier example in organisms</a:t>
            </a:r>
          </a:p>
          <a:p>
            <a:pPr marL="502920" indent="-457200">
              <a:buAutoNum type="arabicPeriod"/>
            </a:pPr>
            <a:r>
              <a:rPr lang="en-US" b="1" dirty="0"/>
              <a:t>A postzygotic barrier in organisms</a:t>
            </a:r>
          </a:p>
          <a:p>
            <a:pPr marL="502920" indent="-457200">
              <a:buAutoNum type="arabicPeriod"/>
            </a:pPr>
            <a:r>
              <a:rPr lang="en-US" b="1"/>
              <a:t>A </a:t>
            </a:r>
            <a:r>
              <a:rPr lang="en-US" b="1" dirty="0"/>
              <a:t>hybrid zone</a:t>
            </a:r>
          </a:p>
          <a:p>
            <a:pPr marL="4572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7931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25BC6-C978-4C76-9793-9894BD1B2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770890"/>
          </a:xfrm>
        </p:spPr>
        <p:txBody>
          <a:bodyPr/>
          <a:lstStyle/>
          <a:p>
            <a:r>
              <a:rPr lang="en-US" dirty="0"/>
              <a:t>How does one species become another?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C07EB-9118-4045-A817-1659B49B0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886" y="1238250"/>
            <a:ext cx="5126333" cy="535305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Descendants of a common ancestor will share many characteristics and thus DNA similarities</a:t>
            </a:r>
          </a:p>
          <a:p>
            <a:r>
              <a:rPr lang="en-US" sz="2400" b="1" dirty="0"/>
              <a:t>Microevolution: changes in allele frequency within a population</a:t>
            </a:r>
          </a:p>
          <a:p>
            <a:r>
              <a:rPr lang="en-US" sz="2400" b="1" dirty="0"/>
              <a:t>Macroevolution: changes in species</a:t>
            </a:r>
          </a:p>
          <a:p>
            <a:r>
              <a:rPr lang="en-US" sz="2400" b="1" u="sng" dirty="0"/>
              <a:t>Species: organisms that can interbreed </a:t>
            </a:r>
          </a:p>
          <a:p>
            <a:pPr marL="45720" indent="0">
              <a:buNone/>
            </a:pPr>
            <a:r>
              <a:rPr lang="en-US" sz="2400" b="1" u="sng" dirty="0"/>
              <a:t>And produce viable, fertile offspring</a:t>
            </a:r>
          </a:p>
          <a:p>
            <a:pPr marL="45720" indent="0">
              <a:buNone/>
            </a:pPr>
            <a:endParaRPr lang="en-US" sz="2400" b="1" u="sng" dirty="0"/>
          </a:p>
          <a:p>
            <a:pPr marL="45720" indent="0">
              <a:buNone/>
            </a:pPr>
            <a:r>
              <a:rPr lang="en-US" sz="2400" dirty="0"/>
              <a:t>Evolution occurs because there is gene flow between populations</a:t>
            </a:r>
          </a:p>
        </p:txBody>
      </p:sp>
      <p:pic>
        <p:nvPicPr>
          <p:cNvPr id="1030" name="Picture 6" descr="Image result for speciation">
            <a:extLst>
              <a:ext uri="{FF2B5EF4-FFF2-40B4-BE49-F238E27FC236}">
                <a16:creationId xmlns:a16="http://schemas.microsoft.com/office/drawing/2014/main" id="{A1426C87-4726-4665-B14C-3BD38D810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220" y="2537777"/>
            <a:ext cx="5817893" cy="385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BF7BBFC-285C-416A-980D-5F1460700403}"/>
              </a:ext>
            </a:extLst>
          </p:cNvPr>
          <p:cNvSpPr txBox="1"/>
          <p:nvPr/>
        </p:nvSpPr>
        <p:spPr>
          <a:xfrm>
            <a:off x="5067300" y="6454686"/>
            <a:ext cx="6962775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800" dirty="0"/>
              <a:t>http://ib.bioninja.com.au/_Media/speciation_med.jpeg</a:t>
            </a:r>
          </a:p>
        </p:txBody>
      </p:sp>
    </p:spTree>
    <p:extLst>
      <p:ext uri="{BB962C8B-B14F-4D97-AF65-F5344CB8AC3E}">
        <p14:creationId xmlns:p14="http://schemas.microsoft.com/office/powerpoint/2010/main" val="302633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3709E-ECF9-4740-87A5-C09B0CEC8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9696" y="0"/>
            <a:ext cx="7847484" cy="619278"/>
          </a:xfrm>
        </p:spPr>
        <p:txBody>
          <a:bodyPr/>
          <a:lstStyle/>
          <a:p>
            <a:r>
              <a:rPr lang="en-US" dirty="0"/>
              <a:t>What causes barriers?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6B928-749B-4F21-8A6D-CC29E0EF28D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Habitat- one species might be in water/one on land</a:t>
            </a:r>
          </a:p>
          <a:p>
            <a:r>
              <a:rPr lang="en-US" dirty="0"/>
              <a:t>Temporal- species that breed at different times (daily, yearly etc.)</a:t>
            </a:r>
          </a:p>
          <a:p>
            <a:r>
              <a:rPr lang="en-US" dirty="0"/>
              <a:t>Behavioral- species act different ways to attract mates</a:t>
            </a:r>
          </a:p>
          <a:p>
            <a:r>
              <a:rPr lang="en-US" dirty="0"/>
              <a:t>Mechanical- species physically cannot mate</a:t>
            </a:r>
          </a:p>
          <a:p>
            <a:r>
              <a:rPr lang="en-US" dirty="0"/>
              <a:t>Gametic- sperm/egg are unable to survive in different species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00BA75-67F3-4560-B6AD-9B336953AF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Reduced hybrid viability- hybrids are born- but do not survive to breed</a:t>
            </a:r>
          </a:p>
          <a:p>
            <a:r>
              <a:rPr lang="en-US" dirty="0"/>
              <a:t>Reduced hybrid fertility- hybrids are born sterile</a:t>
            </a:r>
          </a:p>
          <a:p>
            <a:r>
              <a:rPr lang="en-US" dirty="0"/>
              <a:t>Hybrid breakdown- first generation hybrid okay, but future generations do not survive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194EEE-5576-484B-B838-F5C5BE4DE281}"/>
              </a:ext>
            </a:extLst>
          </p:cNvPr>
          <p:cNvSpPr/>
          <p:nvPr/>
        </p:nvSpPr>
        <p:spPr>
          <a:xfrm>
            <a:off x="6554436" y="951350"/>
            <a:ext cx="40398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postzygotic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FD5088-ECD7-43CF-AF90-B2723C6F24A1}"/>
              </a:ext>
            </a:extLst>
          </p:cNvPr>
          <p:cNvSpPr/>
          <p:nvPr/>
        </p:nvSpPr>
        <p:spPr>
          <a:xfrm>
            <a:off x="1597676" y="951350"/>
            <a:ext cx="37481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prezygotic</a:t>
            </a:r>
          </a:p>
        </p:txBody>
      </p:sp>
    </p:spTree>
    <p:extLst>
      <p:ext uri="{BB962C8B-B14F-4D97-AF65-F5344CB8AC3E}">
        <p14:creationId xmlns:p14="http://schemas.microsoft.com/office/powerpoint/2010/main" val="71794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EB14D8B-D42D-4999-B01B-A0718F713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definitions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C2195E-ACBE-4B63-88B7-04B0F412A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Morphological- species are recognized by their appearance (subjective)</a:t>
            </a:r>
          </a:p>
          <a:p>
            <a:r>
              <a:rPr lang="en-US" sz="2800" dirty="0"/>
              <a:t>Ecological – species are recognized by there </a:t>
            </a:r>
            <a:r>
              <a:rPr lang="en-US" sz="2800" b="1" dirty="0"/>
              <a:t>niche</a:t>
            </a:r>
          </a:p>
          <a:p>
            <a:r>
              <a:rPr lang="en-US" sz="2800" dirty="0"/>
              <a:t>Phylogenetic – smallest group of individuals with a common ancestor</a:t>
            </a:r>
          </a:p>
        </p:txBody>
      </p:sp>
    </p:spTree>
    <p:extLst>
      <p:ext uri="{BB962C8B-B14F-4D97-AF65-F5344CB8AC3E}">
        <p14:creationId xmlns:p14="http://schemas.microsoft.com/office/powerpoint/2010/main" val="4176694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75335-480F-4B4A-9E4C-2BE916C15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8D2AA-27E4-42D3-8044-7A8F9F65B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speciation">
            <a:extLst>
              <a:ext uri="{FF2B5EF4-FFF2-40B4-BE49-F238E27FC236}">
                <a16:creationId xmlns:a16="http://schemas.microsoft.com/office/drawing/2014/main" id="{549707E7-D5C1-4C0C-9153-D64F7E299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20" y="0"/>
            <a:ext cx="10225024" cy="639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C074297-4E3C-486C-A9E2-90FBB96FFEF3}"/>
              </a:ext>
            </a:extLst>
          </p:cNvPr>
          <p:cNvSpPr txBox="1"/>
          <p:nvPr/>
        </p:nvSpPr>
        <p:spPr>
          <a:xfrm>
            <a:off x="959005" y="6376712"/>
            <a:ext cx="10905893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800" dirty="0"/>
              <a:t>https://pixfeeds.com/images/30/598178/1200-598178-4-basic-modes-of-speciation.jpg</a:t>
            </a:r>
          </a:p>
        </p:txBody>
      </p:sp>
    </p:spTree>
    <p:extLst>
      <p:ext uri="{BB962C8B-B14F-4D97-AF65-F5344CB8AC3E}">
        <p14:creationId xmlns:p14="http://schemas.microsoft.com/office/powerpoint/2010/main" val="368952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FDB84-0E3B-4210-9235-DB7E9025A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7979" y="166277"/>
            <a:ext cx="6598548" cy="513947"/>
          </a:xfrm>
        </p:spPr>
        <p:txBody>
          <a:bodyPr>
            <a:normAutofit fontScale="90000"/>
          </a:bodyPr>
          <a:lstStyle/>
          <a:p>
            <a:r>
              <a:rPr lang="en-US" dirty="0"/>
              <a:t>Allopatric Speciation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74AC8-1A11-4996-828E-9FDF9859C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561" y="892098"/>
            <a:ext cx="10293319" cy="5137481"/>
          </a:xfrm>
        </p:spPr>
        <p:txBody>
          <a:bodyPr/>
          <a:lstStyle/>
          <a:p>
            <a:r>
              <a:rPr lang="en-US" sz="2800" b="1" dirty="0"/>
              <a:t>Allopatric:</a:t>
            </a:r>
            <a:r>
              <a:rPr lang="en-US" sz="2800" dirty="0"/>
              <a:t> a geographic barrier isolates a population from the original population</a:t>
            </a:r>
            <a:endParaRPr lang="en-US" sz="2800" b="1" dirty="0"/>
          </a:p>
          <a:p>
            <a:pPr lvl="1"/>
            <a:r>
              <a:rPr lang="en-US" sz="2400" dirty="0"/>
              <a:t>Organisms that are more motile are less likely to be affected by geographic barriers</a:t>
            </a:r>
          </a:p>
          <a:p>
            <a:pPr lvl="8"/>
            <a:r>
              <a:rPr lang="en-US" dirty="0"/>
              <a:t>				</a:t>
            </a:r>
          </a:p>
          <a:p>
            <a:pPr lvl="8"/>
            <a:r>
              <a:rPr lang="en-US" dirty="0"/>
              <a:t>				</a:t>
            </a:r>
          </a:p>
          <a:p>
            <a:endParaRPr lang="en-US" dirty="0"/>
          </a:p>
        </p:txBody>
      </p:sp>
      <p:pic>
        <p:nvPicPr>
          <p:cNvPr id="3074" name="Picture 2" descr="Image result for allopatric speciation">
            <a:extLst>
              <a:ext uri="{FF2B5EF4-FFF2-40B4-BE49-F238E27FC236}">
                <a16:creationId xmlns:a16="http://schemas.microsoft.com/office/drawing/2014/main" id="{F2EDCFC0-812A-4D12-ADE7-733347FD2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776" y="2442522"/>
            <a:ext cx="5555839" cy="441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2BE126C-7BD7-428C-B56D-094C8F2262C8}"/>
              </a:ext>
            </a:extLst>
          </p:cNvPr>
          <p:cNvSpPr txBox="1"/>
          <p:nvPr/>
        </p:nvSpPr>
        <p:spPr>
          <a:xfrm>
            <a:off x="3738191" y="6522446"/>
            <a:ext cx="5709424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800" dirty="0"/>
              <a:t>https://vignette.wikia.nocookie.net/dragonflyissuesinevolution13/images/7/7f/Untitled.jpg/revision/latest?cb=20131111185754</a:t>
            </a:r>
          </a:p>
        </p:txBody>
      </p:sp>
    </p:spTree>
    <p:extLst>
      <p:ext uri="{BB962C8B-B14F-4D97-AF65-F5344CB8AC3E}">
        <p14:creationId xmlns:p14="http://schemas.microsoft.com/office/powerpoint/2010/main" val="407403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353B8-FBEE-4557-ADE2-8FE4B6350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3218" y="300092"/>
            <a:ext cx="9509760" cy="725820"/>
          </a:xfrm>
        </p:spPr>
        <p:txBody>
          <a:bodyPr/>
          <a:lstStyle/>
          <a:p>
            <a:r>
              <a:rPr lang="en-US" dirty="0"/>
              <a:t>Sympatric Speciation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E768E-4FEA-4EAA-9330-B5611FBE5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022" y="1025912"/>
            <a:ext cx="10401858" cy="5531996"/>
          </a:xfrm>
        </p:spPr>
        <p:txBody>
          <a:bodyPr>
            <a:normAutofit/>
          </a:bodyPr>
          <a:lstStyle/>
          <a:p>
            <a:r>
              <a:rPr lang="en-US" sz="2400" dirty="0"/>
              <a:t>Reproductive barriers form without a geographic separation</a:t>
            </a:r>
          </a:p>
          <a:p>
            <a:r>
              <a:rPr lang="en-US" sz="2400" b="1" dirty="0"/>
              <a:t>Polyploidy</a:t>
            </a:r>
            <a:r>
              <a:rPr lang="en-US" sz="2400" dirty="0"/>
              <a:t>- extra chromosomes as a result of a random accident</a:t>
            </a:r>
          </a:p>
          <a:p>
            <a:pPr lvl="1"/>
            <a:r>
              <a:rPr lang="en-US" sz="2000" dirty="0"/>
              <a:t>Common in plants</a:t>
            </a:r>
          </a:p>
          <a:p>
            <a:pPr lvl="1"/>
            <a:r>
              <a:rPr lang="en-US" sz="2000" dirty="0"/>
              <a:t>Autopolyploid: an individual with extra sets of chromosomes as a result of failed cell division leading to a </a:t>
            </a:r>
            <a:r>
              <a:rPr lang="en-US" sz="2000" b="1" dirty="0"/>
              <a:t>tetraploid</a:t>
            </a:r>
            <a:endParaRPr lang="en-US" sz="2000" dirty="0"/>
          </a:p>
          <a:p>
            <a:pPr lvl="1"/>
            <a:r>
              <a:rPr lang="en-US" sz="2000" dirty="0"/>
              <a:t>Plants that are tetra can self pollinate creating fertile offspring, or can mate with other tetras also creating fertile offspring</a:t>
            </a:r>
          </a:p>
          <a:p>
            <a:pPr lvl="1"/>
            <a:r>
              <a:rPr lang="en-US" sz="2000" dirty="0"/>
              <a:t>Tetraploids can become their own species</a:t>
            </a:r>
          </a:p>
          <a:p>
            <a:r>
              <a:rPr lang="en-US" sz="2400" b="1" dirty="0"/>
              <a:t>Allopolyploid- </a:t>
            </a:r>
            <a:r>
              <a:rPr lang="en-US" sz="2400" dirty="0"/>
              <a:t>an infertile hybrid can reproduce asexually, or can mate with other allopolyploids to make a new species</a:t>
            </a:r>
          </a:p>
          <a:p>
            <a:r>
              <a:rPr lang="en-US" sz="2400" b="1" dirty="0"/>
              <a:t>Sexual selection- </a:t>
            </a:r>
            <a:r>
              <a:rPr lang="en-US" sz="2400" dirty="0"/>
              <a:t>mate choice can create new species by creating a reproductive barrier</a:t>
            </a:r>
          </a:p>
          <a:p>
            <a:r>
              <a:rPr lang="en-US" sz="2400" b="1" dirty="0"/>
              <a:t>Habitat selection-</a:t>
            </a:r>
            <a:r>
              <a:rPr lang="en-US" sz="2400" dirty="0"/>
              <a:t> different habitats are used by a sub-population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3059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5DC9E-F747-4D90-A2A4-6E2A816EC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06A05-44B3-408C-87C6-712041273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7824" y="10160"/>
            <a:ext cx="7854177" cy="2521167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Hybrid Zone:</a:t>
            </a:r>
            <a:r>
              <a:rPr lang="en-US" dirty="0"/>
              <a:t> Members of different species mate producing mixed ancestry DNA</a:t>
            </a:r>
          </a:p>
          <a:p>
            <a:r>
              <a:rPr lang="en-US" dirty="0"/>
              <a:t>Located where both species meet</a:t>
            </a:r>
          </a:p>
          <a:p>
            <a:r>
              <a:rPr lang="en-US" dirty="0"/>
              <a:t>Hybrids have a low viability</a:t>
            </a:r>
          </a:p>
          <a:p>
            <a:r>
              <a:rPr lang="en-US" b="1" dirty="0"/>
              <a:t>Reinforcement</a:t>
            </a:r>
            <a:r>
              <a:rPr lang="en-US" dirty="0"/>
              <a:t>: reproductive barriers will be stronger in sympatric species, because reproducing a hybrid causes a decrease in survivability of genes</a:t>
            </a:r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pic>
        <p:nvPicPr>
          <p:cNvPr id="4098" name="Picture 2" descr="Image result for hybrid zone speciation">
            <a:extLst>
              <a:ext uri="{FF2B5EF4-FFF2-40B4-BE49-F238E27FC236}">
                <a16:creationId xmlns:a16="http://schemas.microsoft.com/office/drawing/2014/main" id="{661576BC-B3E1-4CED-BAEB-A3A3A39658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37824" cy="310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E551F1E-6FE0-43E7-949A-6326A50937B4}"/>
              </a:ext>
            </a:extLst>
          </p:cNvPr>
          <p:cNvSpPr txBox="1"/>
          <p:nvPr/>
        </p:nvSpPr>
        <p:spPr>
          <a:xfrm>
            <a:off x="-104080" y="2702747"/>
            <a:ext cx="4337825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800" dirty="0"/>
              <a:t>https://classconnection.s3.amazonaws.com/392/flashcards/2785392/png/screen_shot_2012-01-29_at_7_38_37_pm1327894766183-thumb4001363030524472-thumb400.png</a:t>
            </a:r>
          </a:p>
        </p:txBody>
      </p:sp>
      <p:pic>
        <p:nvPicPr>
          <p:cNvPr id="4100" name="Picture 4" descr="Image result for hybrid zone speciation">
            <a:extLst>
              <a:ext uri="{FF2B5EF4-FFF2-40B4-BE49-F238E27FC236}">
                <a16:creationId xmlns:a16="http://schemas.microsoft.com/office/drawing/2014/main" id="{E9395904-545F-4E5D-92E9-C79975FE0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817" y="2390180"/>
            <a:ext cx="7854177" cy="5536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A7D36A3-007C-4493-BE95-46B4A033ADF6}"/>
              </a:ext>
            </a:extLst>
          </p:cNvPr>
          <p:cNvSpPr txBox="1"/>
          <p:nvPr/>
        </p:nvSpPr>
        <p:spPr>
          <a:xfrm>
            <a:off x="0" y="6642556"/>
            <a:ext cx="4709534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800" dirty="0"/>
              <a:t>http://www.sliderbase.com/images/referats/1466b/(32).PNG</a:t>
            </a:r>
          </a:p>
        </p:txBody>
      </p:sp>
    </p:spTree>
    <p:extLst>
      <p:ext uri="{BB962C8B-B14F-4D97-AF65-F5344CB8AC3E}">
        <p14:creationId xmlns:p14="http://schemas.microsoft.com/office/powerpoint/2010/main" val="258185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65E46-84C7-405E-A8B4-071D0034D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Speciation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36E7C-682E-439A-8AA2-CDD60F0A6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1120" y="1901952"/>
            <a:ext cx="9509760" cy="4127627"/>
          </a:xfrm>
        </p:spPr>
        <p:txBody>
          <a:bodyPr/>
          <a:lstStyle/>
          <a:p>
            <a:r>
              <a:rPr lang="en-US" b="1" dirty="0"/>
              <a:t>Punctuated Equilibrium:</a:t>
            </a:r>
            <a:r>
              <a:rPr lang="en-US" dirty="0"/>
              <a:t> stable periods, followed by brief sudden change</a:t>
            </a:r>
          </a:p>
          <a:p>
            <a:endParaRPr lang="en-US" b="1" dirty="0"/>
          </a:p>
        </p:txBody>
      </p:sp>
      <p:pic>
        <p:nvPicPr>
          <p:cNvPr id="5122" name="Picture 2" descr="Image result for punctuated equilibrium speciation">
            <a:extLst>
              <a:ext uri="{FF2B5EF4-FFF2-40B4-BE49-F238E27FC236}">
                <a16:creationId xmlns:a16="http://schemas.microsoft.com/office/drawing/2014/main" id="{61083D35-69B6-4296-A1C9-ABABB1CF2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365565"/>
            <a:ext cx="72390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BE0BAC-0836-4CF1-8386-0E89767D6E2D}"/>
              </a:ext>
            </a:extLst>
          </p:cNvPr>
          <p:cNvSpPr txBox="1"/>
          <p:nvPr/>
        </p:nvSpPr>
        <p:spPr>
          <a:xfrm>
            <a:off x="5071017" y="5551689"/>
            <a:ext cx="7140498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800" dirty="0"/>
              <a:t>http://ib.bioninja.com.au/_Media/pace-of-evolution_med.jpeg</a:t>
            </a:r>
          </a:p>
        </p:txBody>
      </p:sp>
      <p:pic>
        <p:nvPicPr>
          <p:cNvPr id="5126" name="Picture 6" descr="Image result for punctuated equilibrium speciation">
            <a:extLst>
              <a:ext uri="{FF2B5EF4-FFF2-40B4-BE49-F238E27FC236}">
                <a16:creationId xmlns:a16="http://schemas.microsoft.com/office/drawing/2014/main" id="{1C4F55E5-8C71-4117-981B-71865630C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40" y="2365565"/>
            <a:ext cx="4418160" cy="350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F2C2FE8-679A-48C3-8E14-B2D52389A0E2}"/>
              </a:ext>
            </a:extLst>
          </p:cNvPr>
          <p:cNvSpPr txBox="1"/>
          <p:nvPr/>
        </p:nvSpPr>
        <p:spPr>
          <a:xfrm>
            <a:off x="630621" y="6125088"/>
            <a:ext cx="4322379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800" dirty="0"/>
              <a:t>https://12fujima.files.wordpress.com/2011/08/time_a6.gif</a:t>
            </a:r>
          </a:p>
        </p:txBody>
      </p:sp>
    </p:spTree>
    <p:extLst>
      <p:ext uri="{BB962C8B-B14F-4D97-AF65-F5344CB8AC3E}">
        <p14:creationId xmlns:p14="http://schemas.microsoft.com/office/powerpoint/2010/main" val="276517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bbles design templat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alpha val="80000"/>
              </a:schemeClr>
            </a:gs>
            <a:gs pos="0">
              <a:schemeClr val="phClr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lumMod val="20000"/>
                <a:lumOff val="80000"/>
                <a:alpha val="59000"/>
              </a:schemeClr>
            </a:gs>
            <a:gs pos="40000">
              <a:schemeClr val="phClr">
                <a:lumMod val="20000"/>
                <a:lumOff val="80000"/>
                <a:alpha val="66000"/>
              </a:schemeClr>
            </a:gs>
            <a:gs pos="100000">
              <a:schemeClr val="phClr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bbles design slides.potx" id="{791C1007-8C16-4095-A382-97B1C9AA36B9}" vid="{20473F13-1D64-4A4A-9CE1-7C3468AE82BE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Bubbles design slides</Template>
  <TotalTime>79</TotalTime>
  <Words>436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Courier New</vt:lpstr>
      <vt:lpstr>Bubbles design template</vt:lpstr>
      <vt:lpstr>Speciation</vt:lpstr>
      <vt:lpstr>How does one species become another?</vt:lpstr>
      <vt:lpstr>What causes barriers? </vt:lpstr>
      <vt:lpstr>Other definitions</vt:lpstr>
      <vt:lpstr>PowerPoint Presentation</vt:lpstr>
      <vt:lpstr>Allopatric Speciation</vt:lpstr>
      <vt:lpstr>Sympatric Speciation</vt:lpstr>
      <vt:lpstr>PowerPoint Presentation</vt:lpstr>
      <vt:lpstr>Speciation Rates</vt:lpstr>
      <vt:lpstr>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Speciation</dc:title>
  <dc:creator>Anya Swiss</dc:creator>
  <cp:lastModifiedBy>Administrator</cp:lastModifiedBy>
  <cp:revision>10</cp:revision>
  <dcterms:created xsi:type="dcterms:W3CDTF">2019-02-05T01:27:54Z</dcterms:created>
  <dcterms:modified xsi:type="dcterms:W3CDTF">2019-02-05T19:55:28Z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