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5" r:id="rId3"/>
    <p:sldId id="266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83" r:id="rId12"/>
    <p:sldId id="273" r:id="rId13"/>
    <p:sldId id="263" r:id="rId14"/>
    <p:sldId id="262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B7CF-3F58-4884-A84A-BCF3723E5466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34D3-C000-488F-B98D-56A6B3D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6B54D827-3FF7-4C5D-844F-1EEE5C43A40C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5.19 An antibody binding to a protein from a flu virus.</a:t>
            </a:r>
          </a:p>
        </p:txBody>
      </p:sp>
    </p:spTree>
    <p:extLst>
      <p:ext uri="{BB962C8B-B14F-4D97-AF65-F5344CB8AC3E}">
        <p14:creationId xmlns:p14="http://schemas.microsoft.com/office/powerpoint/2010/main" val="275742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GrHsiHazps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ollagen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3"/>
            <a:ext cx="6037006" cy="45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4" name="Picture 8" descr="Image result for hemoglobin protein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26" y="1811927"/>
            <a:ext cx="6636774" cy="48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Chaperone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1" y="1348300"/>
            <a:ext cx="10090355" cy="342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Proteins that assist in the folding of other proteins</a:t>
            </a:r>
            <a:endParaRPr lang="en-US" dirty="0"/>
          </a:p>
        </p:txBody>
      </p:sp>
      <p:pic>
        <p:nvPicPr>
          <p:cNvPr id="7170" name="Picture 2" descr="Image result for chaperone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71219" cy="46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Proteins	</a:t>
            </a:r>
            <a:r>
              <a:rPr lang="en-US" dirty="0" smtClean="0"/>
              <a:t>(check up)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40% mass of the cells in your body</a:t>
            </a:r>
          </a:p>
          <a:p>
            <a:r>
              <a:rPr lang="en-US" dirty="0" smtClean="0"/>
              <a:t>Form fits function</a:t>
            </a:r>
          </a:p>
          <a:p>
            <a:r>
              <a:rPr lang="en-US" dirty="0" smtClean="0"/>
              <a:t>Composed of amino acids</a:t>
            </a:r>
          </a:p>
          <a:p>
            <a:r>
              <a:rPr lang="en-US" dirty="0" smtClean="0"/>
              <a:t>Arranged in four types of structure patterns</a:t>
            </a:r>
          </a:p>
          <a:p>
            <a:endParaRPr lang="en-US" dirty="0"/>
          </a:p>
          <a:p>
            <a:r>
              <a:rPr lang="en-US" b="1" dirty="0" smtClean="0"/>
              <a:t>Environment of formation determines the proteins shape and behavior</a:t>
            </a:r>
          </a:p>
          <a:p>
            <a:pPr lvl="1"/>
            <a:r>
              <a:rPr lang="en-US" b="1" dirty="0" smtClean="0"/>
              <a:t>Temperature, pH, ion concentration etc. can affect the ability of a protein to function by changing it’s shape </a:t>
            </a:r>
            <a:r>
              <a:rPr lang="en-US" b="1" u="sng" dirty="0" smtClean="0"/>
              <a:t>(DENATURE)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2274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1145-C3FB-4695-AF5A-A1A0B3E2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CB73-4715-486F-8222-377B0CF4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rotein functions">
            <a:extLst>
              <a:ext uri="{FF2B5EF4-FFF2-40B4-BE49-F238E27FC236}">
                <a16:creationId xmlns:a16="http://schemas.microsoft.com/office/drawing/2014/main" id="{09C5A641-28B1-4CF9-92FD-242CFD58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378"/>
            <a:ext cx="7233919" cy="66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2962-A506-4A55-88F7-6E81BACD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Enzymes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1399-1370-40CD-B839-20BDEE9D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1329428"/>
            <a:ext cx="10515600" cy="4351338"/>
          </a:xfrm>
        </p:spPr>
        <p:txBody>
          <a:bodyPr/>
          <a:lstStyle/>
          <a:p>
            <a:r>
              <a:rPr lang="en-US" dirty="0"/>
              <a:t>Proteins that are </a:t>
            </a:r>
            <a:r>
              <a:rPr lang="en-US" b="1" dirty="0"/>
              <a:t>catalysts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Speed up reactions by lowering the </a:t>
            </a:r>
            <a:r>
              <a:rPr lang="en-US" b="1" dirty="0"/>
              <a:t>activation energy</a:t>
            </a:r>
            <a:endParaRPr lang="en-US" dirty="0"/>
          </a:p>
          <a:p>
            <a:pPr lvl="1"/>
            <a:r>
              <a:rPr lang="en-US" dirty="0"/>
              <a:t>Reusable</a:t>
            </a:r>
          </a:p>
          <a:p>
            <a:pPr lvl="1"/>
            <a:r>
              <a:rPr lang="en-US" dirty="0"/>
              <a:t>Form fits function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Image result for enzyme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96378"/>
            <a:ext cx="6720634" cy="30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zyme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82197"/>
            <a:ext cx="61722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3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Structural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48" y="1338928"/>
            <a:ext cx="4793225" cy="4351338"/>
          </a:xfrm>
        </p:spPr>
        <p:txBody>
          <a:bodyPr/>
          <a:lstStyle/>
          <a:p>
            <a:r>
              <a:rPr lang="en-US" dirty="0" smtClean="0"/>
              <a:t>Maintain structural components of organisms such as </a:t>
            </a:r>
            <a:r>
              <a:rPr lang="en-US" b="1" dirty="0" smtClean="0"/>
              <a:t>keratin, collagen and spider silk.  </a:t>
            </a:r>
            <a:endParaRPr lang="en-US" dirty="0"/>
          </a:p>
        </p:txBody>
      </p:sp>
      <p:pic>
        <p:nvPicPr>
          <p:cNvPr id="1026" name="Picture 2" descr="Image result for structural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3" y="1781045"/>
            <a:ext cx="6510697" cy="48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7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Storage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98188" cy="4351338"/>
          </a:xfrm>
        </p:spPr>
        <p:txBody>
          <a:bodyPr/>
          <a:lstStyle/>
          <a:p>
            <a:r>
              <a:rPr lang="en-US" dirty="0" smtClean="0"/>
              <a:t>Help with nutritional needs of organisms</a:t>
            </a:r>
          </a:p>
          <a:p>
            <a:pPr lvl="1"/>
            <a:r>
              <a:rPr lang="en-US" dirty="0" smtClean="0"/>
              <a:t>EX: </a:t>
            </a:r>
            <a:r>
              <a:rPr lang="en-US" b="1" dirty="0" smtClean="0"/>
              <a:t>Ovalbumin (egg whites), Casein (milk), Seeds </a:t>
            </a:r>
            <a:endParaRPr lang="en-US" dirty="0"/>
          </a:p>
        </p:txBody>
      </p:sp>
      <p:pic>
        <p:nvPicPr>
          <p:cNvPr id="2050" name="Picture 2" descr="Image result for storage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88" y="1387993"/>
            <a:ext cx="6968800" cy="52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7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Transport Proteins</a:t>
            </a:r>
            <a:r>
              <a:rPr lang="en-US" dirty="0" smtClean="0"/>
              <a:t>		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in moving molecules across the cell membrane (</a:t>
            </a:r>
            <a:r>
              <a:rPr lang="en-US" b="1" dirty="0" smtClean="0"/>
              <a:t>fluid mosaic model)</a:t>
            </a:r>
          </a:p>
          <a:p>
            <a:r>
              <a:rPr lang="en-US" b="1" dirty="0" smtClean="0"/>
              <a:t>EX: Hemoglobin</a:t>
            </a:r>
            <a:endParaRPr lang="en-US" dirty="0"/>
          </a:p>
        </p:txBody>
      </p:sp>
      <p:pic>
        <p:nvPicPr>
          <p:cNvPr id="3074" name="Picture 2" descr="Image result for transport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77" y="2383554"/>
            <a:ext cx="7531510" cy="42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6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Hormonal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86316" cy="4351338"/>
          </a:xfrm>
        </p:spPr>
        <p:txBody>
          <a:bodyPr/>
          <a:lstStyle/>
          <a:p>
            <a:r>
              <a:rPr lang="en-US" dirty="0" smtClean="0"/>
              <a:t>Used for maintaining homeostasis within the endocrine system</a:t>
            </a:r>
          </a:p>
          <a:p>
            <a:pPr lvl="1"/>
            <a:r>
              <a:rPr lang="en-US" dirty="0" smtClean="0"/>
              <a:t>EX: </a:t>
            </a:r>
            <a:r>
              <a:rPr lang="en-US" b="1" dirty="0" smtClean="0"/>
              <a:t>Insulin regulates blood sugar</a:t>
            </a:r>
            <a:endParaRPr lang="en-US" dirty="0"/>
          </a:p>
        </p:txBody>
      </p:sp>
      <p:pic>
        <p:nvPicPr>
          <p:cNvPr id="4098" name="Picture 2" descr="Image result for hormonal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98" y="14009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1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Receptor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1155" cy="4351338"/>
          </a:xfrm>
        </p:spPr>
        <p:txBody>
          <a:bodyPr/>
          <a:lstStyle/>
          <a:p>
            <a:r>
              <a:rPr lang="en-US" dirty="0" smtClean="0"/>
              <a:t>Used to accept a messenger</a:t>
            </a:r>
          </a:p>
          <a:p>
            <a:pPr lvl="1"/>
            <a:r>
              <a:rPr lang="en-US" dirty="0" smtClean="0"/>
              <a:t>Nerve signal</a:t>
            </a:r>
          </a:p>
          <a:p>
            <a:pPr lvl="1"/>
            <a:r>
              <a:rPr lang="en-US" dirty="0" smtClean="0"/>
              <a:t>Hormone</a:t>
            </a:r>
          </a:p>
          <a:p>
            <a:r>
              <a:rPr lang="en-US" dirty="0" smtClean="0"/>
              <a:t>Located on cell membrane</a:t>
            </a:r>
            <a:endParaRPr lang="en-US" dirty="0"/>
          </a:p>
        </p:txBody>
      </p:sp>
      <p:pic>
        <p:nvPicPr>
          <p:cNvPr id="5122" name="Picture 2" descr="Image result for receptor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0" y="1072151"/>
            <a:ext cx="5958397" cy="53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1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Amino Acids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Monomers of proteins</a:t>
            </a:r>
          </a:p>
          <a:p>
            <a:r>
              <a:rPr lang="en-US" dirty="0" smtClean="0"/>
              <a:t>20 different varieties</a:t>
            </a:r>
          </a:p>
          <a:p>
            <a:r>
              <a:rPr lang="en-US" dirty="0" smtClean="0"/>
              <a:t>Contain different “R” groups (</a:t>
            </a:r>
            <a:r>
              <a:rPr lang="en-US" b="1" dirty="0" smtClean="0"/>
              <a:t>side chains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Side chains determine the function of the amino acid</a:t>
            </a:r>
          </a:p>
          <a:p>
            <a:pPr lvl="1"/>
            <a:r>
              <a:rPr lang="en-US" dirty="0" smtClean="0"/>
              <a:t>Joined together to form a </a:t>
            </a:r>
            <a:r>
              <a:rPr lang="en-US" b="1" dirty="0" smtClean="0"/>
              <a:t>peptide bond</a:t>
            </a:r>
            <a:endParaRPr lang="en-US" dirty="0" smtClean="0"/>
          </a:p>
          <a:p>
            <a:r>
              <a:rPr lang="en-US" b="1" dirty="0" smtClean="0"/>
              <a:t>Polypeptide</a:t>
            </a:r>
            <a:r>
              <a:rPr lang="en-US" dirty="0" smtClean="0"/>
              <a:t>- 3 or more amino acids</a:t>
            </a:r>
            <a:endParaRPr lang="en-US" b="1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personal.psu.edu/staff/m/b/mbt102/bisci4online/chemistry/generalformu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16" y="4084926"/>
            <a:ext cx="4643284" cy="27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7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Contractile Protein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4961" cy="4351338"/>
          </a:xfrm>
        </p:spPr>
        <p:txBody>
          <a:bodyPr/>
          <a:lstStyle/>
          <a:p>
            <a:r>
              <a:rPr lang="en-US" dirty="0" smtClean="0"/>
              <a:t>Responsible for moving muscles</a:t>
            </a:r>
          </a:p>
          <a:p>
            <a:r>
              <a:rPr lang="en-US" dirty="0" smtClean="0">
                <a:hlinkClick r:id="rId2"/>
              </a:rPr>
              <a:t>muscle contraction</a:t>
            </a:r>
            <a:endParaRPr lang="en-US" dirty="0" smtClean="0"/>
          </a:p>
          <a:p>
            <a:pPr lvl="1"/>
            <a:r>
              <a:rPr lang="en-US" b="1" dirty="0" smtClean="0"/>
              <a:t>Actin</a:t>
            </a:r>
          </a:p>
          <a:p>
            <a:pPr lvl="1"/>
            <a:r>
              <a:rPr lang="en-US" b="1" dirty="0" smtClean="0"/>
              <a:t>Myosin</a:t>
            </a:r>
          </a:p>
          <a:p>
            <a:r>
              <a:rPr lang="en-US" dirty="0" smtClean="0"/>
              <a:t>Move cilia and flagella in single celled organisms</a:t>
            </a:r>
            <a:endParaRPr lang="en-US" dirty="0"/>
          </a:p>
        </p:txBody>
      </p:sp>
      <p:pic>
        <p:nvPicPr>
          <p:cNvPr id="6146" name="Picture 2" descr="Image result for contractile prote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61" y="1690688"/>
            <a:ext cx="6808839" cy="51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6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0493" y="6616700"/>
            <a:ext cx="1905000" cy="24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dirty="0">
                <a:latin typeface="Arial" panose="020B0604020202020204" pitchFamily="34" charset="0"/>
              </a:rPr>
              <a:t>Figure 5.19</a:t>
            </a:r>
          </a:p>
        </p:txBody>
      </p:sp>
      <p:pic>
        <p:nvPicPr>
          <p:cNvPr id="86019" name="Picture 3" descr="05_19AntibodyBindProtei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8" y="1968500"/>
            <a:ext cx="664527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65175" y="1834356"/>
            <a:ext cx="1863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/>
              <a:t>Antibody protein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769339" y="1844419"/>
            <a:ext cx="23669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/>
              <a:t>Protein from flu virus</a:t>
            </a:r>
          </a:p>
        </p:txBody>
      </p:sp>
      <p:sp>
        <p:nvSpPr>
          <p:cNvPr id="86022" name="AutoShape 6"/>
          <p:cNvSpPr>
            <a:spLocks/>
          </p:cNvSpPr>
          <p:nvPr/>
        </p:nvSpPr>
        <p:spPr bwMode="auto">
          <a:xfrm rot="5400000">
            <a:off x="1580356" y="846471"/>
            <a:ext cx="192088" cy="2857500"/>
          </a:xfrm>
          <a:prstGeom prst="leftBrace">
            <a:avLst>
              <a:gd name="adj1" fmla="val 123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86023" name="AutoShape 7"/>
          <p:cNvSpPr>
            <a:spLocks/>
          </p:cNvSpPr>
          <p:nvPr/>
        </p:nvSpPr>
        <p:spPr bwMode="auto">
          <a:xfrm rot="5400000">
            <a:off x="4876621" y="450390"/>
            <a:ext cx="152400" cy="3609975"/>
          </a:xfrm>
          <a:prstGeom prst="leftBrace">
            <a:avLst>
              <a:gd name="adj1" fmla="val 19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Defensive Proteins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42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 </a:t>
            </a:r>
            <a:r>
              <a:rPr lang="en-US" b="1" dirty="0" err="1" smtClean="0"/>
              <a:t>Crystallagraphy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20 amino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50" y="221225"/>
            <a:ext cx="10124050" cy="65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3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Building blocks for all organic material made up of 20 different amino acids arranged in all different patterns</a:t>
            </a:r>
          </a:p>
          <a:p>
            <a:pPr lvl="0"/>
            <a:r>
              <a:rPr lang="en-US" dirty="0"/>
              <a:t>Polymers are created using </a:t>
            </a:r>
            <a:r>
              <a:rPr lang="en-US" b="1" dirty="0"/>
              <a:t>peptide bonds</a:t>
            </a:r>
            <a:endParaRPr lang="en-US" dirty="0"/>
          </a:p>
          <a:p>
            <a:pPr lvl="0"/>
            <a:r>
              <a:rPr lang="en-US" b="1" dirty="0"/>
              <a:t>FORM FITS FUNCTION</a:t>
            </a:r>
          </a:p>
          <a:p>
            <a:pPr lvl="1"/>
            <a:r>
              <a:rPr lang="en-US" b="1" dirty="0"/>
              <a:t>Speed up reactions</a:t>
            </a:r>
          </a:p>
          <a:p>
            <a:pPr lvl="1"/>
            <a:r>
              <a:rPr lang="en-US" b="1" dirty="0"/>
              <a:t>Defense </a:t>
            </a:r>
          </a:p>
          <a:p>
            <a:pPr lvl="1"/>
            <a:r>
              <a:rPr lang="en-US" b="1" dirty="0"/>
              <a:t>Storage</a:t>
            </a:r>
          </a:p>
          <a:p>
            <a:pPr lvl="1"/>
            <a:r>
              <a:rPr lang="en-US" b="1" dirty="0"/>
              <a:t>Transport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Movement</a:t>
            </a:r>
          </a:p>
          <a:p>
            <a:pPr lvl="1"/>
            <a:r>
              <a:rPr lang="en-US" b="1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protein 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" y="0"/>
            <a:ext cx="7698658" cy="65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rotein shap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46" y="95913"/>
            <a:ext cx="4332566" cy="63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9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chains of amino acids </a:t>
            </a:r>
          </a:p>
          <a:p>
            <a:pPr lvl="1"/>
            <a:r>
              <a:rPr lang="en-US" dirty="0" smtClean="0"/>
              <a:t>Each amino acid is like a letter in a word arranged in a specific order</a:t>
            </a:r>
          </a:p>
          <a:p>
            <a:pPr lvl="1"/>
            <a:r>
              <a:rPr lang="en-US" dirty="0" smtClean="0"/>
              <a:t>One single substitution of an amino acid can result in a totally different protein (mutation)</a:t>
            </a:r>
          </a:p>
          <a:p>
            <a:pPr lvl="2"/>
            <a:r>
              <a:rPr lang="en-US" dirty="0" smtClean="0"/>
              <a:t>Ex: sickle cell anemia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 descr="Image result for primary structure of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85" y="4739609"/>
            <a:ext cx="6942016" cy="17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structure with folds and coils</a:t>
            </a:r>
          </a:p>
          <a:p>
            <a:r>
              <a:rPr lang="en-US" dirty="0" smtClean="0"/>
              <a:t>Hydrogen bonds throughout structure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Alpha Helix: DNA</a:t>
            </a:r>
          </a:p>
          <a:p>
            <a:pPr lvl="1"/>
            <a:r>
              <a:rPr lang="en-US" dirty="0" smtClean="0"/>
              <a:t>Beta Pleated Sheet: Spider silk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secondary structure of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58" y="0"/>
            <a:ext cx="3773129" cy="41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Tertiary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6" y="1825625"/>
            <a:ext cx="5353664" cy="4530930"/>
          </a:xfrm>
        </p:spPr>
        <p:txBody>
          <a:bodyPr/>
          <a:lstStyle/>
          <a:p>
            <a:r>
              <a:rPr lang="en-US" dirty="0" smtClean="0"/>
              <a:t>Irregular folds of a secondary structure</a:t>
            </a:r>
          </a:p>
          <a:p>
            <a:r>
              <a:rPr lang="en-US" dirty="0" smtClean="0"/>
              <a:t>Hydrophobic interactions on the amino acids toward the center of the coil</a:t>
            </a:r>
          </a:p>
          <a:p>
            <a:r>
              <a:rPr lang="en-US" dirty="0" smtClean="0"/>
              <a:t>Covalent bonds called </a:t>
            </a:r>
            <a:r>
              <a:rPr lang="en-US" b="1" dirty="0" smtClean="0"/>
              <a:t>disulfide bridges</a:t>
            </a:r>
            <a:r>
              <a:rPr lang="en-US" dirty="0" smtClean="0"/>
              <a:t> keep the structure’s shape</a:t>
            </a:r>
          </a:p>
          <a:p>
            <a:endParaRPr lang="en-US" dirty="0"/>
          </a:p>
        </p:txBody>
      </p:sp>
      <p:sp>
        <p:nvSpPr>
          <p:cNvPr id="4" name="AutoShape 2" descr="Image result for tertiary structure of pro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tertiary structure of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39" y="7937"/>
            <a:ext cx="6559176" cy="40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2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Quaternary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b="1" dirty="0" smtClean="0"/>
              <a:t>macromolecule</a:t>
            </a:r>
            <a:r>
              <a:rPr lang="en-US" dirty="0" smtClean="0"/>
              <a:t> consisting of two or more polypeptide chains</a:t>
            </a:r>
          </a:p>
          <a:p>
            <a:pPr lvl="1"/>
            <a:r>
              <a:rPr lang="en-US" dirty="0" smtClean="0"/>
              <a:t>EX: Collagen: coiled protein into a triple helix whose function is to maintain structure of tendons and ligaments and keeping your hair/skin/ and nails looking beautiful!</a:t>
            </a:r>
          </a:p>
          <a:p>
            <a:pPr lvl="1"/>
            <a:r>
              <a:rPr lang="en-US" dirty="0" smtClean="0"/>
              <a:t>EX: Hemoglobin: globular protein with four subunits allowing for the binding to oxygen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526516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299</TotalTime>
  <Words>444</Words>
  <Application>Microsoft Office PowerPoint</Application>
  <PresentationFormat>Widescreen</PresentationFormat>
  <Paragraphs>82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ヒラギノ角ゴ Pro W3</vt:lpstr>
      <vt:lpstr>Arial</vt:lpstr>
      <vt:lpstr>Calibri</vt:lpstr>
      <vt:lpstr>Century Gothic</vt:lpstr>
      <vt:lpstr>Times New Roman</vt:lpstr>
      <vt:lpstr>Melancholy abstract design template</vt:lpstr>
      <vt:lpstr>Proteins</vt:lpstr>
      <vt:lpstr>Amino Acids </vt:lpstr>
      <vt:lpstr>PowerPoint Presentation</vt:lpstr>
      <vt:lpstr>Proteins</vt:lpstr>
      <vt:lpstr>PowerPoint Presentation</vt:lpstr>
      <vt:lpstr>Primary Structures</vt:lpstr>
      <vt:lpstr>Secondary Structure</vt:lpstr>
      <vt:lpstr>Tertiary Structure</vt:lpstr>
      <vt:lpstr>Quaternary Structure</vt:lpstr>
      <vt:lpstr>PowerPoint Presentation</vt:lpstr>
      <vt:lpstr>Chaperone Proteins</vt:lpstr>
      <vt:lpstr>Proteins (check up)</vt:lpstr>
      <vt:lpstr>PowerPoint Presentation</vt:lpstr>
      <vt:lpstr>Enzymes </vt:lpstr>
      <vt:lpstr>Structural Proteins</vt:lpstr>
      <vt:lpstr>Storage Proteins</vt:lpstr>
      <vt:lpstr>Transport Proteins   </vt:lpstr>
      <vt:lpstr>Hormonal Proteins</vt:lpstr>
      <vt:lpstr>Receptor Proteins</vt:lpstr>
      <vt:lpstr>Contractile Protein</vt:lpstr>
      <vt:lpstr>Figure 5.19</vt:lpstr>
      <vt:lpstr>Protein Crystallagraphy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</dc:title>
  <dc:creator>Anya Swiss</dc:creator>
  <cp:lastModifiedBy>Administrator</cp:lastModifiedBy>
  <cp:revision>10</cp:revision>
  <dcterms:created xsi:type="dcterms:W3CDTF">2018-06-03T20:01:14Z</dcterms:created>
  <dcterms:modified xsi:type="dcterms:W3CDTF">2018-06-11T18:49:28Z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