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68" r:id="rId14"/>
    <p:sldId id="276" r:id="rId15"/>
    <p:sldId id="269" r:id="rId16"/>
    <p:sldId id="270" r:id="rId17"/>
    <p:sldId id="277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ya Swiss" initials="AS" lastIdx="1" clrIdx="0">
    <p:extLst>
      <p:ext uri="{19B8F6BF-5375-455C-9EA6-DF929625EA0E}">
        <p15:presenceInfo xmlns:p15="http://schemas.microsoft.com/office/powerpoint/2012/main" userId="69f6400fd4ad9b2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4" d="100"/>
          <a:sy n="44" d="100"/>
        </p:scale>
        <p:origin x="1524" y="5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5T21:34:06.607" idx="1">
    <p:pos x="7087" y="2554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B95A4-B671-4D79-9927-741583179EA2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C013F-B97F-4D2C-BE58-81F6AE187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17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F80D2-D6B1-4870-A83E-142B2D4053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Protein synthesis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0A60F5-BE3D-4E8C-A3E3-0512430F2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protein synthesis">
            <a:extLst>
              <a:ext uri="{FF2B5EF4-FFF2-40B4-BE49-F238E27FC236}">
                <a16:creationId xmlns:a16="http://schemas.microsoft.com/office/drawing/2014/main" id="{B30474EC-01D1-4FCC-B298-1B50B2959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781" y="1656910"/>
            <a:ext cx="5534025" cy="461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B12A4C-7084-4D60-895A-67B218BDC51C}"/>
              </a:ext>
            </a:extLst>
          </p:cNvPr>
          <p:cNvSpPr txBox="1"/>
          <p:nvPr/>
        </p:nvSpPr>
        <p:spPr>
          <a:xfrm>
            <a:off x="6972300" y="6530519"/>
            <a:ext cx="822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http://www.proteinsynthesis.org/wp-content/uploads/2014/09/what-is-protein-synthesis.png</a:t>
            </a:r>
          </a:p>
        </p:txBody>
      </p:sp>
    </p:spTree>
    <p:extLst>
      <p:ext uri="{BB962C8B-B14F-4D97-AF65-F5344CB8AC3E}">
        <p14:creationId xmlns:p14="http://schemas.microsoft.com/office/powerpoint/2010/main" val="3609843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termination of transcription">
            <a:extLst>
              <a:ext uri="{FF2B5EF4-FFF2-40B4-BE49-F238E27FC236}">
                <a16:creationId xmlns:a16="http://schemas.microsoft.com/office/drawing/2014/main" id="{B9899684-67AF-4C48-AF15-2BF9BA863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29" y="2014537"/>
            <a:ext cx="4332309" cy="451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C5571B-0D90-49C6-B974-0A7D13E58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784F4-E430-4AF9-B868-9ACE0B659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42" y="1715956"/>
            <a:ext cx="7619833" cy="4814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Bacteria:</a:t>
            </a:r>
            <a:r>
              <a:rPr lang="en-US" sz="2400" dirty="0"/>
              <a:t> specific DNA sequence codes for an RNA sequences that causes the polymerase to detach from DNA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Eukaryotes</a:t>
            </a:r>
            <a:r>
              <a:rPr lang="en-US" sz="2400" dirty="0"/>
              <a:t>: RNA polymerase II transcribes AAA </a:t>
            </a:r>
            <a:r>
              <a:rPr lang="en-US" sz="2400" b="1" dirty="0"/>
              <a:t>polyadenylation</a:t>
            </a:r>
            <a:r>
              <a:rPr lang="en-US" sz="2400" dirty="0"/>
              <a:t> which releases the polymerase</a:t>
            </a:r>
            <a:endParaRPr lang="en-US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192107-B32E-4179-A9D1-4D671C2C5049}"/>
              </a:ext>
            </a:extLst>
          </p:cNvPr>
          <p:cNvSpPr txBox="1"/>
          <p:nvPr/>
        </p:nvSpPr>
        <p:spPr>
          <a:xfrm>
            <a:off x="8355639" y="6530842"/>
            <a:ext cx="36791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http://www.mun.ca/biology/desmid/brian/BIOL2060/BIOL2060-21/21_10.jpg</a:t>
            </a:r>
          </a:p>
        </p:txBody>
      </p:sp>
    </p:spTree>
    <p:extLst>
      <p:ext uri="{BB962C8B-B14F-4D97-AF65-F5344CB8AC3E}">
        <p14:creationId xmlns:p14="http://schemas.microsoft.com/office/powerpoint/2010/main" val="2292357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pre mRNA to MRNA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62" y="1715956"/>
            <a:ext cx="11256846" cy="4891321"/>
          </a:xfrm>
        </p:spPr>
        <p:txBody>
          <a:bodyPr>
            <a:normAutofit/>
          </a:bodyPr>
          <a:lstStyle/>
          <a:p>
            <a:r>
              <a:rPr lang="en-US" sz="2400" dirty="0"/>
              <a:t>DNA read 3’-5’</a:t>
            </a:r>
          </a:p>
          <a:p>
            <a:r>
              <a:rPr lang="en-US" sz="2400" dirty="0"/>
              <a:t>Pre mRNA made 5’-3’, including exact alternative strands</a:t>
            </a:r>
          </a:p>
          <a:p>
            <a:pPr lvl="1"/>
            <a:r>
              <a:rPr lang="en-US" sz="2000" b="1" dirty="0"/>
              <a:t>RNA Polymerase II transcribes both introns and exons</a:t>
            </a:r>
          </a:p>
          <a:p>
            <a:r>
              <a:rPr lang="en-US" sz="2400" dirty="0"/>
              <a:t>Not all sequences code for genes or proteins</a:t>
            </a:r>
          </a:p>
          <a:p>
            <a:r>
              <a:rPr lang="en-US" sz="2400" b="1" dirty="0"/>
              <a:t>RNA splicing</a:t>
            </a:r>
            <a:r>
              <a:rPr lang="en-US" sz="2400" dirty="0"/>
              <a:t>, edits pre mRNA, removing </a:t>
            </a:r>
            <a:r>
              <a:rPr lang="en-US" sz="2400" b="1" dirty="0"/>
              <a:t>introns</a:t>
            </a:r>
            <a:r>
              <a:rPr lang="en-US" sz="2400" dirty="0"/>
              <a:t> (non coding sections)</a:t>
            </a:r>
          </a:p>
          <a:p>
            <a:r>
              <a:rPr lang="en-US" sz="2400" b="1" dirty="0"/>
              <a:t>EXONS</a:t>
            </a:r>
            <a:r>
              <a:rPr lang="en-US" sz="2400" dirty="0"/>
              <a:t> are attached (</a:t>
            </a:r>
            <a:r>
              <a:rPr lang="en-US" sz="2400" b="1" dirty="0"/>
              <a:t>Ex</a:t>
            </a:r>
            <a:r>
              <a:rPr lang="en-US" sz="2400" dirty="0"/>
              <a:t>pressed codes)</a:t>
            </a:r>
          </a:p>
          <a:p>
            <a:pPr lvl="1"/>
            <a:r>
              <a:rPr lang="en-US" sz="2000" b="1" dirty="0"/>
              <a:t>Spliceosome</a:t>
            </a:r>
            <a:r>
              <a:rPr lang="en-US" sz="2000" dirty="0"/>
              <a:t> (small RNA units) release introns</a:t>
            </a:r>
          </a:p>
          <a:p>
            <a:pPr lvl="1"/>
            <a:r>
              <a:rPr lang="en-US" sz="2000" b="1" dirty="0"/>
              <a:t>Ribozyme</a:t>
            </a:r>
            <a:r>
              <a:rPr lang="en-US" sz="2000" dirty="0"/>
              <a:t> (RNA units that function as enzymes (not proteins)</a:t>
            </a:r>
          </a:p>
          <a:p>
            <a:r>
              <a:rPr lang="en-US" sz="2400" dirty="0"/>
              <a:t>Alternative RNA splicing- number of proteins higher than the number of genes</a:t>
            </a:r>
          </a:p>
          <a:p>
            <a:pPr lvl="1"/>
            <a:r>
              <a:rPr lang="en-US" sz="2000" b="1" dirty="0"/>
              <a:t>Domains- </a:t>
            </a:r>
            <a:r>
              <a:rPr lang="en-US" sz="2000" dirty="0"/>
              <a:t>different regions of proteins, that act in different ways (hence more proteins that genes)</a:t>
            </a:r>
          </a:p>
        </p:txBody>
      </p:sp>
    </p:spTree>
    <p:extLst>
      <p:ext uri="{BB962C8B-B14F-4D97-AF65-F5344CB8AC3E}">
        <p14:creationId xmlns:p14="http://schemas.microsoft.com/office/powerpoint/2010/main" val="3141225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A0932-883C-4B60-81EA-6AD8C2CD9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A8CFE-5A73-43F5-99C6-FC875A763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pre mrna to mrna">
            <a:extLst>
              <a:ext uri="{FF2B5EF4-FFF2-40B4-BE49-F238E27FC236}">
                <a16:creationId xmlns:a16="http://schemas.microsoft.com/office/drawing/2014/main" id="{BB4388EA-8DAD-4B61-ADD5-CC23047FE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276"/>
            <a:ext cx="11832203" cy="583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B3EA09-6896-4C57-8AF9-0970FBFEE3FA}"/>
              </a:ext>
            </a:extLst>
          </p:cNvPr>
          <p:cNvSpPr txBox="1"/>
          <p:nvPr/>
        </p:nvSpPr>
        <p:spPr>
          <a:xfrm>
            <a:off x="1085850" y="6372225"/>
            <a:ext cx="110296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http://www.cbs.dtu.dk/courses/genomics_course/roanoke/pre-mrna.gif</a:t>
            </a:r>
          </a:p>
        </p:txBody>
      </p:sp>
    </p:spTree>
    <p:extLst>
      <p:ext uri="{BB962C8B-B14F-4D97-AF65-F5344CB8AC3E}">
        <p14:creationId xmlns:p14="http://schemas.microsoft.com/office/powerpoint/2010/main" val="1215496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 RNA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06004"/>
          </a:xfrm>
        </p:spPr>
        <p:txBody>
          <a:bodyPr>
            <a:normAutofit/>
          </a:bodyPr>
          <a:lstStyle/>
          <a:p>
            <a:r>
              <a:rPr lang="en-US" sz="2800" b="1" dirty="0"/>
              <a:t>Transfer</a:t>
            </a:r>
            <a:r>
              <a:rPr lang="en-US" sz="2800" dirty="0"/>
              <a:t> RNA takes the mRNA and creates proteins in the form of a polypeptide (chains of amino acids)</a:t>
            </a:r>
          </a:p>
          <a:p>
            <a:r>
              <a:rPr lang="en-US" sz="2800" b="1" dirty="0"/>
              <a:t>tRNA</a:t>
            </a:r>
            <a:r>
              <a:rPr lang="en-US" sz="2800" dirty="0"/>
              <a:t> molecules are anti codons with amino acids floating in the cytoplasm</a:t>
            </a:r>
          </a:p>
          <a:p>
            <a:r>
              <a:rPr lang="en-US" sz="2800" b="1" dirty="0"/>
              <a:t>tRNA</a:t>
            </a:r>
            <a:r>
              <a:rPr lang="en-US" sz="2800" dirty="0"/>
              <a:t> – 80 nucleotides in a single strand, folded in the shape of a T (2D) or an L (3D)</a:t>
            </a:r>
          </a:p>
          <a:p>
            <a:pPr lvl="1"/>
            <a:r>
              <a:rPr lang="en-US" sz="2400" dirty="0"/>
              <a:t>Made in the nucleus from DNA template</a:t>
            </a:r>
          </a:p>
          <a:p>
            <a:pPr lvl="1"/>
            <a:r>
              <a:rPr lang="en-US" sz="2400" b="1" dirty="0"/>
              <a:t>Anti codons located on the loop,  amino acids located on the 3’ end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6642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tRNA">
            <a:extLst>
              <a:ext uri="{FF2B5EF4-FFF2-40B4-BE49-F238E27FC236}">
                <a16:creationId xmlns:a16="http://schemas.microsoft.com/office/drawing/2014/main" id="{38609E09-EC93-45A0-BC2D-DDE082159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0"/>
            <a:ext cx="4424363" cy="630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CE1A8A-93D8-46B1-B89E-BB326031B735}"/>
              </a:ext>
            </a:extLst>
          </p:cNvPr>
          <p:cNvSpPr txBox="1"/>
          <p:nvPr/>
        </p:nvSpPr>
        <p:spPr>
          <a:xfrm>
            <a:off x="428625" y="6415088"/>
            <a:ext cx="81581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http://hyperphysics.phy-astr.gsu.edu/hbase/Organic/imgorg/trna4.gif</a:t>
            </a:r>
          </a:p>
        </p:txBody>
      </p:sp>
      <p:pic>
        <p:nvPicPr>
          <p:cNvPr id="6148" name="Picture 4" descr="Image result for tRNA">
            <a:extLst>
              <a:ext uri="{FF2B5EF4-FFF2-40B4-BE49-F238E27FC236}">
                <a16:creationId xmlns:a16="http://schemas.microsoft.com/office/drawing/2014/main" id="{F6CE3C9D-D1E8-4054-9728-9ED5C5A9C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281" y="114299"/>
            <a:ext cx="7475719" cy="464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7F6EEF-91D8-4C0B-87C6-8A7ECEED308A}"/>
              </a:ext>
            </a:extLst>
          </p:cNvPr>
          <p:cNvSpPr txBox="1"/>
          <p:nvPr/>
        </p:nvSpPr>
        <p:spPr>
          <a:xfrm>
            <a:off x="7658101" y="4843447"/>
            <a:ext cx="3657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https://i.stack.imgur.com/43ars.jpg</a:t>
            </a:r>
          </a:p>
        </p:txBody>
      </p:sp>
    </p:spTree>
    <p:extLst>
      <p:ext uri="{BB962C8B-B14F-4D97-AF65-F5344CB8AC3E}">
        <p14:creationId xmlns:p14="http://schemas.microsoft.com/office/powerpoint/2010/main" val="1797923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D3FD2-AC6C-414F-A309-1B11C7C35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mRNA to TRNA to Amino Acid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EDEA6-96BA-4BDB-BAE4-A2B656CD9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Aminoacyl- tRNA synthetases bind amino acid to tRNA </a:t>
            </a:r>
          </a:p>
          <a:p>
            <a:pPr lvl="1"/>
            <a:r>
              <a:rPr lang="en-US" sz="2600" dirty="0"/>
              <a:t>(20 enzymes- 1 for each amino acid)</a:t>
            </a:r>
          </a:p>
          <a:p>
            <a:r>
              <a:rPr lang="en-US" sz="2800" b="1" dirty="0"/>
              <a:t>Hydrolysis of ATP </a:t>
            </a:r>
            <a:r>
              <a:rPr lang="en-US" sz="2800" dirty="0"/>
              <a:t>helps to catalyze the reaction- creating a </a:t>
            </a:r>
            <a:r>
              <a:rPr lang="en-US" sz="2800" b="1" dirty="0"/>
              <a:t>covalent bond</a:t>
            </a:r>
          </a:p>
          <a:p>
            <a:r>
              <a:rPr lang="en-US" sz="2800" dirty="0"/>
              <a:t>tRNA’s can bind to more than one codon </a:t>
            </a:r>
          </a:p>
          <a:p>
            <a:pPr lvl="1"/>
            <a:r>
              <a:rPr lang="en-US" sz="2400" b="1" dirty="0"/>
              <a:t>Wobble</a:t>
            </a:r>
            <a:r>
              <a:rPr lang="en-US" sz="2400" dirty="0"/>
              <a:t>- the third nucleotide can bind to multiple nucleotides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75871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B9790-B0D4-4E97-9347-ECDE16F61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Ribosomes- Protein Factories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0136C-C5B8-477E-8BE2-0AA2C867C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Ribosomes are where protein synthesis occurs</a:t>
            </a:r>
          </a:p>
          <a:p>
            <a:pPr lvl="1"/>
            <a:r>
              <a:rPr lang="en-US" sz="2800" dirty="0"/>
              <a:t>Two parts (large and small subunits) made up of proteins and rRNAs</a:t>
            </a:r>
          </a:p>
          <a:p>
            <a:r>
              <a:rPr lang="en-US" sz="3200" dirty="0"/>
              <a:t>Three parts A, P and E</a:t>
            </a:r>
          </a:p>
          <a:p>
            <a:pPr lvl="1"/>
            <a:r>
              <a:rPr lang="en-US" sz="2800" b="1" dirty="0"/>
              <a:t>A- </a:t>
            </a:r>
            <a:r>
              <a:rPr lang="en-US" sz="2800" dirty="0"/>
              <a:t>aminoacyl-tRNA binding site</a:t>
            </a:r>
          </a:p>
          <a:p>
            <a:pPr lvl="1"/>
            <a:r>
              <a:rPr lang="en-US" sz="2800" b="1" dirty="0"/>
              <a:t>P- </a:t>
            </a:r>
            <a:r>
              <a:rPr lang="en-US" sz="2800" dirty="0"/>
              <a:t>peptidyl- tRNA binding site</a:t>
            </a:r>
          </a:p>
          <a:p>
            <a:pPr lvl="1"/>
            <a:r>
              <a:rPr lang="en-US" sz="2800" b="1" dirty="0"/>
              <a:t>E</a:t>
            </a:r>
            <a:r>
              <a:rPr lang="en-US" sz="2800" dirty="0"/>
              <a:t> exit site	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09245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E1044-741F-4A46-A68A-B1F76CE95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E33E3-906E-4E11-A750-D0DB86AB7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ribosomes APE">
            <a:extLst>
              <a:ext uri="{FF2B5EF4-FFF2-40B4-BE49-F238E27FC236}">
                <a16:creationId xmlns:a16="http://schemas.microsoft.com/office/drawing/2014/main" id="{23BA6B00-EE05-477E-A4B6-383B726BB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1" y="-314326"/>
            <a:ext cx="10663237" cy="799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7EBC8D-AAA5-4BC0-A7CA-80C6767C4FE4}"/>
              </a:ext>
            </a:extLst>
          </p:cNvPr>
          <p:cNvSpPr txBox="1"/>
          <p:nvPr/>
        </p:nvSpPr>
        <p:spPr>
          <a:xfrm>
            <a:off x="581190" y="6636532"/>
            <a:ext cx="83627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https://images.slideplayer.com/13/3882652/slides/slide_25.jpg</a:t>
            </a:r>
          </a:p>
        </p:txBody>
      </p:sp>
    </p:spTree>
    <p:extLst>
      <p:ext uri="{BB962C8B-B14F-4D97-AF65-F5344CB8AC3E}">
        <p14:creationId xmlns:p14="http://schemas.microsoft.com/office/powerpoint/2010/main" val="1976289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A96A1-5E2C-45F2-B242-8FB8D8E7D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 three stages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38358-5A3F-4682-9230-96A017EE2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b="1" dirty="0"/>
              <a:t>Initiation</a:t>
            </a:r>
            <a:r>
              <a:rPr lang="en-US" sz="3200" dirty="0"/>
              <a:t>: brining mRNA and tRNA together (AUG start codon)</a:t>
            </a:r>
          </a:p>
          <a:p>
            <a:pPr lvl="1"/>
            <a:r>
              <a:rPr lang="en-US" sz="2800" b="1" dirty="0"/>
              <a:t>Initiation Factor proteins</a:t>
            </a:r>
            <a:r>
              <a:rPr lang="en-US" sz="2800" dirty="0"/>
              <a:t> and energy from </a:t>
            </a:r>
            <a:r>
              <a:rPr lang="en-US" sz="2800" b="1" dirty="0"/>
              <a:t>GTP</a:t>
            </a:r>
            <a:r>
              <a:rPr lang="en-US" sz="2800" dirty="0"/>
              <a:t> form the initiation complex</a:t>
            </a:r>
          </a:p>
          <a:p>
            <a:r>
              <a:rPr lang="en-US" sz="3200" b="1" dirty="0"/>
              <a:t>Elongation:</a:t>
            </a:r>
            <a:r>
              <a:rPr lang="en-US" sz="3200" dirty="0"/>
              <a:t> Amino acids are added at the C-terminus of growing chain</a:t>
            </a:r>
          </a:p>
          <a:p>
            <a:pPr lvl="1"/>
            <a:r>
              <a:rPr lang="en-US" sz="2800" b="1" dirty="0"/>
              <a:t>Elongation Factor proteins</a:t>
            </a:r>
            <a:r>
              <a:rPr lang="en-US" sz="2800" dirty="0"/>
              <a:t> work in a three step cycle</a:t>
            </a:r>
          </a:p>
          <a:p>
            <a:pPr lvl="2"/>
            <a:r>
              <a:rPr lang="en-US" sz="2400" dirty="0"/>
              <a:t>Codon recognition- Peptide bond formation – Translocation</a:t>
            </a:r>
          </a:p>
          <a:p>
            <a:r>
              <a:rPr lang="en-US" sz="3200" b="1" dirty="0"/>
              <a:t>Termination:</a:t>
            </a:r>
            <a:r>
              <a:rPr lang="en-US" sz="3200" dirty="0"/>
              <a:t> a stop codon UAG, UAA or UGA is read </a:t>
            </a:r>
          </a:p>
          <a:p>
            <a:pPr lvl="1"/>
            <a:r>
              <a:rPr lang="en-US" sz="2800" b="1" dirty="0"/>
              <a:t>Release Factor proteins</a:t>
            </a:r>
            <a:r>
              <a:rPr lang="en-US" sz="2800" dirty="0"/>
              <a:t> binds at the A site and adds water to the polypeptide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5025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51946-03B0-4871-BF9F-EEDD00C7E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Translation to Functional Protein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92350-7C64-4C06-B9CE-C298E593B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1248504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Chaperone Proteins help the protein to fold, after termination</a:t>
            </a:r>
          </a:p>
          <a:p>
            <a:r>
              <a:rPr lang="en-US" sz="2800" dirty="0"/>
              <a:t>Enzymes or other modifications to the protein can occur after termination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194" name="Picture 2" descr="Image result for polypeptide to functional protein">
            <a:extLst>
              <a:ext uri="{FF2B5EF4-FFF2-40B4-BE49-F238E27FC236}">
                <a16:creationId xmlns:a16="http://schemas.microsoft.com/office/drawing/2014/main" id="{AA5BF1C9-A3F3-4BB7-A347-D60BC9B9A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82" y="2948292"/>
            <a:ext cx="10791825" cy="369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31588D-F1CB-4947-907E-AA7FD4A14BCF}"/>
              </a:ext>
            </a:extLst>
          </p:cNvPr>
          <p:cNvSpPr txBox="1"/>
          <p:nvPr/>
        </p:nvSpPr>
        <p:spPr>
          <a:xfrm>
            <a:off x="1349829" y="6657070"/>
            <a:ext cx="90859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https://s3-us-west-2.amazonaws.com/courses-images/wp-content/uploads/sites/1094/2016/11/03164018/OSC_Microbio_07_04_proteinstr.jpg</a:t>
            </a:r>
          </a:p>
        </p:txBody>
      </p:sp>
    </p:spTree>
    <p:extLst>
      <p:ext uri="{BB962C8B-B14F-4D97-AF65-F5344CB8AC3E}">
        <p14:creationId xmlns:p14="http://schemas.microsoft.com/office/powerpoint/2010/main" val="2773606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8B239-C3FF-43BD-91E3-F21863D52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gene to protein (Vocabulary)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37DFC-1AE3-461A-A0A8-5EA580715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Gene Expression</a:t>
            </a:r>
            <a:r>
              <a:rPr lang="en-US" sz="2400" dirty="0"/>
              <a:t> – the process of using the instructions (DNA) on a gene to synthesize proteins</a:t>
            </a:r>
          </a:p>
          <a:p>
            <a:pPr marL="0" indent="0">
              <a:buNone/>
            </a:pPr>
            <a:r>
              <a:rPr lang="en-US" sz="2400" b="1" dirty="0"/>
              <a:t>Transcription </a:t>
            </a:r>
            <a:r>
              <a:rPr lang="en-US" sz="2400" dirty="0"/>
              <a:t>– Synthesis of RNA using DNA</a:t>
            </a:r>
          </a:p>
          <a:p>
            <a:pPr marL="0" indent="0">
              <a:buNone/>
            </a:pPr>
            <a:r>
              <a:rPr lang="en-US" sz="2400" b="1" dirty="0"/>
              <a:t>Translation </a:t>
            </a:r>
            <a:r>
              <a:rPr lang="en-US" sz="2400" dirty="0"/>
              <a:t>– synthesis of a peptide using mRNA (ribosome)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14233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C67F2-0A61-482B-B150-8ED7A3A2A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3686007" cy="1013800"/>
          </a:xfrm>
        </p:spPr>
        <p:txBody>
          <a:bodyPr/>
          <a:lstStyle/>
          <a:p>
            <a:r>
              <a:rPr lang="en-US" dirty="0"/>
              <a:t>Two types of proteins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FE419-A874-4EB0-AEEC-6BFCD2B7E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80496"/>
            <a:ext cx="4267201" cy="467750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Free ribosomes make proteins for cytoplasm </a:t>
            </a:r>
          </a:p>
          <a:p>
            <a:r>
              <a:rPr lang="en-US" sz="2400" dirty="0"/>
              <a:t>ER ribosomes make proteins for the nuclear envelope, Golgi,  lysosomes, vacuoles and plasma membrane (endomembrane bound system)</a:t>
            </a:r>
          </a:p>
          <a:p>
            <a:pPr lvl="1"/>
            <a:r>
              <a:rPr lang="en-US" sz="2000" dirty="0"/>
              <a:t>One </a:t>
            </a:r>
            <a:r>
              <a:rPr lang="en-US" sz="2000" b="1" dirty="0"/>
              <a:t>signal peptide</a:t>
            </a:r>
            <a:r>
              <a:rPr lang="en-US" sz="2000" dirty="0"/>
              <a:t> tells a ribosome to be bound to the ER (20 amino acids long), recognized by </a:t>
            </a:r>
            <a:r>
              <a:rPr lang="en-US" sz="2000" b="1" dirty="0"/>
              <a:t>SRP signal recognition particle </a:t>
            </a:r>
          </a:p>
          <a:p>
            <a:pPr lvl="1"/>
            <a:r>
              <a:rPr lang="en-US" sz="2000" dirty="0"/>
              <a:t>Acts as an escort to bring the ribosome to the ER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 descr="Image result for protein types">
            <a:extLst>
              <a:ext uri="{FF2B5EF4-FFF2-40B4-BE49-F238E27FC236}">
                <a16:creationId xmlns:a16="http://schemas.microsoft.com/office/drawing/2014/main" id="{44FCB759-AD6D-4271-A583-A4645804C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4436"/>
            <a:ext cx="7924800" cy="581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EC4123-1017-4B62-8466-33A96C212814}"/>
              </a:ext>
            </a:extLst>
          </p:cNvPr>
          <p:cNvSpPr txBox="1"/>
          <p:nvPr/>
        </p:nvSpPr>
        <p:spPr>
          <a:xfrm>
            <a:off x="5326743" y="5810796"/>
            <a:ext cx="61540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https://mrsmatheson.files.wordpress.com/2013/01/types-of-protein-2.jpg</a:t>
            </a:r>
          </a:p>
        </p:txBody>
      </p:sp>
    </p:spTree>
    <p:extLst>
      <p:ext uri="{BB962C8B-B14F-4D97-AF65-F5344CB8AC3E}">
        <p14:creationId xmlns:p14="http://schemas.microsoft.com/office/powerpoint/2010/main" val="1258418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9DDA5-9AC9-44EE-8DC7-E733FFC95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E3568-3221-4042-9022-4BDDEE8CB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Changes in the genetic information of a cell</a:t>
            </a:r>
          </a:p>
          <a:p>
            <a:r>
              <a:rPr lang="en-US" sz="2800" b="1" dirty="0"/>
              <a:t>Point mutations: one nucleotide change</a:t>
            </a:r>
          </a:p>
          <a:p>
            <a:r>
              <a:rPr lang="en-US" sz="2800" b="1" dirty="0"/>
              <a:t>Substitution: nucleotide pairs are replaced</a:t>
            </a:r>
          </a:p>
          <a:p>
            <a:r>
              <a:rPr lang="en-US" sz="2800" b="1" dirty="0"/>
              <a:t>Silent mutation: no change in amino acid synthesized</a:t>
            </a:r>
          </a:p>
          <a:p>
            <a:r>
              <a:rPr lang="en-US" sz="2800" b="1" dirty="0"/>
              <a:t>Missense: change one amino acid into another but does not affect the protein function</a:t>
            </a:r>
          </a:p>
          <a:p>
            <a:r>
              <a:rPr lang="en-US" sz="2800" b="1" dirty="0"/>
              <a:t>Insertion/deletion: additions or losses of nucleotides</a:t>
            </a:r>
          </a:p>
          <a:p>
            <a:r>
              <a:rPr lang="en-US" sz="2800" b="1" dirty="0"/>
              <a:t>Frameshift: when the insertion or deletion messes with the triplet</a:t>
            </a:r>
          </a:p>
        </p:txBody>
      </p:sp>
    </p:spTree>
    <p:extLst>
      <p:ext uri="{BB962C8B-B14F-4D97-AF65-F5344CB8AC3E}">
        <p14:creationId xmlns:p14="http://schemas.microsoft.com/office/powerpoint/2010/main" val="913297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AAD8-E36D-4DE9-870E-883A307B8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Neurospora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00984-4F6F-46DB-B9DF-4776B89D6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332" y="1715956"/>
            <a:ext cx="11029615" cy="4677504"/>
          </a:xfrm>
        </p:spPr>
        <p:txBody>
          <a:bodyPr/>
          <a:lstStyle/>
          <a:p>
            <a:r>
              <a:rPr lang="en-US" dirty="0"/>
              <a:t>Beadle and Tatum expose bread mold to X-ray radiation, genetic mutations occurred- mutant mold was pulled out</a:t>
            </a:r>
          </a:p>
          <a:p>
            <a:r>
              <a:rPr lang="en-US" dirty="0"/>
              <a:t>Wild type mold had simple nutritional needs, mutant mold was </a:t>
            </a:r>
            <a:r>
              <a:rPr lang="en-US" b="1" dirty="0"/>
              <a:t>unable to produce molecules</a:t>
            </a:r>
            <a:r>
              <a:rPr lang="en-US" dirty="0"/>
              <a:t> it needed unless given the </a:t>
            </a:r>
            <a:r>
              <a:rPr lang="en-US" b="1" dirty="0"/>
              <a:t>20 essential amino acids </a:t>
            </a:r>
            <a:r>
              <a:rPr lang="en-US" dirty="0"/>
              <a:t>needed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One Gene- One Enzyme- function of a single gene is to create a specific enzyme</a:t>
            </a:r>
          </a:p>
          <a:p>
            <a:pPr marL="0" indent="0">
              <a:buNone/>
            </a:pPr>
            <a:r>
              <a:rPr lang="en-US" dirty="0"/>
              <a:t>	-Not all proteins are enzymes</a:t>
            </a:r>
          </a:p>
          <a:p>
            <a:pPr marL="0" indent="0">
              <a:buNone/>
            </a:pPr>
            <a:r>
              <a:rPr lang="en-US" b="1" dirty="0"/>
              <a:t>One Gene- One Protein</a:t>
            </a:r>
          </a:p>
          <a:p>
            <a:pPr marL="0" indent="0">
              <a:buNone/>
            </a:pPr>
            <a:r>
              <a:rPr lang="en-US" dirty="0"/>
              <a:t>	- proteins have more than one peptide chain</a:t>
            </a:r>
          </a:p>
          <a:p>
            <a:pPr marL="0" indent="0">
              <a:buNone/>
            </a:pPr>
            <a:r>
              <a:rPr lang="en-US" b="1" dirty="0"/>
              <a:t>One Gene- One Polypeptide</a:t>
            </a:r>
          </a:p>
        </p:txBody>
      </p:sp>
      <p:pic>
        <p:nvPicPr>
          <p:cNvPr id="2050" name="Picture 2" descr="Image result for beadle and tatum">
            <a:extLst>
              <a:ext uri="{FF2B5EF4-FFF2-40B4-BE49-F238E27FC236}">
                <a16:creationId xmlns:a16="http://schemas.microsoft.com/office/drawing/2014/main" id="{B76350FD-8CF8-4948-B256-0F7E3613C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49" y="4054708"/>
            <a:ext cx="5783669" cy="266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657DB2-FAE9-4ADE-BD90-E5A6688AD0C4}"/>
              </a:ext>
            </a:extLst>
          </p:cNvPr>
          <p:cNvSpPr txBox="1"/>
          <p:nvPr/>
        </p:nvSpPr>
        <p:spPr>
          <a:xfrm>
            <a:off x="5467349" y="6609223"/>
            <a:ext cx="78315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https://www.matrix.edu.au/wp-content/uploads/2017/10/Blog-Biology-6-Difficult-Concepts-to-Master-for-the-HSC-Biology-Exam-Beadle-and-Tatum-3.png</a:t>
            </a:r>
          </a:p>
        </p:txBody>
      </p:sp>
    </p:spTree>
    <p:extLst>
      <p:ext uri="{BB962C8B-B14F-4D97-AF65-F5344CB8AC3E}">
        <p14:creationId xmlns:p14="http://schemas.microsoft.com/office/powerpoint/2010/main" val="3637883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cbi.nlm.nih.gov/Class/MLACourse/Modules/MolBioReview/images/central_dogma.gif">
            <a:extLst>
              <a:ext uri="{FF2B5EF4-FFF2-40B4-BE49-F238E27FC236}">
                <a16:creationId xmlns:a16="http://schemas.microsoft.com/office/drawing/2014/main" id="{C4383432-7167-4E1E-830C-789AE03AE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320103"/>
            <a:ext cx="7419975" cy="539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81A144-1A8C-4EF1-9852-DB3D78037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Dogma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8F50F-06DA-449F-8C49-502C5358E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A4F6FB-4305-4B4C-B95F-A4E94E00D789}"/>
              </a:ext>
            </a:extLst>
          </p:cNvPr>
          <p:cNvSpPr txBox="1"/>
          <p:nvPr/>
        </p:nvSpPr>
        <p:spPr>
          <a:xfrm>
            <a:off x="8381665" y="6215617"/>
            <a:ext cx="5048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https://www.ncbi.nlm.nih.gov/Class/MLACourse/Modules/MolBioReview/central_dogma.html</a:t>
            </a:r>
          </a:p>
        </p:txBody>
      </p:sp>
      <p:pic>
        <p:nvPicPr>
          <p:cNvPr id="1028" name="Picture 4" descr="Image result for central dogma">
            <a:extLst>
              <a:ext uri="{FF2B5EF4-FFF2-40B4-BE49-F238E27FC236}">
                <a16:creationId xmlns:a16="http://schemas.microsoft.com/office/drawing/2014/main" id="{F5421CF1-2B7C-4A7F-80F7-F90B464D0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1" y="1647205"/>
            <a:ext cx="3524081" cy="487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13518B-F91D-4B6B-B8A9-D65D01DA16DF}"/>
              </a:ext>
            </a:extLst>
          </p:cNvPr>
          <p:cNvSpPr txBox="1"/>
          <p:nvPr/>
        </p:nvSpPr>
        <p:spPr>
          <a:xfrm>
            <a:off x="0" y="6535834"/>
            <a:ext cx="12030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www.google.com/url?sa=i&amp;source=images&amp;cd=&amp;cad=rja&amp;uact=8&amp;ved=2ahUKEwiAgePJiZTfAhVhTt8KHeQfBL8QjRx6BAgBEAU&amp;url=http%3A%2F%2Fwww.phschool.com%2Fscience%2Fbiology_place%2Fbiocoach%2Ftranscription%2Foverview.html&amp;psig=AOvVaw0_koZkVAXwzfH5UxnBbmyb&amp;ust=1544490345176711</a:t>
            </a:r>
          </a:p>
        </p:txBody>
      </p:sp>
    </p:spTree>
    <p:extLst>
      <p:ext uri="{BB962C8B-B14F-4D97-AF65-F5344CB8AC3E}">
        <p14:creationId xmlns:p14="http://schemas.microsoft.com/office/powerpoint/2010/main" val="334874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B8230-0F10-4AC9-AA8C-1B8F08626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Amino Acids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BC3F7-939D-4051-8406-6B7FB99EB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8268" y="1589848"/>
            <a:ext cx="8343732" cy="518242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Nucleotides </a:t>
            </a:r>
            <a:r>
              <a:rPr lang="en-US" dirty="0"/>
              <a:t>4</a:t>
            </a:r>
            <a:r>
              <a:rPr lang="en-US" baseline="30000" dirty="0"/>
              <a:t>3</a:t>
            </a:r>
            <a:r>
              <a:rPr lang="en-US" dirty="0"/>
              <a:t> (64) possible code words </a:t>
            </a:r>
            <a:r>
              <a:rPr lang="en-US" b="1" dirty="0"/>
              <a:t>(Triplet Code)</a:t>
            </a:r>
          </a:p>
          <a:p>
            <a:pPr marL="0" indent="0">
              <a:buNone/>
            </a:pPr>
            <a:r>
              <a:rPr lang="en-US" dirty="0"/>
              <a:t>One strand of DNA </a:t>
            </a:r>
            <a:r>
              <a:rPr lang="en-US" b="1" dirty="0"/>
              <a:t>(template strand)</a:t>
            </a:r>
            <a:r>
              <a:rPr lang="en-US" dirty="0"/>
              <a:t> provides the template for RNA transcription </a:t>
            </a:r>
            <a:r>
              <a:rPr lang="en-US" b="1" dirty="0"/>
              <a:t>(mRNA)</a:t>
            </a:r>
            <a:r>
              <a:rPr 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Remember that U replaces T*</a:t>
            </a:r>
          </a:p>
          <a:p>
            <a:pPr marL="0" indent="0">
              <a:buNone/>
            </a:pPr>
            <a:r>
              <a:rPr lang="en-US" b="1" dirty="0"/>
              <a:t>Codon</a:t>
            </a:r>
            <a:r>
              <a:rPr lang="en-US" dirty="0"/>
              <a:t> – the DNA nucleotide triplets on the non-template strand (or the </a:t>
            </a:r>
            <a:r>
              <a:rPr lang="en-US" b="1" dirty="0"/>
              <a:t>mRNA </a:t>
            </a:r>
            <a:r>
              <a:rPr lang="en-US" dirty="0"/>
              <a:t>strand)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Translation</a:t>
            </a:r>
            <a:r>
              <a:rPr lang="en-US" dirty="0"/>
              <a:t> – a sequence of amino acids is added to become a polypeptide (5’ – 3’) strand</a:t>
            </a:r>
            <a:endParaRPr lang="en-US" b="1" dirty="0"/>
          </a:p>
        </p:txBody>
      </p:sp>
      <p:pic>
        <p:nvPicPr>
          <p:cNvPr id="3074" name="Picture 2" descr="Image result for amino acids">
            <a:extLst>
              <a:ext uri="{FF2B5EF4-FFF2-40B4-BE49-F238E27FC236}">
                <a16:creationId xmlns:a16="http://schemas.microsoft.com/office/drawing/2014/main" id="{57ED48B2-9F83-4D81-9D05-10C6445A0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9295"/>
            <a:ext cx="402379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E87D14-8812-4189-B81F-A18E770CE106}"/>
              </a:ext>
            </a:extLst>
          </p:cNvPr>
          <p:cNvSpPr txBox="1"/>
          <p:nvPr/>
        </p:nvSpPr>
        <p:spPr>
          <a:xfrm>
            <a:off x="284672" y="5365630"/>
            <a:ext cx="337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https://upload.wikimedia.org/wikipedia/commons/thumb/c/ce/AminoAcidball.svg/1200px-AminoAcidball.svg.png</a:t>
            </a:r>
          </a:p>
        </p:txBody>
      </p:sp>
    </p:spTree>
    <p:extLst>
      <p:ext uri="{BB962C8B-B14F-4D97-AF65-F5344CB8AC3E}">
        <p14:creationId xmlns:p14="http://schemas.microsoft.com/office/powerpoint/2010/main" val="3522969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DF925-E5F0-406D-BBCF-9EA57588E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Image result for codon table">
            <a:extLst>
              <a:ext uri="{FF2B5EF4-FFF2-40B4-BE49-F238E27FC236}">
                <a16:creationId xmlns:a16="http://schemas.microsoft.com/office/drawing/2014/main" id="{D882B79D-BD47-4A83-910A-B73D003DE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22741"/>
            <a:ext cx="6188202" cy="549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DF3C15CE-1158-4905-9464-A7FC9B8FCF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227" y="332166"/>
            <a:ext cx="5891403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FA39C1-EA94-4603-82A2-5B7F8A2EF2A0}"/>
              </a:ext>
            </a:extLst>
          </p:cNvPr>
          <p:cNvSpPr txBox="1"/>
          <p:nvPr/>
        </p:nvSpPr>
        <p:spPr>
          <a:xfrm>
            <a:off x="6562725" y="4010025"/>
            <a:ext cx="5505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https://oli.cmu.edu/repository/webcontent/d159c5ce80020ca601c70e9d42523679/_u880_molecular_genetics/_m2_gene_expression/webcontent/image1.jpeg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9C9D44-03FB-4BC4-963A-266CE27D0D2B}"/>
              </a:ext>
            </a:extLst>
          </p:cNvPr>
          <p:cNvSpPr txBox="1"/>
          <p:nvPr/>
        </p:nvSpPr>
        <p:spPr>
          <a:xfrm>
            <a:off x="273177" y="6638803"/>
            <a:ext cx="12230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http://www.doe.mass.edu/mcas/images/2017/316891_08_genetic_code.png</a:t>
            </a:r>
          </a:p>
        </p:txBody>
      </p:sp>
    </p:spTree>
    <p:extLst>
      <p:ext uri="{BB962C8B-B14F-4D97-AF65-F5344CB8AC3E}">
        <p14:creationId xmlns:p14="http://schemas.microsoft.com/office/powerpoint/2010/main" val="1916706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BE79C-A9DA-4805-A9F7-897A97447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BE077-E001-4C4E-AE8B-105D55813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559" y="1903228"/>
            <a:ext cx="5261248" cy="4646428"/>
          </a:xfrm>
        </p:spPr>
        <p:txBody>
          <a:bodyPr>
            <a:normAutofit/>
          </a:bodyPr>
          <a:lstStyle/>
          <a:p>
            <a:r>
              <a:rPr lang="en-US" sz="2800" dirty="0"/>
              <a:t>DNA is read 3’-5’</a:t>
            </a:r>
          </a:p>
          <a:p>
            <a:r>
              <a:rPr lang="en-US" sz="2800" dirty="0"/>
              <a:t>RNA polymerase binds in the 5’ – 3’ direction, and does not need a </a:t>
            </a:r>
            <a:r>
              <a:rPr lang="en-US" sz="2800" b="1" dirty="0"/>
              <a:t>primer</a:t>
            </a:r>
          </a:p>
          <a:p>
            <a:r>
              <a:rPr lang="en-US" sz="2800" dirty="0"/>
              <a:t>RNA polymerase attaches to the </a:t>
            </a:r>
            <a:r>
              <a:rPr lang="en-US" sz="2800" b="1" dirty="0"/>
              <a:t>promoter </a:t>
            </a:r>
            <a:r>
              <a:rPr lang="en-US" sz="2800" dirty="0"/>
              <a:t>and ends at the </a:t>
            </a:r>
            <a:r>
              <a:rPr lang="en-US" sz="2800" b="1" dirty="0"/>
              <a:t>terminator</a:t>
            </a:r>
            <a:endParaRPr lang="en-US" sz="2800" dirty="0"/>
          </a:p>
          <a:p>
            <a:r>
              <a:rPr lang="en-US" sz="2800" dirty="0"/>
              <a:t>Bacteria RNA polymerase makes mRNA, rRNA, </a:t>
            </a:r>
          </a:p>
        </p:txBody>
      </p:sp>
      <p:pic>
        <p:nvPicPr>
          <p:cNvPr id="3074" name="Picture 2" descr="Image result for rna transcription">
            <a:extLst>
              <a:ext uri="{FF2B5EF4-FFF2-40B4-BE49-F238E27FC236}">
                <a16:creationId xmlns:a16="http://schemas.microsoft.com/office/drawing/2014/main" id="{F6F0A877-68D1-4BBE-9818-11BE7BAFC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84" y="245877"/>
            <a:ext cx="5497858" cy="661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908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C7F7F-5E98-40B6-A8D8-9809F6D11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DC9F2-53D3-46E2-8069-77638A312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61112"/>
            <a:ext cx="5096594" cy="4294732"/>
          </a:xfrm>
        </p:spPr>
        <p:txBody>
          <a:bodyPr/>
          <a:lstStyle/>
          <a:p>
            <a:r>
              <a:rPr lang="en-US" sz="2400" b="1" dirty="0"/>
              <a:t>Promoter</a:t>
            </a:r>
            <a:r>
              <a:rPr lang="en-US" sz="2400" dirty="0"/>
              <a:t> (the area where RNA synthesis actually begins)</a:t>
            </a:r>
          </a:p>
          <a:p>
            <a:r>
              <a:rPr lang="en-US" sz="2400" b="1" dirty="0"/>
              <a:t>Transcription</a:t>
            </a:r>
            <a:r>
              <a:rPr lang="en-US" sz="2400" dirty="0"/>
              <a:t> </a:t>
            </a:r>
            <a:r>
              <a:rPr lang="en-US" sz="2400" b="1" dirty="0"/>
              <a:t>Factors</a:t>
            </a:r>
            <a:r>
              <a:rPr lang="en-US" sz="2400" dirty="0"/>
              <a:t> proteins that bind RNA polymerase to start transcription</a:t>
            </a:r>
          </a:p>
          <a:p>
            <a:r>
              <a:rPr lang="en-US" sz="2400" b="1" dirty="0"/>
              <a:t>Transcription Initiation Complex</a:t>
            </a:r>
            <a:r>
              <a:rPr lang="en-US" sz="2400" dirty="0"/>
              <a:t> – </a:t>
            </a:r>
            <a:r>
              <a:rPr lang="en-US" sz="2400" b="1" dirty="0"/>
              <a:t>TATA</a:t>
            </a:r>
            <a:r>
              <a:rPr lang="en-US" sz="2400" dirty="0"/>
              <a:t> box (transcription factors and RNA polymerase II attached to the promoter region)</a:t>
            </a:r>
          </a:p>
          <a:p>
            <a:endParaRPr lang="en-US" b="1" dirty="0"/>
          </a:p>
        </p:txBody>
      </p:sp>
      <p:pic>
        <p:nvPicPr>
          <p:cNvPr id="4098" name="Picture 2" descr="Image result for eukaryotic transcription">
            <a:extLst>
              <a:ext uri="{FF2B5EF4-FFF2-40B4-BE49-F238E27FC236}">
                <a16:creationId xmlns:a16="http://schemas.microsoft.com/office/drawing/2014/main" id="{1AAB2D4B-4099-4F7A-87D0-07490B891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68" y="606056"/>
            <a:ext cx="6887929" cy="595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5092E7-292F-45CB-983A-AB44E800ED1C}"/>
              </a:ext>
            </a:extLst>
          </p:cNvPr>
          <p:cNvSpPr txBox="1"/>
          <p:nvPr/>
        </p:nvSpPr>
        <p:spPr>
          <a:xfrm>
            <a:off x="6096000" y="6642556"/>
            <a:ext cx="6184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https://www.quia.com/files/quia/users/lmcgee/genetics/APchapter19-EukaryoticGenome/activators_transcriptioncom.gif</a:t>
            </a:r>
          </a:p>
        </p:txBody>
      </p:sp>
    </p:spTree>
    <p:extLst>
      <p:ext uri="{BB962C8B-B14F-4D97-AF65-F5344CB8AC3E}">
        <p14:creationId xmlns:p14="http://schemas.microsoft.com/office/powerpoint/2010/main" val="1747116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980EE-DE29-4702-B1CF-AD9973845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Elongation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A1D6B-EA83-434C-9646-F2E00F8BA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704" y="1799882"/>
            <a:ext cx="11029615" cy="75409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RNA polymerase untwists the double helix and adds nucleotides to the 3’ end, creating a strand in the 5’ to 3’ direction</a:t>
            </a:r>
          </a:p>
        </p:txBody>
      </p:sp>
      <p:pic>
        <p:nvPicPr>
          <p:cNvPr id="5122" name="Picture 2" descr="Image result for transcription elongation">
            <a:extLst>
              <a:ext uri="{FF2B5EF4-FFF2-40B4-BE49-F238E27FC236}">
                <a16:creationId xmlns:a16="http://schemas.microsoft.com/office/drawing/2014/main" id="{1D1EA8A8-2143-44DF-9D1E-FCB809809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03" y="2428920"/>
            <a:ext cx="11029616" cy="442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214EE6-0F19-4E16-A0D5-9862B406C680}"/>
              </a:ext>
            </a:extLst>
          </p:cNvPr>
          <p:cNvSpPr txBox="1"/>
          <p:nvPr/>
        </p:nvSpPr>
        <p:spPr>
          <a:xfrm>
            <a:off x="6492949" y="6517758"/>
            <a:ext cx="56990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http://www.mun.ca/biology/desmid/brian/BIOL2060/BIOL2060-21/21_09.jpg</a:t>
            </a:r>
          </a:p>
        </p:txBody>
      </p:sp>
    </p:spTree>
    <p:extLst>
      <p:ext uri="{BB962C8B-B14F-4D97-AF65-F5344CB8AC3E}">
        <p14:creationId xmlns:p14="http://schemas.microsoft.com/office/powerpoint/2010/main" val="331498473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438</TotalTime>
  <Words>1228</Words>
  <Application>Microsoft Office PowerPoint</Application>
  <PresentationFormat>Widescreen</PresentationFormat>
  <Paragraphs>106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Gill Sans MT</vt:lpstr>
      <vt:lpstr>Wingdings 2</vt:lpstr>
      <vt:lpstr>Dividend</vt:lpstr>
      <vt:lpstr>Protein synthesis</vt:lpstr>
      <vt:lpstr>From gene to protein (Vocabulary)</vt:lpstr>
      <vt:lpstr>Neurospora </vt:lpstr>
      <vt:lpstr>Central Dogma</vt:lpstr>
      <vt:lpstr>Amino Acids</vt:lpstr>
      <vt:lpstr>PowerPoint Presentation</vt:lpstr>
      <vt:lpstr>PowerPoint Presentation</vt:lpstr>
      <vt:lpstr>Initiation</vt:lpstr>
      <vt:lpstr>Elongation</vt:lpstr>
      <vt:lpstr>Termination</vt:lpstr>
      <vt:lpstr>From pre mRNA to MRNA</vt:lpstr>
      <vt:lpstr>PowerPoint Presentation</vt:lpstr>
      <vt:lpstr>T RNA</vt:lpstr>
      <vt:lpstr>PowerPoint Presentation</vt:lpstr>
      <vt:lpstr>From mRNA to TRNA to Amino Acid</vt:lpstr>
      <vt:lpstr>Ribosomes- Protein Factories</vt:lpstr>
      <vt:lpstr>PowerPoint Presentation</vt:lpstr>
      <vt:lpstr>Translation three stages</vt:lpstr>
      <vt:lpstr>From Translation to Functional Protein</vt:lpstr>
      <vt:lpstr>Two types of proteins</vt:lpstr>
      <vt:lpstr>mutations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synthesis</dc:title>
  <dc:creator>Anya Swiss</dc:creator>
  <cp:lastModifiedBy>Anya Swiss</cp:lastModifiedBy>
  <cp:revision>25</cp:revision>
  <dcterms:created xsi:type="dcterms:W3CDTF">2018-12-10T00:12:44Z</dcterms:created>
  <dcterms:modified xsi:type="dcterms:W3CDTF">2018-12-16T03:34:22Z</dcterms:modified>
</cp:coreProperties>
</file>