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F8D92-F3AD-4D9C-BF46-6DF9F10AED26}" type="datetimeFigureOut">
              <a:rPr lang="en-US" smtClean="0"/>
              <a:t>3/23/2019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793E6-945A-4F97-8084-BB6E4A61B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39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79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005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030749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62792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887272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5523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567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5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5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89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80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4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64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03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345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3/23/2019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14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12CF8-8C83-4F06-AF8F-EE456BEAA5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Population Ecology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D1869-1C9F-4096-99DC-1199DE006A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53</a:t>
            </a:r>
          </a:p>
        </p:txBody>
      </p:sp>
    </p:spTree>
    <p:extLst>
      <p:ext uri="{BB962C8B-B14F-4D97-AF65-F5344CB8AC3E}">
        <p14:creationId xmlns:p14="http://schemas.microsoft.com/office/powerpoint/2010/main" val="1275169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4DAD-9C53-4912-9DB2-ACA5E95B4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CA99F-CFC4-4E65-A7DA-CA0CBA723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Image result for equilibrium population density">
            <a:extLst>
              <a:ext uri="{FF2B5EF4-FFF2-40B4-BE49-F238E27FC236}">
                <a16:creationId xmlns:a16="http://schemas.microsoft.com/office/drawing/2014/main" id="{FBB464B4-535C-4DDF-92E1-739673F50F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25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0234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275DFAC-768B-4FD3-B050-D3F098DBF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Human Population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6262A2D-99A8-4DC5-9A46-C0E35C3932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73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3B8F6-2C39-49DA-B3E2-75BA7713E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1211" y="-12226"/>
            <a:ext cx="8450394" cy="10065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FEA3C-E152-4CD3-9301-9EB7079BD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Image result for human population growth">
            <a:extLst>
              <a:ext uri="{FF2B5EF4-FFF2-40B4-BE49-F238E27FC236}">
                <a16:creationId xmlns:a16="http://schemas.microsoft.com/office/drawing/2014/main" id="{E22C433C-AF78-4D22-B78D-EBD1CC851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708"/>
            <a:ext cx="9631177" cy="655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C18287D-1AA3-4BB7-921F-F7863C4C7B91}"/>
              </a:ext>
            </a:extLst>
          </p:cNvPr>
          <p:cNvSpPr txBox="1"/>
          <p:nvPr/>
        </p:nvSpPr>
        <p:spPr>
          <a:xfrm>
            <a:off x="228600" y="6041362"/>
            <a:ext cx="63531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https://ourworldindata.org/uploads/2013/05/updated-World-Population-Growth-1750-2100.png</a:t>
            </a:r>
          </a:p>
        </p:txBody>
      </p:sp>
    </p:spTree>
    <p:extLst>
      <p:ext uri="{BB962C8B-B14F-4D97-AF65-F5344CB8AC3E}">
        <p14:creationId xmlns:p14="http://schemas.microsoft.com/office/powerpoint/2010/main" val="1371833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6940B-F3A8-450D-B6E8-BAA2FBE28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20" name="Picture 4" descr="Image result for age structure diagram">
            <a:extLst>
              <a:ext uri="{FF2B5EF4-FFF2-40B4-BE49-F238E27FC236}">
                <a16:creationId xmlns:a16="http://schemas.microsoft.com/office/drawing/2014/main" id="{F91F8ED9-B816-485D-8E2D-05CE863C0FF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79" y="266700"/>
            <a:ext cx="8308645" cy="522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5B5C40D-DB31-4095-B19A-9494AB11C005}"/>
              </a:ext>
            </a:extLst>
          </p:cNvPr>
          <p:cNvSpPr txBox="1"/>
          <p:nvPr/>
        </p:nvSpPr>
        <p:spPr>
          <a:xfrm>
            <a:off x="542925" y="5686425"/>
            <a:ext cx="77628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http://www.algebralab.org/img/fba2228e-1ba1-47a7-b6a2-8e9399ad21c5.gif</a:t>
            </a:r>
          </a:p>
        </p:txBody>
      </p:sp>
    </p:spTree>
    <p:extLst>
      <p:ext uri="{BB962C8B-B14F-4D97-AF65-F5344CB8AC3E}">
        <p14:creationId xmlns:p14="http://schemas.microsoft.com/office/powerpoint/2010/main" val="910988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00169-CA3A-49C8-8C30-AE2CBC34D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B4C14-CFBB-4CB8-92BD-A3C869915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Image result for energy consumption throughout the world map">
            <a:extLst>
              <a:ext uri="{FF2B5EF4-FFF2-40B4-BE49-F238E27FC236}">
                <a16:creationId xmlns:a16="http://schemas.microsoft.com/office/drawing/2014/main" id="{8E1AF3CC-6103-4629-AE1B-F6A390B4C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0" y="303070"/>
            <a:ext cx="8191500" cy="5454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2214BCB-7F92-45EA-BCEB-CD9127A41530}"/>
              </a:ext>
            </a:extLst>
          </p:cNvPr>
          <p:cNvSpPr txBox="1"/>
          <p:nvPr/>
        </p:nvSpPr>
        <p:spPr>
          <a:xfrm>
            <a:off x="981075" y="6041362"/>
            <a:ext cx="77914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https://upload.wikimedia.org/wikipedia/commons/thumb/5/5a/World_Map_-_Energy_Use_2013.png/440px-World_Map_-_Energy_Use_2013.png</a:t>
            </a:r>
          </a:p>
        </p:txBody>
      </p:sp>
    </p:spTree>
    <p:extLst>
      <p:ext uri="{BB962C8B-B14F-4D97-AF65-F5344CB8AC3E}">
        <p14:creationId xmlns:p14="http://schemas.microsoft.com/office/powerpoint/2010/main" val="88662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45AD2-8974-44E4-B155-321FD0E88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959" y="0"/>
            <a:ext cx="8596668" cy="1320800"/>
          </a:xfrm>
        </p:spPr>
        <p:txBody>
          <a:bodyPr/>
          <a:lstStyle/>
          <a:p>
            <a:r>
              <a:rPr lang="en-US" dirty="0"/>
              <a:t>What is ecology?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C52FA-03E1-40D2-BE6A-A6C690E53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60400"/>
            <a:ext cx="8239125" cy="6197600"/>
          </a:xfrm>
        </p:spPr>
        <p:txBody>
          <a:bodyPr>
            <a:normAutofit/>
          </a:bodyPr>
          <a:lstStyle/>
          <a:p>
            <a:r>
              <a:rPr lang="en-US" sz="2000" b="1" dirty="0"/>
              <a:t>Ecology</a:t>
            </a:r>
            <a:r>
              <a:rPr lang="en-US" sz="2000" dirty="0"/>
              <a:t> is the study of organisms and their interactions with each other and their environment</a:t>
            </a:r>
          </a:p>
          <a:p>
            <a:pPr lvl="1"/>
            <a:r>
              <a:rPr lang="en-US" sz="1800" b="1" dirty="0"/>
              <a:t>Abiotic Factors:</a:t>
            </a:r>
            <a:r>
              <a:rPr lang="en-US" sz="1800" dirty="0"/>
              <a:t> light, water, nutrients, minerals, space etc.</a:t>
            </a:r>
          </a:p>
          <a:p>
            <a:pPr lvl="1"/>
            <a:r>
              <a:rPr lang="en-US" sz="1800" b="1" dirty="0"/>
              <a:t>Biotic factors: </a:t>
            </a:r>
            <a:r>
              <a:rPr lang="en-US" sz="1800" dirty="0"/>
              <a:t>mates, food, canopy cover, offspring etc.</a:t>
            </a:r>
          </a:p>
          <a:p>
            <a:r>
              <a:rPr lang="en-US" sz="2000" b="1" dirty="0"/>
              <a:t>Population ecology</a:t>
            </a:r>
            <a:r>
              <a:rPr lang="en-US" sz="2000" dirty="0"/>
              <a:t> studies how population numbers and locations change</a:t>
            </a:r>
          </a:p>
          <a:p>
            <a:pPr lvl="1"/>
            <a:r>
              <a:rPr lang="en-US" sz="1800" dirty="0"/>
              <a:t>Recall that a population is a </a:t>
            </a:r>
            <a:r>
              <a:rPr lang="en-US" sz="1800" b="1" dirty="0"/>
              <a:t>group of individuals of a single species in a specific area</a:t>
            </a:r>
            <a:endParaRPr lang="en-US" sz="1800" dirty="0"/>
          </a:p>
          <a:p>
            <a:pPr lvl="1"/>
            <a:r>
              <a:rPr lang="en-US" sz="1800" dirty="0"/>
              <a:t>Ecologists define specific boundaries either natural or manmade</a:t>
            </a:r>
          </a:p>
          <a:p>
            <a:pPr lvl="1"/>
            <a:r>
              <a:rPr lang="en-US" sz="1800" b="1" dirty="0"/>
              <a:t>Density </a:t>
            </a:r>
            <a:r>
              <a:rPr lang="en-US" sz="1800" dirty="0"/>
              <a:t>measures how many individuals in a given area, for example how many trout in a square meter of lake</a:t>
            </a:r>
          </a:p>
          <a:p>
            <a:pPr lvl="1"/>
            <a:r>
              <a:rPr lang="en-US" sz="1800" dirty="0"/>
              <a:t>Counting every organism can be daunting, so ecologists often take a </a:t>
            </a:r>
            <a:r>
              <a:rPr lang="en-US" sz="1800" b="1" dirty="0"/>
              <a:t>sample</a:t>
            </a:r>
            <a:r>
              <a:rPr lang="en-US" sz="1800" dirty="0"/>
              <a:t> </a:t>
            </a:r>
          </a:p>
          <a:p>
            <a:pPr lvl="2"/>
            <a:r>
              <a:rPr lang="en-US" sz="1600" dirty="0"/>
              <a:t>Mark and Recapture (Fig. 53.2)</a:t>
            </a:r>
          </a:p>
          <a:p>
            <a:pPr lvl="2"/>
            <a:r>
              <a:rPr lang="en-US" sz="1600" dirty="0"/>
              <a:t>Quadrats</a:t>
            </a:r>
          </a:p>
          <a:p>
            <a:pPr lvl="1"/>
            <a:endParaRPr lang="en-US" dirty="0"/>
          </a:p>
        </p:txBody>
      </p:sp>
      <p:pic>
        <p:nvPicPr>
          <p:cNvPr id="1026" name="Picture 2" descr="Image result for quadrats">
            <a:extLst>
              <a:ext uri="{FF2B5EF4-FFF2-40B4-BE49-F238E27FC236}">
                <a16:creationId xmlns:a16="http://schemas.microsoft.com/office/drawing/2014/main" id="{AAD69EA3-8774-4690-BC82-7B2160C30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411" y="0"/>
            <a:ext cx="3812790" cy="285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9D05ECE-BBAC-47DC-86DC-A0B951F25EB6}"/>
              </a:ext>
            </a:extLst>
          </p:cNvPr>
          <p:cNvSpPr txBox="1"/>
          <p:nvPr/>
        </p:nvSpPr>
        <p:spPr>
          <a:xfrm>
            <a:off x="8455411" y="2855912"/>
            <a:ext cx="266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https://www.oceanmatters.org/wp-content/uploads/2012/04/quadrats1.jpg</a:t>
            </a:r>
          </a:p>
        </p:txBody>
      </p:sp>
      <p:pic>
        <p:nvPicPr>
          <p:cNvPr id="1028" name="Picture 4" descr="Image result for quadrats">
            <a:extLst>
              <a:ext uri="{FF2B5EF4-FFF2-40B4-BE49-F238E27FC236}">
                <a16:creationId xmlns:a16="http://schemas.microsoft.com/office/drawing/2014/main" id="{FB6F2B54-ECD6-440A-B98D-E36E35DB7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966" y="3516312"/>
            <a:ext cx="4026034" cy="301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C369A34-63FB-4164-9884-3623E08E9788}"/>
              </a:ext>
            </a:extLst>
          </p:cNvPr>
          <p:cNvSpPr txBox="1"/>
          <p:nvPr/>
        </p:nvSpPr>
        <p:spPr>
          <a:xfrm>
            <a:off x="7477125" y="6467475"/>
            <a:ext cx="4791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https://d1e4pidl3fu268.cloudfront.net/7f3aeae5-00f1-4189-8674-34335ff02369/quadrat.crop_621x465_42,0.preview.png</a:t>
            </a:r>
          </a:p>
        </p:txBody>
      </p:sp>
    </p:spTree>
    <p:extLst>
      <p:ext uri="{BB962C8B-B14F-4D97-AF65-F5344CB8AC3E}">
        <p14:creationId xmlns:p14="http://schemas.microsoft.com/office/powerpoint/2010/main" val="1745935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DA909-357C-4745-BF5B-0CDAD3FFB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2875"/>
            <a:ext cx="8596668" cy="876300"/>
          </a:xfrm>
        </p:spPr>
        <p:txBody>
          <a:bodyPr/>
          <a:lstStyle/>
          <a:p>
            <a:r>
              <a:rPr lang="en-US" dirty="0"/>
              <a:t>Populations are Dynamic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4E7B3-6606-4920-88D5-33E2FA440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1" y="819150"/>
            <a:ext cx="9274002" cy="2943225"/>
          </a:xfrm>
        </p:spPr>
        <p:txBody>
          <a:bodyPr/>
          <a:lstStyle/>
          <a:p>
            <a:r>
              <a:rPr lang="en-US" b="1" dirty="0"/>
              <a:t>Emigration</a:t>
            </a:r>
            <a:r>
              <a:rPr lang="en-US" dirty="0"/>
              <a:t> and </a:t>
            </a:r>
            <a:r>
              <a:rPr lang="en-US" b="1" dirty="0"/>
              <a:t>Immigration</a:t>
            </a:r>
            <a:r>
              <a:rPr lang="en-US" dirty="0"/>
              <a:t> cause populations to be fluid</a:t>
            </a:r>
          </a:p>
          <a:p>
            <a:r>
              <a:rPr lang="en-US" dirty="0"/>
              <a:t>Population density can help scientists to determine where the best habitats are</a:t>
            </a:r>
          </a:p>
          <a:p>
            <a:pPr lvl="1"/>
            <a:r>
              <a:rPr lang="en-US" b="1" dirty="0"/>
              <a:t>Clumping</a:t>
            </a:r>
            <a:r>
              <a:rPr lang="en-US" dirty="0"/>
              <a:t> shows individuals in patches</a:t>
            </a:r>
          </a:p>
          <a:p>
            <a:pPr lvl="2"/>
            <a:r>
              <a:rPr lang="en-US" b="1" dirty="0"/>
              <a:t>Ex: Fungi</a:t>
            </a:r>
          </a:p>
          <a:p>
            <a:pPr lvl="1"/>
            <a:r>
              <a:rPr lang="en-US" b="1" dirty="0"/>
              <a:t>Uniform</a:t>
            </a:r>
            <a:r>
              <a:rPr lang="en-US" dirty="0"/>
              <a:t> shows individuals evenly spaced  (can also show territory)</a:t>
            </a:r>
          </a:p>
          <a:p>
            <a:pPr lvl="1"/>
            <a:r>
              <a:rPr lang="en-US" b="1" dirty="0"/>
              <a:t>Random</a:t>
            </a:r>
            <a:r>
              <a:rPr lang="en-US" dirty="0"/>
              <a:t> shows no pattern in spacing</a:t>
            </a:r>
            <a:endParaRPr lang="en-US" b="1" dirty="0"/>
          </a:p>
        </p:txBody>
      </p:sp>
      <p:pic>
        <p:nvPicPr>
          <p:cNvPr id="2050" name="Picture 2" descr="Image result for patterns of population distribution">
            <a:extLst>
              <a:ext uri="{FF2B5EF4-FFF2-40B4-BE49-F238E27FC236}">
                <a16:creationId xmlns:a16="http://schemas.microsoft.com/office/drawing/2014/main" id="{72ED084A-698C-406B-9542-A355115EE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964" y="2657475"/>
            <a:ext cx="6574835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E5D24E5-8E14-4A68-A106-669EA8A47956}"/>
              </a:ext>
            </a:extLst>
          </p:cNvPr>
          <p:cNvSpPr txBox="1"/>
          <p:nvPr/>
        </p:nvSpPr>
        <p:spPr>
          <a:xfrm>
            <a:off x="5910841" y="6604456"/>
            <a:ext cx="699302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http://nemaplex.ucdavis.edu/images/sampln1.gif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F64596C-5997-496D-9B4C-86BBA46041D1}"/>
              </a:ext>
            </a:extLst>
          </p:cNvPr>
          <p:cNvSpPr/>
          <p:nvPr/>
        </p:nvSpPr>
        <p:spPr>
          <a:xfrm>
            <a:off x="609600" y="3105150"/>
            <a:ext cx="4752975" cy="3505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Demography: The study of population statistics over time</a:t>
            </a:r>
            <a:endParaRPr lang="en-US" dirty="0"/>
          </a:p>
          <a:p>
            <a:pPr algn="ctr"/>
            <a:r>
              <a:rPr lang="en-US" dirty="0"/>
              <a:t>Life tables show how individuals survive at each age</a:t>
            </a:r>
          </a:p>
          <a:p>
            <a:pPr algn="ctr"/>
            <a:r>
              <a:rPr lang="en-US" b="1" dirty="0"/>
              <a:t>Cohort:</a:t>
            </a:r>
            <a:r>
              <a:rPr lang="en-US" dirty="0"/>
              <a:t> a group of the same age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7832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77F21-BC4E-4A66-8CCC-355ABF4A82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Population Graphs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657AAFD-89BD-4617-83CE-BDA4AF920B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Know these general curves and what they mean</a:t>
            </a:r>
          </a:p>
        </p:txBody>
      </p:sp>
    </p:spTree>
    <p:extLst>
      <p:ext uri="{BB962C8B-B14F-4D97-AF65-F5344CB8AC3E}">
        <p14:creationId xmlns:p14="http://schemas.microsoft.com/office/powerpoint/2010/main" val="211882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5859B-2AB9-464F-94E7-343203372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Survivorship Curves</a:t>
            </a:r>
          </a:p>
        </p:txBody>
      </p:sp>
      <p:pic>
        <p:nvPicPr>
          <p:cNvPr id="3074" name="Picture 2" descr="Image result for survivorship curve">
            <a:extLst>
              <a:ext uri="{FF2B5EF4-FFF2-40B4-BE49-F238E27FC236}">
                <a16:creationId xmlns:a16="http://schemas.microsoft.com/office/drawing/2014/main" id="{5317E6FB-7047-47F6-9C14-AC94FA97B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96" y="1270000"/>
            <a:ext cx="7349345" cy="448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27B062-606D-4F1F-9D27-4F4D7E5C185E}"/>
              </a:ext>
            </a:extLst>
          </p:cNvPr>
          <p:cNvSpPr txBox="1"/>
          <p:nvPr/>
        </p:nvSpPr>
        <p:spPr>
          <a:xfrm>
            <a:off x="819150" y="5943600"/>
            <a:ext cx="67438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https://upload.wikimedia.org/wikipedia/commons/thumb/c/c4/Survivorship_Curves.jpg/400px-Survivorship_Curves.jpg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DF35A-B71A-407C-A1C5-7FD297F52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1671" y="972264"/>
            <a:ext cx="2933701" cy="2106772"/>
          </a:xfrm>
        </p:spPr>
        <p:txBody>
          <a:bodyPr/>
          <a:lstStyle/>
          <a:p>
            <a:r>
              <a:rPr lang="en-US" b="1" dirty="0"/>
              <a:t>Type I- provide care</a:t>
            </a:r>
          </a:p>
          <a:p>
            <a:r>
              <a:rPr lang="en-US" b="1" dirty="0"/>
              <a:t>Type II- provide less care</a:t>
            </a:r>
          </a:p>
          <a:p>
            <a:r>
              <a:rPr lang="en-US" b="1" dirty="0"/>
              <a:t>Type III- provide little to no care</a:t>
            </a:r>
          </a:p>
        </p:txBody>
      </p:sp>
    </p:spTree>
    <p:extLst>
      <p:ext uri="{BB962C8B-B14F-4D97-AF65-F5344CB8AC3E}">
        <p14:creationId xmlns:p14="http://schemas.microsoft.com/office/powerpoint/2010/main" val="3821658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4E9BE-D0E4-4441-82B4-34A946F6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61F2A-9F9F-4222-A0E4-DEDCD4305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Image result for population growth curves">
            <a:extLst>
              <a:ext uri="{FF2B5EF4-FFF2-40B4-BE49-F238E27FC236}">
                <a16:creationId xmlns:a16="http://schemas.microsoft.com/office/drawing/2014/main" id="{97204718-0FA8-45A6-B705-3EE3370639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99" y="509588"/>
            <a:ext cx="9466301" cy="422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A6C1265-E598-443C-8F1E-7FAED1EEEFB8}"/>
              </a:ext>
            </a:extLst>
          </p:cNvPr>
          <p:cNvSpPr txBox="1"/>
          <p:nvPr/>
        </p:nvSpPr>
        <p:spPr>
          <a:xfrm>
            <a:off x="439699" y="4933950"/>
            <a:ext cx="969490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https://archive.cnx.org/resources/64522a7f22df9f70dca059bff0d746c9e40be33f/Figure_45_03_01.jpg</a:t>
            </a:r>
          </a:p>
        </p:txBody>
      </p:sp>
    </p:spTree>
    <p:extLst>
      <p:ext uri="{BB962C8B-B14F-4D97-AF65-F5344CB8AC3E}">
        <p14:creationId xmlns:p14="http://schemas.microsoft.com/office/powerpoint/2010/main" val="47643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C9F91-1BFE-4B2F-A2F0-420F24942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609600"/>
            <a:ext cx="11953875" cy="1320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Change in Population = </a:t>
            </a:r>
            <a:r>
              <a:rPr lang="en-US" sz="3200" dirty="0">
                <a:solidFill>
                  <a:schemeClr val="tx1"/>
                </a:solidFill>
              </a:rPr>
              <a:t>Births+ Immigrants – Deaths - Emigrants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5D7B0-5F8B-4384-AF5E-AAA9BB1EE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85" y="1117931"/>
            <a:ext cx="8835852" cy="4622137"/>
          </a:xfrm>
        </p:spPr>
        <p:txBody>
          <a:bodyPr/>
          <a:lstStyle/>
          <a:p>
            <a:r>
              <a:rPr lang="en-US" dirty="0"/>
              <a:t>N = population size</a:t>
            </a:r>
          </a:p>
          <a:p>
            <a:r>
              <a:rPr lang="en-US" dirty="0"/>
              <a:t>t = time</a:t>
            </a:r>
          </a:p>
          <a:p>
            <a:r>
              <a:rPr lang="en-US" dirty="0"/>
              <a:t>B = Births</a:t>
            </a:r>
          </a:p>
          <a:p>
            <a:r>
              <a:rPr lang="en-US" dirty="0"/>
              <a:t>D = Deaths</a:t>
            </a:r>
          </a:p>
          <a:p>
            <a:r>
              <a:rPr lang="en-US" dirty="0"/>
              <a:t>b = per capita birth rate</a:t>
            </a:r>
          </a:p>
          <a:p>
            <a:r>
              <a:rPr lang="en-US" dirty="0"/>
              <a:t>m = per capita death rate</a:t>
            </a:r>
          </a:p>
          <a:p>
            <a:r>
              <a:rPr lang="en-US" dirty="0"/>
              <a:t>r = per capita rate of increase</a:t>
            </a:r>
          </a:p>
          <a:p>
            <a:r>
              <a:rPr lang="en-US" dirty="0"/>
              <a:t>r</a:t>
            </a:r>
            <a:r>
              <a:rPr lang="en-US" baseline="-25000" dirty="0"/>
              <a:t> </a:t>
            </a:r>
            <a:r>
              <a:rPr lang="en-US" baseline="-25000" dirty="0" err="1"/>
              <a:t>inst</a:t>
            </a:r>
            <a:r>
              <a:rPr lang="en-US" dirty="0"/>
              <a:t> = instantaneous per capita rate of increase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D6B6AD-8AD0-4795-AFCB-E05AE840F801}"/>
              </a:ext>
            </a:extLst>
          </p:cNvPr>
          <p:cNvSpPr/>
          <p:nvPr/>
        </p:nvSpPr>
        <p:spPr>
          <a:xfrm>
            <a:off x="6215062" y="1261731"/>
            <a:ext cx="5543550" cy="54483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/>
              <a:t>Exponential Growth Equation</a:t>
            </a:r>
          </a:p>
          <a:p>
            <a:pPr algn="ctr"/>
            <a:endParaRPr lang="en-US" b="1" dirty="0"/>
          </a:p>
          <a:p>
            <a:pPr algn="ctr"/>
            <a:r>
              <a:rPr lang="en-US" sz="2400" b="1" dirty="0" err="1"/>
              <a:t>dN</a:t>
            </a:r>
            <a:r>
              <a:rPr lang="en-US" sz="2400" b="1" dirty="0"/>
              <a:t>/dt = </a:t>
            </a:r>
            <a:r>
              <a:rPr lang="en-US" sz="2400" b="1" dirty="0" err="1"/>
              <a:t>r</a:t>
            </a:r>
            <a:r>
              <a:rPr lang="en-US" sz="2400" b="1" baseline="-25000" dirty="0" err="1"/>
              <a:t>inst</a:t>
            </a:r>
            <a:r>
              <a:rPr lang="en-US" sz="2400" b="1" baseline="-25000" dirty="0"/>
              <a:t> </a:t>
            </a:r>
            <a:r>
              <a:rPr lang="en-US" sz="2400" b="1" dirty="0"/>
              <a:t>N</a:t>
            </a:r>
          </a:p>
          <a:p>
            <a:pPr algn="ctr"/>
            <a:endParaRPr lang="en-US" sz="2400" b="1" dirty="0"/>
          </a:p>
          <a:p>
            <a:pPr algn="ctr"/>
            <a:endParaRPr lang="en-US" sz="2400" b="1" dirty="0"/>
          </a:p>
          <a:p>
            <a:pPr algn="ctr"/>
            <a:r>
              <a:rPr lang="en-US" sz="2400" b="1" dirty="0"/>
              <a:t>J Shaped Curve</a:t>
            </a:r>
          </a:p>
        </p:txBody>
      </p:sp>
      <p:pic>
        <p:nvPicPr>
          <p:cNvPr id="5122" name="Picture 2" descr="Image result for exponential growth bacteria">
            <a:extLst>
              <a:ext uri="{FF2B5EF4-FFF2-40B4-BE49-F238E27FC236}">
                <a16:creationId xmlns:a16="http://schemas.microsoft.com/office/drawing/2014/main" id="{0EB4155E-3968-4BD9-B638-AE5087183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89132"/>
            <a:ext cx="4101927" cy="2387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2F59870-5270-45F7-A68F-FD13DB6E4A22}"/>
              </a:ext>
            </a:extLst>
          </p:cNvPr>
          <p:cNvSpPr txBox="1"/>
          <p:nvPr/>
        </p:nvSpPr>
        <p:spPr>
          <a:xfrm>
            <a:off x="685800" y="6602309"/>
            <a:ext cx="461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http://ccnmtl.columbia.edu/projects/biology/lecture1/images/image31.gif</a:t>
            </a:r>
          </a:p>
        </p:txBody>
      </p:sp>
    </p:spTree>
    <p:extLst>
      <p:ext uri="{BB962C8B-B14F-4D97-AF65-F5344CB8AC3E}">
        <p14:creationId xmlns:p14="http://schemas.microsoft.com/office/powerpoint/2010/main" val="2735188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853C3-1C61-453E-AA67-44698A8D8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9" y="110894"/>
            <a:ext cx="8596668" cy="641581"/>
          </a:xfrm>
        </p:spPr>
        <p:txBody>
          <a:bodyPr/>
          <a:lstStyle/>
          <a:p>
            <a:r>
              <a:rPr lang="en-US" dirty="0"/>
              <a:t>Logistic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D4976-73B3-4CB7-AE9F-4685DFB71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309" y="896707"/>
            <a:ext cx="8596668" cy="1807037"/>
          </a:xfrm>
        </p:spPr>
        <p:txBody>
          <a:bodyPr/>
          <a:lstStyle/>
          <a:p>
            <a:r>
              <a:rPr lang="en-US" b="1" dirty="0"/>
              <a:t>Carrying Capacity</a:t>
            </a:r>
            <a:r>
              <a:rPr lang="en-US" dirty="0"/>
              <a:t>: The maximum population size that a particular environment can sustain</a:t>
            </a:r>
          </a:p>
          <a:p>
            <a:pPr lvl="1"/>
            <a:r>
              <a:rPr lang="en-US" b="1" dirty="0"/>
              <a:t>K</a:t>
            </a:r>
          </a:p>
          <a:p>
            <a:pPr lvl="1"/>
            <a:r>
              <a:rPr lang="en-US" dirty="0"/>
              <a:t>Factors such as food, shelter, nutrients (abiotic and biotic factors) control </a:t>
            </a:r>
            <a:r>
              <a:rPr lang="en-US" b="1" dirty="0"/>
              <a:t>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C61C58-7F92-46C4-88EB-298278DB30FF}"/>
              </a:ext>
            </a:extLst>
          </p:cNvPr>
          <p:cNvSpPr/>
          <p:nvPr/>
        </p:nvSpPr>
        <p:spPr>
          <a:xfrm>
            <a:off x="96308" y="2383963"/>
            <a:ext cx="5923491" cy="180703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u="sng" dirty="0"/>
              <a:t>Logistic Growth Equation</a:t>
            </a:r>
          </a:p>
          <a:p>
            <a:pPr algn="ctr"/>
            <a:r>
              <a:rPr lang="en-US" sz="2400" dirty="0" err="1"/>
              <a:t>dN</a:t>
            </a:r>
            <a:r>
              <a:rPr lang="en-US" sz="2400" dirty="0"/>
              <a:t>/dt = r </a:t>
            </a:r>
            <a:r>
              <a:rPr lang="en-US" sz="2400" baseline="-25000" dirty="0" err="1"/>
              <a:t>inst</a:t>
            </a:r>
            <a:r>
              <a:rPr lang="en-US" sz="2400" dirty="0"/>
              <a:t> N ((K-N)/K)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S Shaped Curve</a:t>
            </a:r>
          </a:p>
        </p:txBody>
      </p:sp>
      <p:pic>
        <p:nvPicPr>
          <p:cNvPr id="6148" name="Picture 4" descr="Image result for logistic growth curve">
            <a:extLst>
              <a:ext uri="{FF2B5EF4-FFF2-40B4-BE49-F238E27FC236}">
                <a16:creationId xmlns:a16="http://schemas.microsoft.com/office/drawing/2014/main" id="{9BAA9B53-F6B1-42C3-A2FA-F7FF944AE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232" y="2304489"/>
            <a:ext cx="5923490" cy="444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3F90DA1-01E8-478D-AD88-201C0148D897}"/>
              </a:ext>
            </a:extLst>
          </p:cNvPr>
          <p:cNvSpPr txBox="1"/>
          <p:nvPr/>
        </p:nvSpPr>
        <p:spPr>
          <a:xfrm>
            <a:off x="6267450" y="6564428"/>
            <a:ext cx="72199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https://slideplayer.com/slide/9815581/32/images/2/Environmental+Limits+on+Population+Growth.jpg</a:t>
            </a:r>
          </a:p>
        </p:txBody>
      </p:sp>
    </p:spTree>
    <p:extLst>
      <p:ext uri="{BB962C8B-B14F-4D97-AF65-F5344CB8AC3E}">
        <p14:creationId xmlns:p14="http://schemas.microsoft.com/office/powerpoint/2010/main" val="100712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A242F-6E7F-4A8A-985F-A39B26989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2475"/>
          </a:xfrm>
        </p:spPr>
        <p:txBody>
          <a:bodyPr/>
          <a:lstStyle/>
          <a:p>
            <a:r>
              <a:rPr lang="en-US" dirty="0"/>
              <a:t>Life History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A4A5C-B8D8-4465-B5B5-06C2AEC78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825" y="1552575"/>
            <a:ext cx="8769177" cy="4488787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Organisms vary a how often and at what age they reproduce</a:t>
            </a:r>
          </a:p>
          <a:p>
            <a:r>
              <a:rPr lang="en-US" sz="2400" dirty="0"/>
              <a:t>Some organisms reproduce  once “</a:t>
            </a:r>
            <a:r>
              <a:rPr lang="en-US" sz="2400" b="1" dirty="0" err="1"/>
              <a:t>semelparity</a:t>
            </a:r>
            <a:r>
              <a:rPr lang="en-US" sz="2400" b="1" dirty="0"/>
              <a:t>”, </a:t>
            </a:r>
            <a:r>
              <a:rPr lang="en-US" sz="2400" dirty="0"/>
              <a:t>some reproduce multiple times “</a:t>
            </a:r>
            <a:r>
              <a:rPr lang="en-US" sz="2400" b="1" dirty="0"/>
              <a:t>iteroparity”</a:t>
            </a:r>
          </a:p>
          <a:p>
            <a:r>
              <a:rPr lang="en-US" sz="2400" dirty="0"/>
              <a:t>The variability depends on the offspring survival rate and the likelihood that the adult will reproduce again </a:t>
            </a:r>
          </a:p>
          <a:p>
            <a:pPr lvl="1"/>
            <a:r>
              <a:rPr lang="en-US" sz="2000" dirty="0"/>
              <a:t>Unstable conditions lead to </a:t>
            </a:r>
            <a:r>
              <a:rPr lang="en-US" sz="2000" dirty="0" err="1"/>
              <a:t>semelparity</a:t>
            </a:r>
            <a:endParaRPr lang="en-US" sz="2000" dirty="0"/>
          </a:p>
          <a:p>
            <a:pPr lvl="1"/>
            <a:r>
              <a:rPr lang="en-US" sz="2000" dirty="0"/>
              <a:t>Stable conditions lead to iteroparity</a:t>
            </a:r>
          </a:p>
          <a:p>
            <a:r>
              <a:rPr lang="en-US" sz="2400" b="1" dirty="0"/>
              <a:t>K selection: density dependent selection</a:t>
            </a:r>
          </a:p>
          <a:p>
            <a:pPr lvl="1"/>
            <a:r>
              <a:rPr lang="en-US" sz="2200" dirty="0"/>
              <a:t>disease, resources, predation, territory, intrinsic factors, wastes</a:t>
            </a:r>
            <a:r>
              <a:rPr lang="en-US" sz="2200" b="1" dirty="0"/>
              <a:t> </a:t>
            </a:r>
          </a:p>
          <a:p>
            <a:r>
              <a:rPr lang="en-US" sz="2400" b="1" dirty="0"/>
              <a:t>R selection: reproductive success selection </a:t>
            </a:r>
          </a:p>
        </p:txBody>
      </p:sp>
    </p:spTree>
    <p:extLst>
      <p:ext uri="{BB962C8B-B14F-4D97-AF65-F5344CB8AC3E}">
        <p14:creationId xmlns:p14="http://schemas.microsoft.com/office/powerpoint/2010/main" val="17524115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628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Population Ecology</vt:lpstr>
      <vt:lpstr>What is ecology?</vt:lpstr>
      <vt:lpstr>Populations are Dynamic</vt:lpstr>
      <vt:lpstr>Population Graphs</vt:lpstr>
      <vt:lpstr>Survivorship Curves</vt:lpstr>
      <vt:lpstr>PowerPoint Presentation</vt:lpstr>
      <vt:lpstr>Change in Population = Births+ Immigrants – Deaths - Emigrants</vt:lpstr>
      <vt:lpstr>Logistic Model</vt:lpstr>
      <vt:lpstr>Life History Diversity</vt:lpstr>
      <vt:lpstr>PowerPoint Presentation</vt:lpstr>
      <vt:lpstr>Human Population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Ecology</dc:title>
  <dc:creator>Anya Swiss</dc:creator>
  <cp:lastModifiedBy>Anya Swiss</cp:lastModifiedBy>
  <cp:revision>9</cp:revision>
  <dcterms:created xsi:type="dcterms:W3CDTF">2019-03-23T18:04:38Z</dcterms:created>
  <dcterms:modified xsi:type="dcterms:W3CDTF">2019-03-23T19:09:10Z</dcterms:modified>
</cp:coreProperties>
</file>