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Chapter23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8E0C-5DA4-41F6-9CF4-63A6F522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6775"/>
          </a:xfrm>
        </p:spPr>
        <p:txBody>
          <a:bodyPr/>
          <a:lstStyle/>
          <a:p>
            <a:r>
              <a:rPr lang="en-US" dirty="0"/>
              <a:t>Sexual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1D92-5189-40D2-A1AC-E37013A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912"/>
            <a:ext cx="6172200" cy="4956176"/>
          </a:xfrm>
        </p:spPr>
        <p:txBody>
          <a:bodyPr/>
          <a:lstStyle/>
          <a:p>
            <a:r>
              <a:rPr lang="en-US" dirty="0"/>
              <a:t>Ability for organisms to choose mates, resulting in </a:t>
            </a:r>
            <a:r>
              <a:rPr lang="en-US" b="1" dirty="0"/>
              <a:t>sexual dimorphism, </a:t>
            </a:r>
            <a:r>
              <a:rPr lang="en-US" dirty="0"/>
              <a:t>differences in appearance, behavior, size etc. between sexes 	</a:t>
            </a:r>
          </a:p>
          <a:p>
            <a:r>
              <a:rPr lang="en-US" b="1" dirty="0"/>
              <a:t>Intrasexual selection</a:t>
            </a:r>
            <a:r>
              <a:rPr lang="en-US" dirty="0"/>
              <a:t>: same sex competition</a:t>
            </a:r>
          </a:p>
          <a:p>
            <a:pPr lvl="1"/>
            <a:r>
              <a:rPr lang="en-US" dirty="0"/>
              <a:t>Ex: Male “peacocking”</a:t>
            </a:r>
          </a:p>
          <a:p>
            <a:r>
              <a:rPr lang="en-US" b="1" dirty="0"/>
              <a:t>Intersexual selection:</a:t>
            </a:r>
            <a:r>
              <a:rPr lang="en-US" dirty="0"/>
              <a:t> Mate choice</a:t>
            </a:r>
          </a:p>
          <a:p>
            <a:pPr lvl="1"/>
            <a:r>
              <a:rPr lang="en-US" dirty="0"/>
              <a:t>Females usually select mates</a:t>
            </a:r>
          </a:p>
          <a:p>
            <a:endParaRPr lang="en-US" b="1" dirty="0"/>
          </a:p>
        </p:txBody>
      </p:sp>
      <p:pic>
        <p:nvPicPr>
          <p:cNvPr id="7170" name="Picture 2" descr="Image result for peacocks and peahens">
            <a:extLst>
              <a:ext uri="{FF2B5EF4-FFF2-40B4-BE49-F238E27FC236}">
                <a16:creationId xmlns:a16="http://schemas.microsoft.com/office/drawing/2014/main" id="{14A7A726-0857-482D-AD4D-A4BC45CD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92313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6C1CE-5B1B-4C20-B8CC-B9192C584879}"/>
              </a:ext>
            </a:extLst>
          </p:cNvPr>
          <p:cNvSpPr txBox="1"/>
          <p:nvPr/>
        </p:nvSpPr>
        <p:spPr>
          <a:xfrm>
            <a:off x="6581775" y="5907088"/>
            <a:ext cx="5000625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https://media.buzzle.com/media/images-en/gallery/birds/peacock/600-123612513-peacock-and-peahen.jpg</a:t>
            </a:r>
          </a:p>
        </p:txBody>
      </p:sp>
    </p:spTree>
    <p:extLst>
      <p:ext uri="{BB962C8B-B14F-4D97-AF65-F5344CB8AC3E}">
        <p14:creationId xmlns:p14="http://schemas.microsoft.com/office/powerpoint/2010/main" val="163036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C036-4226-42D2-9759-204C0069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7750"/>
          </a:xfrm>
        </p:spPr>
        <p:txBody>
          <a:bodyPr/>
          <a:lstStyle/>
          <a:p>
            <a:r>
              <a:rPr lang="en-US" dirty="0"/>
              <a:t>Balancing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FE6F-B4EF-4AE6-B51A-19487024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97144"/>
            <a:ext cx="10972800" cy="3419476"/>
          </a:xfrm>
        </p:spPr>
        <p:txBody>
          <a:bodyPr/>
          <a:lstStyle/>
          <a:p>
            <a:r>
              <a:rPr lang="en-US" dirty="0"/>
              <a:t>Being a heterozygote has an advantage </a:t>
            </a:r>
            <a:r>
              <a:rPr lang="en-US" b="1" dirty="0"/>
              <a:t>(genotype advantage)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EX: Sickle Cell Anemia</a:t>
            </a:r>
          </a:p>
          <a:p>
            <a:r>
              <a:rPr lang="en-US" b="1" dirty="0"/>
              <a:t>Frequency Dependent Selection</a:t>
            </a:r>
            <a:r>
              <a:rPr lang="en-US" dirty="0"/>
              <a:t>:</a:t>
            </a:r>
            <a:endParaRPr lang="en-US" b="1" dirty="0"/>
          </a:p>
        </p:txBody>
      </p:sp>
      <p:pic>
        <p:nvPicPr>
          <p:cNvPr id="8194" name="Picture 2" descr="Image result for frequency dependent selection">
            <a:extLst>
              <a:ext uri="{FF2B5EF4-FFF2-40B4-BE49-F238E27FC236}">
                <a16:creationId xmlns:a16="http://schemas.microsoft.com/office/drawing/2014/main" id="{F9CDB051-DBD5-46C1-B717-3F8E993F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71321"/>
            <a:ext cx="6438900" cy="42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FAEEB-AAB1-4FB5-9529-46104A867F6A}"/>
              </a:ext>
            </a:extLst>
          </p:cNvPr>
          <p:cNvSpPr txBox="1"/>
          <p:nvPr/>
        </p:nvSpPr>
        <p:spPr>
          <a:xfrm>
            <a:off x="7043737" y="6519446"/>
            <a:ext cx="410527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https://slideplayer.com/slide/7843572/25/images/15/Frequency+dependent+selection.jpg</a:t>
            </a:r>
          </a:p>
        </p:txBody>
      </p:sp>
    </p:spTree>
    <p:extLst>
      <p:ext uri="{BB962C8B-B14F-4D97-AF65-F5344CB8AC3E}">
        <p14:creationId xmlns:p14="http://schemas.microsoft.com/office/powerpoint/2010/main" val="33626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A19F-3CEA-4861-952B-8A049195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“perfect” organism not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85C2-D40C-4635-9DE5-198DD3AE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Evolution cannot predict the environment and cannot act on “future” variations</a:t>
            </a:r>
          </a:p>
          <a:p>
            <a:pPr marL="457200" indent="-457200">
              <a:buAutoNum type="arabicPeriod"/>
            </a:pPr>
            <a:r>
              <a:rPr lang="en-US" dirty="0"/>
              <a:t>Evolution cannot rebuild the past</a:t>
            </a:r>
          </a:p>
          <a:p>
            <a:pPr marL="457200" indent="-457200">
              <a:buAutoNum type="arabicPeriod"/>
            </a:pPr>
            <a:r>
              <a:rPr lang="en-US" dirty="0"/>
              <a:t>Every advantage might come with a disadvantage (</a:t>
            </a:r>
            <a:r>
              <a:rPr lang="en-US"/>
              <a:t>Little Mermaid)</a:t>
            </a:r>
          </a:p>
          <a:p>
            <a:pPr marL="457200" indent="-4572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croevolution">
            <a:extLst>
              <a:ext uri="{FF2B5EF4-FFF2-40B4-BE49-F238E27FC236}">
                <a16:creationId xmlns:a16="http://schemas.microsoft.com/office/drawing/2014/main" id="{2D417D66-328A-4AC6-BD18-7EE06B9D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997183"/>
            <a:ext cx="6638925" cy="36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CC148-608C-4E97-AFAB-93049F83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18729"/>
          </a:xfrm>
        </p:spPr>
        <p:txBody>
          <a:bodyPr/>
          <a:lstStyle/>
          <a:p>
            <a:r>
              <a:rPr lang="en-US" b="1" dirty="0"/>
              <a:t>Microevolution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344D-C91C-49B1-98F7-4A309E9B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619624"/>
          </a:xfrm>
        </p:spPr>
        <p:txBody>
          <a:bodyPr>
            <a:normAutofit/>
          </a:bodyPr>
          <a:lstStyle/>
          <a:p>
            <a:r>
              <a:rPr lang="en-US" sz="2800" dirty="0"/>
              <a:t>Smaller scale gene changes from one generation to the next is </a:t>
            </a:r>
            <a:r>
              <a:rPr lang="en-US" sz="2800" b="1" dirty="0"/>
              <a:t>microevolution</a:t>
            </a:r>
            <a:endParaRPr lang="en-US" sz="2800" dirty="0"/>
          </a:p>
          <a:p>
            <a:r>
              <a:rPr lang="en-US" sz="2800" dirty="0"/>
              <a:t>Genetic Diversity comes from all discoveries via Mendel (etc.)</a:t>
            </a:r>
          </a:p>
          <a:p>
            <a:pPr lvl="1"/>
            <a:r>
              <a:rPr lang="en-US" sz="1800" dirty="0"/>
              <a:t>Independent assortment</a:t>
            </a:r>
          </a:p>
          <a:p>
            <a:pPr lvl="1"/>
            <a:r>
              <a:rPr lang="en-US" sz="1800" dirty="0"/>
              <a:t>Crossing Over</a:t>
            </a:r>
          </a:p>
          <a:p>
            <a:pPr lvl="1"/>
            <a:r>
              <a:rPr lang="en-US" sz="1800" dirty="0"/>
              <a:t>Random Mating </a:t>
            </a:r>
          </a:p>
          <a:p>
            <a:r>
              <a:rPr lang="en-US" sz="2800" dirty="0"/>
              <a:t>New alleles </a:t>
            </a:r>
            <a:r>
              <a:rPr lang="en-US" sz="2800" b="1" dirty="0"/>
              <a:t>(mutations)</a:t>
            </a:r>
            <a:endParaRPr lang="en-US" sz="2800" dirty="0"/>
          </a:p>
          <a:p>
            <a:pPr lvl="1"/>
            <a:r>
              <a:rPr lang="en-US" sz="1800" dirty="0"/>
              <a:t>Some changes are “neutral” or “nonsense”</a:t>
            </a:r>
          </a:p>
          <a:p>
            <a:pPr lvl="1"/>
            <a:r>
              <a:rPr lang="en-US" sz="1800" dirty="0"/>
              <a:t>Some accumulate over time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ADE11-0E8C-4C88-A4E7-9FAD543D68A4}"/>
              </a:ext>
            </a:extLst>
          </p:cNvPr>
          <p:cNvSpPr txBox="1"/>
          <p:nvPr/>
        </p:nvSpPr>
        <p:spPr>
          <a:xfrm>
            <a:off x="6343650" y="6642556"/>
            <a:ext cx="371475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https://evolution.berkeley.edu/evolibrary/images_pamphlets/dino_tree.gif</a:t>
            </a:r>
          </a:p>
        </p:txBody>
      </p:sp>
    </p:spTree>
    <p:extLst>
      <p:ext uri="{BB962C8B-B14F-4D97-AF65-F5344CB8AC3E}">
        <p14:creationId xmlns:p14="http://schemas.microsoft.com/office/powerpoint/2010/main" val="377789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1C0-6D71-4DA3-AA61-A8637402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Hardy Weinberg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BC9A-E80D-43BD-8461-5445A56EA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Population</a:t>
            </a:r>
            <a:r>
              <a:rPr lang="en-US" dirty="0"/>
              <a:t>: group of individuals of the same species, in the same area,  that interbreed</a:t>
            </a:r>
          </a:p>
          <a:p>
            <a:r>
              <a:rPr lang="en-US" b="1" dirty="0"/>
              <a:t>Gene Pool:</a:t>
            </a:r>
            <a:r>
              <a:rPr lang="en-US" dirty="0"/>
              <a:t> copies of every type of allele at every locus in all members of the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*Different from Punnett Squares- because we assume all genes and alleles, not just two individuals*</a:t>
            </a:r>
          </a:p>
        </p:txBody>
      </p:sp>
    </p:spTree>
    <p:extLst>
      <p:ext uri="{BB962C8B-B14F-4D97-AF65-F5344CB8AC3E}">
        <p14:creationId xmlns:p14="http://schemas.microsoft.com/office/powerpoint/2010/main" val="3713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3A9B-796E-4A2A-9548-3980DA50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2975"/>
          </a:xfrm>
        </p:spPr>
        <p:txBody>
          <a:bodyPr/>
          <a:lstStyle/>
          <a:p>
            <a:r>
              <a:rPr lang="en-US" dirty="0"/>
              <a:t>HW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0357-819D-4073-81D2-2E90542C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788987"/>
            <a:ext cx="6534150" cy="203993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No mutations</a:t>
            </a:r>
          </a:p>
          <a:p>
            <a:pPr marL="457200" indent="-457200">
              <a:buAutoNum type="arabicPeriod"/>
            </a:pPr>
            <a:r>
              <a:rPr lang="en-US" dirty="0"/>
              <a:t>Random Mating</a:t>
            </a:r>
          </a:p>
          <a:p>
            <a:pPr marL="457200" indent="-457200">
              <a:buAutoNum type="arabicPeriod"/>
            </a:pPr>
            <a:r>
              <a:rPr lang="en-US" dirty="0"/>
              <a:t>No Natural Selection</a:t>
            </a:r>
          </a:p>
          <a:p>
            <a:pPr marL="457200" indent="-457200">
              <a:buAutoNum type="arabicPeriod"/>
            </a:pPr>
            <a:r>
              <a:rPr lang="en-US" dirty="0"/>
              <a:t>Large Population</a:t>
            </a:r>
          </a:p>
          <a:p>
            <a:pPr marL="457200" indent="-457200">
              <a:buAutoNum type="arabicPeriod"/>
            </a:pPr>
            <a:r>
              <a:rPr lang="en-US" dirty="0"/>
              <a:t>No gene flow (migration)</a:t>
            </a:r>
          </a:p>
        </p:txBody>
      </p:sp>
      <p:pic>
        <p:nvPicPr>
          <p:cNvPr id="2050" name="Picture 2" descr="Image result for hardy weinberg">
            <a:extLst>
              <a:ext uri="{FF2B5EF4-FFF2-40B4-BE49-F238E27FC236}">
                <a16:creationId xmlns:a16="http://schemas.microsoft.com/office/drawing/2014/main" id="{98369B6C-5AF3-46ED-A36A-741D5CF0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600200"/>
            <a:ext cx="4972050" cy="41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rdy weinberg example">
            <a:extLst>
              <a:ext uri="{FF2B5EF4-FFF2-40B4-BE49-F238E27FC236}">
                <a16:creationId xmlns:a16="http://schemas.microsoft.com/office/drawing/2014/main" id="{B50B6992-D923-477E-9DBE-A3AEDA35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917528"/>
            <a:ext cx="6610350" cy="37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85F-0137-4B29-A649-7C5ED63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 of HW: </a:t>
            </a:r>
            <a:r>
              <a:rPr lang="en-US" b="1" dirty="0"/>
              <a:t>Natural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E0BD-5CA9-4055-8F60-83E16DC23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differential success in the ability for organisms to survive and reproduce</a:t>
            </a:r>
          </a:p>
          <a:p>
            <a:r>
              <a:rPr lang="en-US" dirty="0"/>
              <a:t>Different traits are better suited for the environment</a:t>
            </a:r>
          </a:p>
          <a:p>
            <a:r>
              <a:rPr lang="en-US" b="1" dirty="0"/>
              <a:t>Adaptive evolution:</a:t>
            </a:r>
            <a:r>
              <a:rPr lang="en-US" dirty="0"/>
              <a:t> organisms are better matched for their environment</a:t>
            </a:r>
          </a:p>
        </p:txBody>
      </p:sp>
      <p:pic>
        <p:nvPicPr>
          <p:cNvPr id="3074" name="Picture 2" descr="Image result for adaptive evolution">
            <a:extLst>
              <a:ext uri="{FF2B5EF4-FFF2-40B4-BE49-F238E27FC236}">
                <a16:creationId xmlns:a16="http://schemas.microsoft.com/office/drawing/2014/main" id="{BA55A060-149F-49D2-84E2-5DD3C044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6" y="3556000"/>
            <a:ext cx="484293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D76F2-BC18-43D2-959C-2225D3178877}"/>
              </a:ext>
            </a:extLst>
          </p:cNvPr>
          <p:cNvSpPr txBox="1"/>
          <p:nvPr/>
        </p:nvSpPr>
        <p:spPr>
          <a:xfrm>
            <a:off x="3238500" y="6421666"/>
            <a:ext cx="5686425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https://researchmatters.in/sites/default/files/styles/large_800w_scale/public/igs_-_part_10_6.png?itok=oHe9f5T5</a:t>
            </a:r>
          </a:p>
        </p:txBody>
      </p:sp>
    </p:spTree>
    <p:extLst>
      <p:ext uri="{BB962C8B-B14F-4D97-AF65-F5344CB8AC3E}">
        <p14:creationId xmlns:p14="http://schemas.microsoft.com/office/powerpoint/2010/main" val="238096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FC89-4BC1-4933-89A1-2257B2F6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 b="1" dirty="0"/>
              <a:t>Genetic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761E-80A8-4304-ADB2-C48AB10D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2025"/>
            <a:ext cx="10972800" cy="4303713"/>
          </a:xfrm>
        </p:spPr>
        <p:txBody>
          <a:bodyPr/>
          <a:lstStyle/>
          <a:p>
            <a:r>
              <a:rPr lang="en-US" dirty="0"/>
              <a:t>Small populations that can change unpredictably from one generation to the next</a:t>
            </a:r>
          </a:p>
          <a:p>
            <a:endParaRPr lang="en-US" dirty="0"/>
          </a:p>
        </p:txBody>
      </p:sp>
      <p:pic>
        <p:nvPicPr>
          <p:cNvPr id="4098" name="Picture 2" descr="Image result for genetic drift">
            <a:extLst>
              <a:ext uri="{FF2B5EF4-FFF2-40B4-BE49-F238E27FC236}">
                <a16:creationId xmlns:a16="http://schemas.microsoft.com/office/drawing/2014/main" id="{3B72BAE6-BAAC-40DA-9762-238432A6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2262"/>
            <a:ext cx="34004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AD4BA-F441-4C3E-A055-711E4AEA21AB}"/>
              </a:ext>
            </a:extLst>
          </p:cNvPr>
          <p:cNvSpPr txBox="1"/>
          <p:nvPr/>
        </p:nvSpPr>
        <p:spPr>
          <a:xfrm>
            <a:off x="76200" y="3445103"/>
            <a:ext cx="3819525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https://evolution.berkeley.edu/evolibrary/images/evo/beetles_mech3.gif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3F939-05A2-42DB-884D-71DECB69C970}"/>
              </a:ext>
            </a:extLst>
          </p:cNvPr>
          <p:cNvSpPr/>
          <p:nvPr/>
        </p:nvSpPr>
        <p:spPr>
          <a:xfrm>
            <a:off x="4115674" y="1437481"/>
            <a:ext cx="4848225" cy="22230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Founder Effect: Small group of the population becomes isolated, and a new gene pool forms different from the original population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03C25-13B7-44A8-9710-EE691E0E00D7}"/>
              </a:ext>
            </a:extLst>
          </p:cNvPr>
          <p:cNvSpPr/>
          <p:nvPr/>
        </p:nvSpPr>
        <p:spPr>
          <a:xfrm>
            <a:off x="4115674" y="3989472"/>
            <a:ext cx="5019675" cy="19240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Bottleneck Effect: A reduction in population size due to a natural disaster</a:t>
            </a:r>
          </a:p>
        </p:txBody>
      </p:sp>
      <p:pic>
        <p:nvPicPr>
          <p:cNvPr id="4100" name="Picture 4" descr="Image result for founder effect">
            <a:extLst>
              <a:ext uri="{FF2B5EF4-FFF2-40B4-BE49-F238E27FC236}">
                <a16:creationId xmlns:a16="http://schemas.microsoft.com/office/drawing/2014/main" id="{59CDC2E1-8FC4-443A-AE40-B1B489E6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99" y="1338544"/>
            <a:ext cx="3155788" cy="21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49404-6999-43E4-B3AC-AD50E2D89BAF}"/>
              </a:ext>
            </a:extLst>
          </p:cNvPr>
          <p:cNvSpPr txBox="1"/>
          <p:nvPr/>
        </p:nvSpPr>
        <p:spPr>
          <a:xfrm>
            <a:off x="8677275" y="3398554"/>
            <a:ext cx="38862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http://beacon-center.org/wp-content/uploads/2012/01/Fig1.jpg</a:t>
            </a:r>
          </a:p>
        </p:txBody>
      </p:sp>
      <p:pic>
        <p:nvPicPr>
          <p:cNvPr id="4102" name="Picture 6" descr="Image result for bottleneck effect">
            <a:extLst>
              <a:ext uri="{FF2B5EF4-FFF2-40B4-BE49-F238E27FC236}">
                <a16:creationId xmlns:a16="http://schemas.microsoft.com/office/drawing/2014/main" id="{3D768F6A-9C19-4890-9A47-83A2A628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48" y="3794877"/>
            <a:ext cx="2941722" cy="29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5FF76-4159-43DA-ACB6-270319DD63E1}"/>
              </a:ext>
            </a:extLst>
          </p:cNvPr>
          <p:cNvSpPr txBox="1"/>
          <p:nvPr/>
        </p:nvSpPr>
        <p:spPr>
          <a:xfrm>
            <a:off x="9253537" y="6567322"/>
            <a:ext cx="273367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http://www.brooklyn.cuny.edu/bc/ahp/LAD/C21/graphics/C21_Bottleneck_2.GIF</a:t>
            </a:r>
          </a:p>
        </p:txBody>
      </p:sp>
    </p:spTree>
    <p:extLst>
      <p:ext uri="{BB962C8B-B14F-4D97-AF65-F5344CB8AC3E}">
        <p14:creationId xmlns:p14="http://schemas.microsoft.com/office/powerpoint/2010/main" val="118861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4428-07D2-4014-9FB6-EABB1719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B2401-9B4D-40BA-9B32-0FA1176F8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Small populations are more at risk</a:t>
            </a:r>
          </a:p>
          <a:p>
            <a:pPr marL="457200" indent="-457200">
              <a:buAutoNum type="arabicPeriod"/>
            </a:pPr>
            <a:r>
              <a:rPr lang="en-US" dirty="0"/>
              <a:t>Allele frequencies can change at random</a:t>
            </a:r>
          </a:p>
          <a:p>
            <a:pPr marL="457200" indent="-457200">
              <a:buAutoNum type="arabicPeriod"/>
            </a:pPr>
            <a:r>
              <a:rPr lang="en-US" dirty="0"/>
              <a:t>Genetic variation can also decrease within populations</a:t>
            </a:r>
          </a:p>
          <a:p>
            <a:pPr marL="457200" indent="-457200">
              <a:buAutoNum type="arabicPeriod"/>
            </a:pPr>
            <a:r>
              <a:rPr lang="en-US" dirty="0"/>
              <a:t>Some less beneficial alleles can survive regardless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6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4937-D544-4C8F-819B-847C9F5F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-1"/>
            <a:ext cx="3981450" cy="3990975"/>
          </a:xfrm>
        </p:spPr>
        <p:txBody>
          <a:bodyPr/>
          <a:lstStyle/>
          <a:p>
            <a:r>
              <a:rPr lang="en-US" dirty="0"/>
              <a:t>Gene Flow: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Migration between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A67C-75C6-49F4-AC3D-A5D538EC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gene flow">
            <a:extLst>
              <a:ext uri="{FF2B5EF4-FFF2-40B4-BE49-F238E27FC236}">
                <a16:creationId xmlns:a16="http://schemas.microsoft.com/office/drawing/2014/main" id="{46FE9F28-4CEA-4C79-B4FF-493BAEFD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3826"/>
            <a:ext cx="6460236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383B39-E3B0-42CB-9D15-4AEEC9DBD83B}"/>
              </a:ext>
            </a:extLst>
          </p:cNvPr>
          <p:cNvSpPr txBox="1"/>
          <p:nvPr/>
        </p:nvSpPr>
        <p:spPr>
          <a:xfrm>
            <a:off x="5638800" y="2719387"/>
            <a:ext cx="91440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B707-6838-4355-A1AE-1D3FD764A61C}"/>
              </a:ext>
            </a:extLst>
          </p:cNvPr>
          <p:cNvSpPr txBox="1"/>
          <p:nvPr/>
        </p:nvSpPr>
        <p:spPr>
          <a:xfrm>
            <a:off x="504825" y="6138863"/>
            <a:ext cx="5781675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https://i.pinimg.com/originals/6f/cf/82/6fcf825ca5ebc6f894dbd67524d1f6f0.jpg</a:t>
            </a:r>
          </a:p>
        </p:txBody>
      </p:sp>
    </p:spTree>
    <p:extLst>
      <p:ext uri="{BB962C8B-B14F-4D97-AF65-F5344CB8AC3E}">
        <p14:creationId xmlns:p14="http://schemas.microsoft.com/office/powerpoint/2010/main" val="5664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8984-E084-436A-AAC0-D9680E38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2975"/>
          </a:xfrm>
        </p:spPr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0B38-209F-49FE-A115-740C2635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100"/>
            <a:ext cx="4476750" cy="3486150"/>
          </a:xfrm>
        </p:spPr>
        <p:txBody>
          <a:bodyPr/>
          <a:lstStyle/>
          <a:p>
            <a:r>
              <a:rPr lang="en-US" dirty="0"/>
              <a:t>Due to </a:t>
            </a:r>
            <a:r>
              <a:rPr lang="en-US" b="1" dirty="0"/>
              <a:t>genetic variation</a:t>
            </a:r>
            <a:r>
              <a:rPr lang="en-US" dirty="0"/>
              <a:t>, different organisms are more “fit”, better adapted to their environment, therefore more likely to survive and reproduce</a:t>
            </a:r>
          </a:p>
          <a:p>
            <a:r>
              <a:rPr lang="en-US" b="1" dirty="0"/>
              <a:t>Selection acts on phenotypes!</a:t>
            </a:r>
            <a:endParaRPr lang="en-US" dirty="0"/>
          </a:p>
          <a:p>
            <a:endParaRPr lang="en-US" b="1" dirty="0"/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B7129A3C-6FFE-442B-AF6D-FA5126D6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988725"/>
            <a:ext cx="6381749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B15F7-A7AA-45C7-A3A6-F4506D057BAE}"/>
              </a:ext>
            </a:extLst>
          </p:cNvPr>
          <p:cNvSpPr txBox="1"/>
          <p:nvPr/>
        </p:nvSpPr>
        <p:spPr>
          <a:xfrm>
            <a:off x="5762625" y="5775037"/>
            <a:ext cx="455295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www.google.com/url?sa=i&amp;source=images&amp;cd=&amp;cad=rja&amp;uact=8&amp;ved=2ahUKEwjli9jN-ZbgAhUQNd8KHXR-C4gQjRx6BAgBEAU&amp;url=https%3A%2F%2Fwww.mauriciolemus.com%2Finstall_modes_of_selection_mcgraw-hill.php&amp;psig=AOvVaw0GA7LUgVsJ2kKGX1L1cOzq&amp;ust=1548987272504969</a:t>
            </a:r>
          </a:p>
        </p:txBody>
      </p:sp>
    </p:spTree>
    <p:extLst>
      <p:ext uri="{BB962C8B-B14F-4D97-AF65-F5344CB8AC3E}">
        <p14:creationId xmlns:p14="http://schemas.microsoft.com/office/powerpoint/2010/main" val="3822517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58</TotalTime>
  <Words>595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Seashore design template</vt:lpstr>
      <vt:lpstr>Population Evolution</vt:lpstr>
      <vt:lpstr>Microevolution</vt:lpstr>
      <vt:lpstr>Hardy Weinberg</vt:lpstr>
      <vt:lpstr>HW Conditions</vt:lpstr>
      <vt:lpstr>Opposite of HW: Natural Selection</vt:lpstr>
      <vt:lpstr>Genetic Drift</vt:lpstr>
      <vt:lpstr>Genetic Drift</vt:lpstr>
      <vt:lpstr>Gene Flow:  Migration between populations</vt:lpstr>
      <vt:lpstr>Natural Selection</vt:lpstr>
      <vt:lpstr>Sexual Selection</vt:lpstr>
      <vt:lpstr>Balancing Selection</vt:lpstr>
      <vt:lpstr>Why is the “perfect” organism not there?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Evolution</dc:title>
  <dc:creator>Anya Swiss</dc:creator>
  <cp:lastModifiedBy>Anya Swiss</cp:lastModifiedBy>
  <cp:revision>9</cp:revision>
  <dcterms:created xsi:type="dcterms:W3CDTF">2019-01-31T01:31:52Z</dcterms:created>
  <dcterms:modified xsi:type="dcterms:W3CDTF">2019-01-31T02:30:07Z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