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70E4-308F-4B72-8216-FF9911A1D1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Phylogenetics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EF17F-970A-4E06-BFF4-96171BE0AF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26</a:t>
            </a:r>
          </a:p>
        </p:txBody>
      </p:sp>
    </p:spTree>
    <p:extLst>
      <p:ext uri="{BB962C8B-B14F-4D97-AF65-F5344CB8AC3E}">
        <p14:creationId xmlns:p14="http://schemas.microsoft.com/office/powerpoint/2010/main" val="40868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FD7A-F90A-49B6-8B63-D366FF54C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96A57-8C4A-4747-930E-6B5990E38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Image result for phylogenetic tree branch length">
            <a:extLst>
              <a:ext uri="{FF2B5EF4-FFF2-40B4-BE49-F238E27FC236}">
                <a16:creationId xmlns:a16="http://schemas.microsoft.com/office/drawing/2014/main" id="{043F97E4-96C7-4125-9897-21D7B1EA4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409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F8D25-4CA9-4D53-B853-F7A9758B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Parsimony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A8047-5C5A-4568-88F8-90BE14A24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55" y="12700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Occam’s razor </a:t>
            </a:r>
            <a:r>
              <a:rPr lang="en-US" dirty="0"/>
              <a:t> after William Occam the idea that the simplest explanation is correct</a:t>
            </a:r>
          </a:p>
          <a:p>
            <a:pPr marL="0" indent="0">
              <a:buNone/>
            </a:pPr>
            <a:r>
              <a:rPr lang="en-US" dirty="0"/>
              <a:t>Phylogenetic trees are based on parsimony (</a:t>
            </a:r>
            <a:r>
              <a:rPr lang="en-US" b="1" dirty="0"/>
              <a:t>fewest DNA base changes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Maximum likelihood</a:t>
            </a:r>
            <a:r>
              <a:rPr lang="en-US" dirty="0"/>
              <a:t>- the approach to making trees with given DNA data and based on certain probability rules </a:t>
            </a:r>
            <a:endParaRPr lang="en-US" b="1" dirty="0"/>
          </a:p>
        </p:txBody>
      </p:sp>
      <p:pic>
        <p:nvPicPr>
          <p:cNvPr id="7170" name="Picture 2" descr="Image result for dinosaur phylogeny">
            <a:extLst>
              <a:ext uri="{FF2B5EF4-FFF2-40B4-BE49-F238E27FC236}">
                <a16:creationId xmlns:a16="http://schemas.microsoft.com/office/drawing/2014/main" id="{846FD29F-8E8C-4B25-9D5D-0F3E1F7A0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122" y="85060"/>
            <a:ext cx="3748023" cy="668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8F73F2-E8A5-4C42-AA8F-A72AD9CFAFAF}"/>
              </a:ext>
            </a:extLst>
          </p:cNvPr>
          <p:cNvSpPr txBox="1"/>
          <p:nvPr/>
        </p:nvSpPr>
        <p:spPr>
          <a:xfrm>
            <a:off x="6714704" y="6665217"/>
            <a:ext cx="40616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http://imgs.xkcd.com/comics/birds_and_dinosaurs.png</a:t>
            </a:r>
          </a:p>
        </p:txBody>
      </p:sp>
    </p:spTree>
    <p:extLst>
      <p:ext uri="{BB962C8B-B14F-4D97-AF65-F5344CB8AC3E}">
        <p14:creationId xmlns:p14="http://schemas.microsoft.com/office/powerpoint/2010/main" val="3253845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F8FCF-C571-4F43-9362-966AB501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b="1" dirty="0"/>
              <a:t>Genomic Evolution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EC242-5F30-428E-826D-CAECDF587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48" y="660401"/>
            <a:ext cx="10610408" cy="3996660"/>
          </a:xfrm>
        </p:spPr>
        <p:txBody>
          <a:bodyPr/>
          <a:lstStyle/>
          <a:p>
            <a:r>
              <a:rPr lang="en-US" dirty="0"/>
              <a:t>RNA changes slowly and is useful in identifying long ago relationships</a:t>
            </a:r>
          </a:p>
          <a:p>
            <a:pPr lvl="1"/>
            <a:r>
              <a:rPr lang="en-US" dirty="0"/>
              <a:t>Fungi are more like animals than plants</a:t>
            </a:r>
          </a:p>
          <a:p>
            <a:r>
              <a:rPr lang="en-US" dirty="0"/>
              <a:t>mtRNA changes fast and could be used within species or sub species</a:t>
            </a:r>
          </a:p>
          <a:p>
            <a:endParaRPr lang="en-US" dirty="0"/>
          </a:p>
          <a:p>
            <a:r>
              <a:rPr lang="en-US" b="1" dirty="0"/>
              <a:t>Orthologous genes (homologous genes)</a:t>
            </a:r>
            <a:r>
              <a:rPr lang="en-US" dirty="0"/>
              <a:t> that are from a common ancestor but distinguished in a speciation event</a:t>
            </a:r>
          </a:p>
          <a:p>
            <a:r>
              <a:rPr lang="en-US" b="1" dirty="0"/>
              <a:t>Paralogous genes (homologous genes) </a:t>
            </a:r>
            <a:r>
              <a:rPr lang="en-US" dirty="0"/>
              <a:t>are a result of gene duplication </a:t>
            </a:r>
            <a:endParaRPr lang="en-US" b="1" dirty="0"/>
          </a:p>
        </p:txBody>
      </p:sp>
      <p:pic>
        <p:nvPicPr>
          <p:cNvPr id="8194" name="Picture 2" descr="GeneHomology_II">
            <a:extLst>
              <a:ext uri="{FF2B5EF4-FFF2-40B4-BE49-F238E27FC236}">
                <a16:creationId xmlns:a16="http://schemas.microsoft.com/office/drawing/2014/main" id="{EAE7603A-42A1-4AE7-B717-CB3C04219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24" y="3351324"/>
            <a:ext cx="8915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1E0ADA-401E-4C29-89B3-5021C89E8712}"/>
              </a:ext>
            </a:extLst>
          </p:cNvPr>
          <p:cNvSpPr txBox="1"/>
          <p:nvPr/>
        </p:nvSpPr>
        <p:spPr>
          <a:xfrm>
            <a:off x="2794591" y="6617144"/>
            <a:ext cx="66028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http://ecoevo.unit.oist.jp/lab/wp-content/uploads/2013/08/GeneHomology_II.png</a:t>
            </a:r>
          </a:p>
        </p:txBody>
      </p:sp>
    </p:spTree>
    <p:extLst>
      <p:ext uri="{BB962C8B-B14F-4D97-AF65-F5344CB8AC3E}">
        <p14:creationId xmlns:p14="http://schemas.microsoft.com/office/powerpoint/2010/main" val="3565956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B937E-0B8A-45A0-9374-BB87BF29B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Molecular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BC8F0-5C98-4A5F-A18D-1B798550C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29" y="1467293"/>
            <a:ext cx="6283841" cy="5497033"/>
          </a:xfrm>
        </p:spPr>
        <p:txBody>
          <a:bodyPr/>
          <a:lstStyle/>
          <a:p>
            <a:r>
              <a:rPr lang="en-US" dirty="0"/>
              <a:t>Determining absolute time based on gene and genome changes</a:t>
            </a:r>
          </a:p>
          <a:p>
            <a:r>
              <a:rPr lang="en-US" dirty="0"/>
              <a:t>Scientists look at amino acid/nucleotide changes to determine the rate of change</a:t>
            </a:r>
          </a:p>
          <a:p>
            <a:endParaRPr lang="en-US" dirty="0"/>
          </a:p>
          <a:p>
            <a:r>
              <a:rPr lang="en-US" dirty="0"/>
              <a:t>HIV/AIDS as a molecular clock</a:t>
            </a:r>
          </a:p>
          <a:p>
            <a:pPr lvl="1"/>
            <a:r>
              <a:rPr lang="en-US" dirty="0"/>
              <a:t>HIV spread to humans multiple times in a variety of strains</a:t>
            </a:r>
          </a:p>
          <a:p>
            <a:pPr lvl="1"/>
            <a:r>
              <a:rPr lang="en-US" dirty="0"/>
              <a:t>HIV-1M in 1959, 1930, and 1910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b="1" dirty="0"/>
              <a:t>Horizontal Gene transfer</a:t>
            </a:r>
            <a:r>
              <a:rPr lang="en-US" dirty="0"/>
              <a:t>- genes transferred through transposons, plasmids and viral infections</a:t>
            </a:r>
          </a:p>
          <a:p>
            <a:endParaRPr lang="en-US" b="1" dirty="0"/>
          </a:p>
        </p:txBody>
      </p:sp>
      <p:pic>
        <p:nvPicPr>
          <p:cNvPr id="9218" name="Picture 2" descr="Image result for horizontal gene transfer">
            <a:extLst>
              <a:ext uri="{FF2B5EF4-FFF2-40B4-BE49-F238E27FC236}">
                <a16:creationId xmlns:a16="http://schemas.microsoft.com/office/drawing/2014/main" id="{CE2518CB-E262-4BC6-AE11-FD65BFEC1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01" y="0"/>
            <a:ext cx="5810250" cy="562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3DF22B-B3E8-4DB2-BCA7-A3F19855D82B}"/>
              </a:ext>
            </a:extLst>
          </p:cNvPr>
          <p:cNvSpPr txBox="1"/>
          <p:nvPr/>
        </p:nvSpPr>
        <p:spPr>
          <a:xfrm>
            <a:off x="6815470" y="6071191"/>
            <a:ext cx="5492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https://www.researchgate.net/profile/Seyed_Alireza_Zamani_Dahaj/publication/277076640/figure/fig2/AS:613444222992397@1523267908252/4-Schematic-of-three-process-of-Horizontal-Gene-Transfer.png</a:t>
            </a:r>
          </a:p>
        </p:txBody>
      </p:sp>
    </p:spTree>
    <p:extLst>
      <p:ext uri="{BB962C8B-B14F-4D97-AF65-F5344CB8AC3E}">
        <p14:creationId xmlns:p14="http://schemas.microsoft.com/office/powerpoint/2010/main" val="266248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04C90008-351B-4101-A9A7-E034AAC29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628" y="-1"/>
            <a:ext cx="5380372" cy="4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E46AEF-5BCF-4C55-AA0E-128DFEBCD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Phylogeny and Systematics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3E551-0D71-48E2-871E-BE235DF5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63" y="1700213"/>
            <a:ext cx="9116839" cy="4341149"/>
          </a:xfrm>
        </p:spPr>
        <p:txBody>
          <a:bodyPr/>
          <a:lstStyle/>
          <a:p>
            <a:r>
              <a:rPr lang="en-US" sz="2400" b="1" dirty="0"/>
              <a:t>Phylogeny – evolutionary history of a species or organism</a:t>
            </a:r>
          </a:p>
          <a:p>
            <a:r>
              <a:rPr lang="en-US" sz="2400" b="1" dirty="0"/>
              <a:t>Systematics – the study of phylogeny and classification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u="sng" dirty="0"/>
              <a:t>Binominal Nomenclature:</a:t>
            </a:r>
            <a:r>
              <a:rPr lang="en-US" sz="2400" dirty="0"/>
              <a:t> Carl Linnaeus- Genus Species scientific name, names must have a Latin ending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Taxon- hierarchy level of grouping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17D57-2B2E-442F-8904-567847C9EFA7}"/>
              </a:ext>
            </a:extLst>
          </p:cNvPr>
          <p:cNvSpPr txBox="1"/>
          <p:nvPr/>
        </p:nvSpPr>
        <p:spPr>
          <a:xfrm>
            <a:off x="7162800" y="4100975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https://image.shutterstock.com/image-vector/hierarchy-biological-classification-major-taxonomic-450w-451118377.jpg</a:t>
            </a:r>
          </a:p>
        </p:txBody>
      </p:sp>
    </p:spTree>
    <p:extLst>
      <p:ext uri="{BB962C8B-B14F-4D97-AF65-F5344CB8AC3E}">
        <p14:creationId xmlns:p14="http://schemas.microsoft.com/office/powerpoint/2010/main" val="41692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1ED2E-EDE7-4D4D-A772-EC7A4ECDC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72F5E-1310-4B7B-8A2F-13414DE0B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dinosaur phylogeny">
            <a:extLst>
              <a:ext uri="{FF2B5EF4-FFF2-40B4-BE49-F238E27FC236}">
                <a16:creationId xmlns:a16="http://schemas.microsoft.com/office/drawing/2014/main" id="{6A5E9C1D-1462-4A3C-BB46-BD678D1DE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25" y="0"/>
            <a:ext cx="96075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CCDE91-BB25-475E-A832-D347EB1E6FEC}"/>
              </a:ext>
            </a:extLst>
          </p:cNvPr>
          <p:cNvSpPr txBox="1"/>
          <p:nvPr/>
        </p:nvSpPr>
        <p:spPr>
          <a:xfrm>
            <a:off x="1954924" y="6641894"/>
            <a:ext cx="7319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https://i.pinimg.com/originals/ab/ee/a7/abeea73b20265b07e247019db4abb472.jpg</a:t>
            </a:r>
          </a:p>
        </p:txBody>
      </p:sp>
    </p:spTree>
    <p:extLst>
      <p:ext uri="{BB962C8B-B14F-4D97-AF65-F5344CB8AC3E}">
        <p14:creationId xmlns:p14="http://schemas.microsoft.com/office/powerpoint/2010/main" val="399184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2383-1E2E-4A53-9116-6005B130A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02" y="152400"/>
            <a:ext cx="8596668" cy="1320800"/>
          </a:xfrm>
        </p:spPr>
        <p:txBody>
          <a:bodyPr/>
          <a:lstStyle/>
          <a:p>
            <a:r>
              <a:rPr lang="en-US" dirty="0"/>
              <a:t>Phylogenetic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2C20F-3C15-4BA9-AA70-70CC46D73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95153"/>
            <a:ext cx="11630024" cy="38324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Trees contain </a:t>
            </a:r>
            <a:r>
              <a:rPr lang="en-US" sz="2000" b="1" dirty="0"/>
              <a:t>branch points</a:t>
            </a:r>
            <a:r>
              <a:rPr lang="en-US" sz="2000" dirty="0"/>
              <a:t> which are locations where a taxa diverged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Sister taxa </a:t>
            </a:r>
            <a:r>
              <a:rPr lang="en-US" sz="2000" dirty="0"/>
              <a:t>are groups of organisms that share an immediate common ancestor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A tree is </a:t>
            </a:r>
            <a:r>
              <a:rPr lang="en-US" sz="2000" b="1" dirty="0"/>
              <a:t>rooted</a:t>
            </a:r>
            <a:r>
              <a:rPr lang="en-US" sz="2000" dirty="0"/>
              <a:t> when it contains the most recent common ancestor of all of the organisms/species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Basal Taxon</a:t>
            </a:r>
            <a:r>
              <a:rPr lang="en-US" sz="2000" dirty="0"/>
              <a:t> is the lineage that diverges earlier in history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A </a:t>
            </a:r>
            <a:r>
              <a:rPr lang="en-US" sz="2000" b="1" dirty="0"/>
              <a:t>polytomy </a:t>
            </a:r>
            <a:r>
              <a:rPr lang="en-US" sz="2000" dirty="0"/>
              <a:t>is where two different groups emerge but the evolutionary relationships are unclear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BBCA47-88FF-41FA-AA48-E2EC86EE56BD}"/>
              </a:ext>
            </a:extLst>
          </p:cNvPr>
          <p:cNvSpPr/>
          <p:nvPr/>
        </p:nvSpPr>
        <p:spPr>
          <a:xfrm>
            <a:off x="242888" y="4927602"/>
            <a:ext cx="11701462" cy="19303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*** Phylogenetic trees are used to show evolutionary relationships- not phenotypic similarities***</a:t>
            </a:r>
          </a:p>
          <a:p>
            <a:pPr algn="ctr"/>
            <a:r>
              <a:rPr lang="en-US" sz="2400" dirty="0"/>
              <a:t>** Trees do not show ages- just evolutionary branching**</a:t>
            </a:r>
          </a:p>
          <a:p>
            <a:pPr algn="ctr"/>
            <a:r>
              <a:rPr lang="en-US" sz="2400" dirty="0"/>
              <a:t>* Using the most recent branch points tells evolutionary relationships*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FCBD1-7133-4C8C-B1CB-7C920B6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make a phylogenetic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C08D2-3DDC-447A-85BD-C6B25A4C3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</a:t>
            </a:r>
            <a:r>
              <a:rPr lang="en-US" b="1" dirty="0"/>
              <a:t>Molecular and morphological</a:t>
            </a:r>
            <a:r>
              <a:rPr lang="en-US" dirty="0"/>
              <a:t> similarities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Remember</a:t>
            </a:r>
          </a:p>
          <a:p>
            <a:pPr marL="0" indent="0">
              <a:buNone/>
            </a:pPr>
            <a:r>
              <a:rPr lang="en-US" b="1" dirty="0"/>
              <a:t>Analogous = convergent evolution, same function</a:t>
            </a:r>
            <a:r>
              <a:rPr lang="en-US" dirty="0"/>
              <a:t>, different development</a:t>
            </a:r>
          </a:p>
          <a:p>
            <a:pPr marL="0" indent="0">
              <a:buNone/>
            </a:pPr>
            <a:r>
              <a:rPr lang="en-US" dirty="0"/>
              <a:t>(homoplasy)</a:t>
            </a:r>
          </a:p>
          <a:p>
            <a:pPr marL="0" indent="0">
              <a:buNone/>
            </a:pPr>
            <a:r>
              <a:rPr lang="en-US" b="1" dirty="0"/>
              <a:t>Homologous = same structure, different function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710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5F0F0-D4C4-4631-B963-6B4A5B282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8CE9C-D70D-44B8-88AB-F03D2E1E4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ox Evolution">
            <a:extLst>
              <a:ext uri="{FF2B5EF4-FFF2-40B4-BE49-F238E27FC236}">
                <a16:creationId xmlns:a16="http://schemas.microsoft.com/office/drawing/2014/main" id="{5FD996A2-15F4-430C-A48D-E2B4803FC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640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1E33281-1885-4838-A315-CD06CC8F0EE1}"/>
              </a:ext>
            </a:extLst>
          </p:cNvPr>
          <p:cNvSpPr txBox="1"/>
          <p:nvPr/>
        </p:nvSpPr>
        <p:spPr>
          <a:xfrm>
            <a:off x="793898" y="6660561"/>
            <a:ext cx="70812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https://learn.genetics.utah.edu/content/basics/hoxgenes/</a:t>
            </a:r>
          </a:p>
        </p:txBody>
      </p:sp>
      <p:pic>
        <p:nvPicPr>
          <p:cNvPr id="3076" name="Picture 4" descr="Image result for aligning segments of dna">
            <a:extLst>
              <a:ext uri="{FF2B5EF4-FFF2-40B4-BE49-F238E27FC236}">
                <a16:creationId xmlns:a16="http://schemas.microsoft.com/office/drawing/2014/main" id="{6A1BCD15-B8E3-41C8-9F84-45F206C3B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697" y="0"/>
            <a:ext cx="6379535" cy="478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272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FB924-DB78-4BE0-98B4-CCDBA8D4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Cladistic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88402-3C87-40D6-81E1-F24649B6C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Cladistic: the study of common ancestry to classify organisms</a:t>
            </a:r>
          </a:p>
          <a:p>
            <a:r>
              <a:rPr lang="en-US" b="1" dirty="0"/>
              <a:t>Clades: groups of species which include the ancestor and all descendants</a:t>
            </a:r>
          </a:p>
          <a:p>
            <a:r>
              <a:rPr lang="en-US" b="1" dirty="0"/>
              <a:t>Monophyletic: the idea that a taxon= clade if it has an ancestor and all of its decedents</a:t>
            </a:r>
          </a:p>
          <a:p>
            <a:r>
              <a:rPr lang="en-US" b="1" dirty="0"/>
              <a:t>Paraphyletic: a group that consists of an ancestor and some of its decedents</a:t>
            </a:r>
          </a:p>
          <a:p>
            <a:r>
              <a:rPr lang="en-US" b="1" dirty="0"/>
              <a:t>Polyphyletic: a group  which includes distantly related species but not their most recent common ancestor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63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1F41-C9E7-4ED2-8EF1-75A5D8369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25757-F73A-4520-944F-8E64DCE35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Image result for monophyletic">
            <a:extLst>
              <a:ext uri="{FF2B5EF4-FFF2-40B4-BE49-F238E27FC236}">
                <a16:creationId xmlns:a16="http://schemas.microsoft.com/office/drawing/2014/main" id="{B3C2AA7A-3FA9-4D99-AE47-25309D1A7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363" y="0"/>
            <a:ext cx="7293935" cy="666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8494D9-C21B-4AB2-B753-FAD04BDD0DE9}"/>
              </a:ext>
            </a:extLst>
          </p:cNvPr>
          <p:cNvSpPr txBox="1"/>
          <p:nvPr/>
        </p:nvSpPr>
        <p:spPr>
          <a:xfrm>
            <a:off x="5454502" y="6264370"/>
            <a:ext cx="6737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https://upload.wikimedia.org/wikipedia/commons/thumb/9/97/Monophyly%2C_paraphyly%2C_polyphyly.png/300px-Monophyly%2C_paraphyly%2C_polyphyly.png</a:t>
            </a:r>
          </a:p>
        </p:txBody>
      </p:sp>
      <p:pic>
        <p:nvPicPr>
          <p:cNvPr id="4100" name="Picture 4" descr="Image result for phylogenetic tree branch length">
            <a:extLst>
              <a:ext uri="{FF2B5EF4-FFF2-40B4-BE49-F238E27FC236}">
                <a16:creationId xmlns:a16="http://schemas.microsoft.com/office/drawing/2014/main" id="{7A9A4DBD-43FB-4CA2-9C7B-21D3097B0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8867"/>
            <a:ext cx="6043660" cy="298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0902A6-CA16-44A0-9F02-5396C7E6CFD5}"/>
              </a:ext>
            </a:extLst>
          </p:cNvPr>
          <p:cNvSpPr txBox="1"/>
          <p:nvPr/>
        </p:nvSpPr>
        <p:spPr>
          <a:xfrm>
            <a:off x="283321" y="6614284"/>
            <a:ext cx="54901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https://evolution.berkeley.edu/evolibrary/images/phylogenetics/clade.gif</a:t>
            </a:r>
          </a:p>
        </p:txBody>
      </p:sp>
    </p:spTree>
    <p:extLst>
      <p:ext uri="{BB962C8B-B14F-4D97-AF65-F5344CB8AC3E}">
        <p14:creationId xmlns:p14="http://schemas.microsoft.com/office/powerpoint/2010/main" val="23718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9BEAB-961A-482F-B3C9-8230664BB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89D73-75C6-4AEE-87CF-3A1CFE4FB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Image result for phylogenetic characteristic table">
            <a:extLst>
              <a:ext uri="{FF2B5EF4-FFF2-40B4-BE49-F238E27FC236}">
                <a16:creationId xmlns:a16="http://schemas.microsoft.com/office/drawing/2014/main" id="{037D89D4-4275-4D5F-A888-9306F7066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2" y="0"/>
            <a:ext cx="9719376" cy="292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Autapomorphy tree">
            <a:extLst>
              <a:ext uri="{FF2B5EF4-FFF2-40B4-BE49-F238E27FC236}">
                <a16:creationId xmlns:a16="http://schemas.microsoft.com/office/drawing/2014/main" id="{E97C7A53-2997-4646-ADA7-5B360F87B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114" y="2918629"/>
            <a:ext cx="8035886" cy="401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98ABF8-E5B5-4700-B58D-423CB0025FBF}"/>
              </a:ext>
            </a:extLst>
          </p:cNvPr>
          <p:cNvSpPr txBox="1"/>
          <p:nvPr/>
        </p:nvSpPr>
        <p:spPr>
          <a:xfrm>
            <a:off x="158272" y="2974637"/>
            <a:ext cx="110472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https://www.digitalatlasofancientlife.org/wp-content/uploads/2017/07/MoreTaxa-Matrix.png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409434-7A4E-49D3-86FC-43D972B3F3B7}"/>
              </a:ext>
            </a:extLst>
          </p:cNvPr>
          <p:cNvSpPr txBox="1"/>
          <p:nvPr/>
        </p:nvSpPr>
        <p:spPr>
          <a:xfrm>
            <a:off x="287079" y="3678864"/>
            <a:ext cx="3965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Shared </a:t>
            </a:r>
            <a:r>
              <a:rPr lang="en-US" b="1" dirty="0"/>
              <a:t>ancestral</a:t>
            </a:r>
            <a:r>
              <a:rPr lang="en-US" dirty="0"/>
              <a:t> characteristics are characters that originated in the ancestor</a:t>
            </a:r>
          </a:p>
          <a:p>
            <a:endParaRPr lang="en-US" dirty="0"/>
          </a:p>
          <a:p>
            <a:r>
              <a:rPr lang="en-US" dirty="0"/>
              <a:t>Shared </a:t>
            </a:r>
            <a:r>
              <a:rPr lang="en-US" b="1" dirty="0"/>
              <a:t>derived</a:t>
            </a:r>
            <a:r>
              <a:rPr lang="en-US" dirty="0"/>
              <a:t> characteristics are characters that are new to a group</a:t>
            </a:r>
          </a:p>
        </p:txBody>
      </p:sp>
    </p:spTree>
    <p:extLst>
      <p:ext uri="{BB962C8B-B14F-4D97-AF65-F5344CB8AC3E}">
        <p14:creationId xmlns:p14="http://schemas.microsoft.com/office/powerpoint/2010/main" val="29047521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632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Phylogenetics </vt:lpstr>
      <vt:lpstr>Phylogeny and Systematics</vt:lpstr>
      <vt:lpstr>PowerPoint Presentation</vt:lpstr>
      <vt:lpstr>Phylogenetic trees</vt:lpstr>
      <vt:lpstr>How to make a phylogenetic tree</vt:lpstr>
      <vt:lpstr>PowerPoint Presentation</vt:lpstr>
      <vt:lpstr>Cladistic Vocabulary</vt:lpstr>
      <vt:lpstr>PowerPoint Presentation</vt:lpstr>
      <vt:lpstr>PowerPoint Presentation</vt:lpstr>
      <vt:lpstr>PowerPoint Presentation</vt:lpstr>
      <vt:lpstr>Parsimony</vt:lpstr>
      <vt:lpstr>Genomic Evolution </vt:lpstr>
      <vt:lpstr>Molecular Clocks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Phylogenetics</dc:title>
  <dc:creator>Anya Swiss</dc:creator>
  <cp:lastModifiedBy>Anya Swiss</cp:lastModifiedBy>
  <cp:revision>9</cp:revision>
  <dcterms:created xsi:type="dcterms:W3CDTF">2019-02-23T18:11:05Z</dcterms:created>
  <dcterms:modified xsi:type="dcterms:W3CDTF">2019-02-23T19:23:13Z</dcterms:modified>
</cp:coreProperties>
</file>