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47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7BE4E-4E41-4BDF-B4F3-144872D3899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0DD9-3B1F-43EB-B955-25D61762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796993-A1EA-4B47-97A5-DF5A49E79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47584-16F2-4FB3-87F0-2CD5DBF5403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FBB13196-ECF3-4088-B124-FE2890B8DD13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D9341753-5E77-45BA-A075-EC3B138DC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99"/>
                </a:solidFill>
              </a:rPr>
              <a:t>Figure 5.28 The DNA double helix and its replication</a:t>
            </a:r>
          </a:p>
        </p:txBody>
      </p:sp>
    </p:spTree>
    <p:extLst>
      <p:ext uri="{BB962C8B-B14F-4D97-AF65-F5344CB8AC3E}">
        <p14:creationId xmlns:p14="http://schemas.microsoft.com/office/powerpoint/2010/main" val="168082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C6DE-E068-44AE-A526-4B89CCF38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Nucleic acids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E62A8-9AA1-4925-AB0F-5A9680167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8578" y="1061157"/>
            <a:ext cx="1270435" cy="13991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nucleic acids">
            <a:extLst>
              <a:ext uri="{FF2B5EF4-FFF2-40B4-BE49-F238E27FC236}">
                <a16:creationId xmlns:a16="http://schemas.microsoft.com/office/drawing/2014/main" id="{08AA1618-CE54-4A97-80E0-51001BEB8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867" y="0"/>
            <a:ext cx="6570133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2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33C2-80F7-451B-A1DA-53923030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02EC6-D460-4BE6-9FA6-454392ADA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RNA</a:t>
            </a:r>
            <a:r>
              <a:rPr lang="en-US" dirty="0"/>
              <a:t> is a single stranded nucleic acid</a:t>
            </a:r>
          </a:p>
          <a:p>
            <a:r>
              <a:rPr lang="en-US" dirty="0"/>
              <a:t>RNA can base pair with itself allowing them to take a 3-D structure</a:t>
            </a:r>
          </a:p>
          <a:p>
            <a:r>
              <a:rPr lang="en-US" dirty="0"/>
              <a:t>Comes in different forms</a:t>
            </a:r>
          </a:p>
          <a:p>
            <a:pPr lvl="1"/>
            <a:r>
              <a:rPr lang="en-US" dirty="0"/>
              <a:t>Transfer RNA- brings amino acids to ribosome</a:t>
            </a:r>
          </a:p>
          <a:p>
            <a:pPr lvl="1"/>
            <a:r>
              <a:rPr lang="en-US" dirty="0"/>
              <a:t>Messenger RNA-  transcribes DNA into RNA</a:t>
            </a:r>
          </a:p>
        </p:txBody>
      </p:sp>
    </p:spTree>
    <p:extLst>
      <p:ext uri="{BB962C8B-B14F-4D97-AF65-F5344CB8AC3E}">
        <p14:creationId xmlns:p14="http://schemas.microsoft.com/office/powerpoint/2010/main" val="329310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DC64-895D-48D9-AFDA-EB9A0D8E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9A5A0-5165-436E-8D2A-9BBB5FD22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mrna">
            <a:extLst>
              <a:ext uri="{FF2B5EF4-FFF2-40B4-BE49-F238E27FC236}">
                <a16:creationId xmlns:a16="http://schemas.microsoft.com/office/drawing/2014/main" id="{3D7BCF20-2A17-4338-BF77-DABF6C3A7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0"/>
            <a:ext cx="10706735" cy="684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9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E7BC-AFE7-4864-B81D-D15CBF5C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Types of Nucleic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E649-8627-4FA6-AB5D-EF5BC0DD8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Polymer- Nucleic Acids</a:t>
            </a:r>
          </a:p>
          <a:p>
            <a:r>
              <a:rPr lang="en-US" b="1" dirty="0"/>
              <a:t>Monomer- Nucleotide</a:t>
            </a:r>
          </a:p>
          <a:p>
            <a:r>
              <a:rPr lang="en-US" b="1" dirty="0"/>
              <a:t>RNA- Ribonucleic Acid</a:t>
            </a:r>
          </a:p>
          <a:p>
            <a:r>
              <a:rPr lang="en-US" b="1" dirty="0"/>
              <a:t>DNA- Deoxyribonucleic Acid</a:t>
            </a:r>
          </a:p>
          <a:p>
            <a:r>
              <a:rPr lang="en-US" b="1" dirty="0"/>
              <a:t>Tells amino acids what to do and what to build</a:t>
            </a:r>
          </a:p>
        </p:txBody>
      </p:sp>
    </p:spTree>
    <p:extLst>
      <p:ext uri="{BB962C8B-B14F-4D97-AF65-F5344CB8AC3E}">
        <p14:creationId xmlns:p14="http://schemas.microsoft.com/office/powerpoint/2010/main" val="279984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E903E-221C-41C0-A69F-A45C11D3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D88AC-A4D1-490E-A980-E55165558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Deoxyribonucleic Acid</a:t>
            </a:r>
          </a:p>
          <a:p>
            <a:pPr lvl="1"/>
            <a:r>
              <a:rPr lang="en-US" dirty="0"/>
              <a:t>Five carbon sugar </a:t>
            </a:r>
          </a:p>
          <a:p>
            <a:pPr lvl="2"/>
            <a:r>
              <a:rPr lang="en-US" dirty="0"/>
              <a:t>(pentose-</a:t>
            </a:r>
            <a:r>
              <a:rPr lang="en-US" b="1" dirty="0"/>
              <a:t>Ribose)</a:t>
            </a:r>
            <a:endParaRPr lang="en-US" dirty="0"/>
          </a:p>
          <a:p>
            <a:pPr lvl="1"/>
            <a:r>
              <a:rPr lang="en-US" dirty="0"/>
              <a:t>Phosphate </a:t>
            </a:r>
          </a:p>
          <a:p>
            <a:pPr lvl="2"/>
            <a:r>
              <a:rPr lang="en-US" dirty="0"/>
              <a:t>1-3 phosphates, during phosphorylation, 2 are lost</a:t>
            </a:r>
          </a:p>
          <a:p>
            <a:pPr lvl="1"/>
            <a:r>
              <a:rPr lang="en-US" dirty="0"/>
              <a:t>1 of 4 nitrogenous bases</a:t>
            </a:r>
          </a:p>
          <a:p>
            <a:pPr lvl="2"/>
            <a:r>
              <a:rPr lang="en-US" dirty="0"/>
              <a:t>Adenine</a:t>
            </a:r>
          </a:p>
          <a:p>
            <a:pPr lvl="2"/>
            <a:r>
              <a:rPr lang="en-US" dirty="0"/>
              <a:t>Guanine</a:t>
            </a:r>
          </a:p>
          <a:p>
            <a:pPr lvl="2"/>
            <a:r>
              <a:rPr lang="en-US" dirty="0"/>
              <a:t>Cytosine</a:t>
            </a:r>
          </a:p>
          <a:p>
            <a:pPr lvl="2"/>
            <a:r>
              <a:rPr lang="en-US" dirty="0"/>
              <a:t>Thymine</a:t>
            </a:r>
          </a:p>
        </p:txBody>
      </p:sp>
      <p:pic>
        <p:nvPicPr>
          <p:cNvPr id="2052" name="Picture 4" descr="http://chemed.chem.purdue.edu/genchem/topicreview/bp/1biochem/graphics/52.gif">
            <a:extLst>
              <a:ext uri="{FF2B5EF4-FFF2-40B4-BE49-F238E27FC236}">
                <a16:creationId xmlns:a16="http://schemas.microsoft.com/office/drawing/2014/main" id="{DD5F0473-AC64-40DE-AD10-1BD66902B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198" y="2493433"/>
            <a:ext cx="6107430" cy="324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99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BF0A6-8905-4FB3-BC00-B705020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356B7-FABE-40F4-B9B7-D0C2A2582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protein synthesis">
            <a:extLst>
              <a:ext uri="{FF2B5EF4-FFF2-40B4-BE49-F238E27FC236}">
                <a16:creationId xmlns:a16="http://schemas.microsoft.com/office/drawing/2014/main" id="{68A1006B-57E4-4B17-B4AA-CAFD4F48F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" y="97434"/>
            <a:ext cx="10918508" cy="660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98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D9C1-A435-437D-8057-FA97C6C0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Nitrogenous 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B4E7E-2A54-4CB5-9F70-8660A81A0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b="1" dirty="0"/>
              <a:t> Four</a:t>
            </a:r>
            <a:r>
              <a:rPr lang="en-US" dirty="0"/>
              <a:t> nitrogenous bases</a:t>
            </a:r>
          </a:p>
          <a:p>
            <a:pPr lvl="1"/>
            <a:r>
              <a:rPr lang="en-US" dirty="0"/>
              <a:t>They act as bases because the nitrogen atoms attract the H+ ions causing the solution to act like a base</a:t>
            </a:r>
          </a:p>
          <a:p>
            <a:pPr lvl="1"/>
            <a:r>
              <a:rPr lang="en-US" dirty="0"/>
              <a:t>Purines: Large six sided sugars fused to a five ring sugar (</a:t>
            </a:r>
            <a:r>
              <a:rPr lang="en-US" b="1" dirty="0"/>
              <a:t>Adenine and Guanine)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Pyrimidine: Six membered sugar including </a:t>
            </a:r>
            <a:r>
              <a:rPr lang="en-US" b="1" dirty="0"/>
              <a:t>Cytosine, Thymine (DNA) and Uracil (RNA)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0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902DF-D007-4FA6-ABF6-735615C3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D382B-0C8D-47F1-822C-B24FA30DA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purines">
            <a:extLst>
              <a:ext uri="{FF2B5EF4-FFF2-40B4-BE49-F238E27FC236}">
                <a16:creationId xmlns:a16="http://schemas.microsoft.com/office/drawing/2014/main" id="{B87324FB-F945-4431-AFDE-0E482044C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457201"/>
            <a:ext cx="11074396" cy="553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04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D9F6-6EAA-4721-8DCE-78B124F3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Dehydration </a:t>
            </a:r>
            <a:br>
              <a:rPr lang="en-US" dirty="0"/>
            </a:br>
            <a:r>
              <a:rPr lang="en-US" dirty="0"/>
              <a:t>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C4C55-3134-49CB-994A-B747FF595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052" y="404706"/>
            <a:ext cx="8957628" cy="37100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Monomers become polymers through a </a:t>
            </a:r>
            <a:r>
              <a:rPr lang="en-US" b="1" dirty="0"/>
              <a:t>phosphodiester bond, where the phosphate connects the sugars of the nucleotides</a:t>
            </a:r>
          </a:p>
          <a:p>
            <a:r>
              <a:rPr lang="en-US" dirty="0"/>
              <a:t>This linkage creates a pattern with a 5’ and a 3’ end based on the carbon they are attached to</a:t>
            </a:r>
          </a:p>
          <a:p>
            <a:r>
              <a:rPr lang="en-US" dirty="0"/>
              <a:t>When we discuss the genetic code</a:t>
            </a:r>
          </a:p>
          <a:p>
            <a:pPr marL="0" indent="0">
              <a:buNone/>
            </a:pPr>
            <a:r>
              <a:rPr lang="en-US" dirty="0"/>
              <a:t>And DNA sequence we say either a</a:t>
            </a:r>
          </a:p>
          <a:p>
            <a:pPr marL="0" indent="0">
              <a:buNone/>
            </a:pPr>
            <a:r>
              <a:rPr lang="en-US" dirty="0"/>
              <a:t>5’ or 3’ end such as</a:t>
            </a:r>
          </a:p>
          <a:p>
            <a:pPr marL="0" indent="0">
              <a:buNone/>
            </a:pPr>
            <a:r>
              <a:rPr lang="en-US" dirty="0"/>
              <a:t>5’ ATTGAC 3’</a:t>
            </a:r>
          </a:p>
          <a:p>
            <a:pPr marL="0" indent="0">
              <a:buNone/>
            </a:pPr>
            <a:r>
              <a:rPr lang="en-US" dirty="0"/>
              <a:t>3’ TAACTG 5’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122" name="Picture 2" descr="Image result for phosphodiester bond">
            <a:extLst>
              <a:ext uri="{FF2B5EF4-FFF2-40B4-BE49-F238E27FC236}">
                <a16:creationId xmlns:a16="http://schemas.microsoft.com/office/drawing/2014/main" id="{AEDAAA3F-A1DA-4A83-BF98-284AE1311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12" y="1747520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3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8998-F710-4636-AFF9-06DFAB2B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Double Helix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69BD0-152B-4F29-BE40-BBAEAC528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534400" cy="3615267"/>
          </a:xfrm>
        </p:spPr>
        <p:txBody>
          <a:bodyPr/>
          <a:lstStyle/>
          <a:p>
            <a:r>
              <a:rPr lang="en-US" dirty="0"/>
              <a:t>DNA consists of two strands that are </a:t>
            </a:r>
            <a:r>
              <a:rPr lang="en-US" b="1" dirty="0"/>
              <a:t>antiparallel</a:t>
            </a:r>
            <a:r>
              <a:rPr lang="en-US" dirty="0"/>
              <a:t> (opposite)</a:t>
            </a:r>
            <a:r>
              <a:rPr lang="en-US" b="1" dirty="0"/>
              <a:t> </a:t>
            </a:r>
          </a:p>
          <a:p>
            <a:r>
              <a:rPr lang="en-US" dirty="0"/>
              <a:t>Backbones are on the outside and the nitrogenous bases are connected in the middle by </a:t>
            </a:r>
            <a:r>
              <a:rPr lang="en-US" b="1" dirty="0"/>
              <a:t>hydrogen bonds</a:t>
            </a:r>
          </a:p>
          <a:p>
            <a:pPr lvl="1"/>
            <a:r>
              <a:rPr lang="en-US" dirty="0"/>
              <a:t>Weak bonds allow for the strands to be easily separated for protein synthesis</a:t>
            </a:r>
          </a:p>
          <a:p>
            <a:r>
              <a:rPr lang="en-US" dirty="0"/>
              <a:t>Complimentary base pairs </a:t>
            </a:r>
            <a:r>
              <a:rPr lang="en-US" b="1" dirty="0"/>
              <a:t>A-T</a:t>
            </a:r>
            <a:r>
              <a:rPr lang="en-US" dirty="0"/>
              <a:t> and </a:t>
            </a:r>
            <a:r>
              <a:rPr lang="en-US" b="1" dirty="0"/>
              <a:t>C-G</a:t>
            </a:r>
            <a:endParaRPr lang="en-US" dirty="0"/>
          </a:p>
        </p:txBody>
      </p:sp>
      <p:pic>
        <p:nvPicPr>
          <p:cNvPr id="7170" name="Picture 2" descr="Image result for double helix">
            <a:extLst>
              <a:ext uri="{FF2B5EF4-FFF2-40B4-BE49-F238E27FC236}">
                <a16:creationId xmlns:a16="http://schemas.microsoft.com/office/drawing/2014/main" id="{D4BC9E78-3A24-4BF9-A152-56877D2C6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546" y="2141642"/>
            <a:ext cx="3785766" cy="469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48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22" name="Picture 6" descr="05_28DNADoubleHelix-U">
            <a:extLst>
              <a:ext uri="{FF2B5EF4-FFF2-40B4-BE49-F238E27FC236}">
                <a16:creationId xmlns:a16="http://schemas.microsoft.com/office/drawing/2014/main" id="{C531EEC2-8205-458F-AF01-07AB9AB1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139700"/>
            <a:ext cx="7065962" cy="657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8023" name="Rectangle 7">
            <a:extLst>
              <a:ext uri="{FF2B5EF4-FFF2-40B4-BE49-F238E27FC236}">
                <a16:creationId xmlns:a16="http://schemas.microsoft.com/office/drawing/2014/main" id="{DB748FE2-C5F6-4126-A2AC-98436507E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513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>
              <a:lnSpc>
                <a:spcPct val="90000"/>
              </a:lnSpc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0850" indent="-450850">
              <a:lnSpc>
                <a:spcPct val="90000"/>
              </a:lnSpc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850" indent="-450850">
              <a:lnSpc>
                <a:spcPct val="90000"/>
              </a:lnSpc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50850" indent="-450850">
              <a:lnSpc>
                <a:spcPct val="90000"/>
              </a:lnSpc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50850" indent="-450850">
              <a:lnSpc>
                <a:spcPct val="90000"/>
              </a:lnSpc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08050" indent="-4508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365250" indent="-4508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822450" indent="-4508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279650" indent="-4508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chemeClr val="tx1"/>
                </a:solidFill>
              </a:rPr>
              <a:t>Fig. 5-28</a:t>
            </a:r>
            <a:endParaRPr lang="en-US" altLang="en-US" sz="1500"/>
          </a:p>
        </p:txBody>
      </p:sp>
      <p:sp>
        <p:nvSpPr>
          <p:cNvPr id="598024" name="Text Box 8">
            <a:extLst>
              <a:ext uri="{FF2B5EF4-FFF2-40B4-BE49-F238E27FC236}">
                <a16:creationId xmlns:a16="http://schemas.microsoft.com/office/drawing/2014/main" id="{BC3A45FA-0395-44E6-9EDF-E75EAD927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014" y="790575"/>
            <a:ext cx="1571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Sugar-phosphate</a:t>
            </a:r>
          </a:p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backbones</a:t>
            </a:r>
          </a:p>
        </p:txBody>
      </p:sp>
      <p:sp>
        <p:nvSpPr>
          <p:cNvPr id="598025" name="Text Box 9">
            <a:extLst>
              <a:ext uri="{FF2B5EF4-FFF2-40B4-BE49-F238E27FC236}">
                <a16:creationId xmlns:a16="http://schemas.microsoft.com/office/drawing/2014/main" id="{7A5090FE-0802-4F94-8CF9-69841BE75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889" y="160338"/>
            <a:ext cx="56832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3</a:t>
            </a: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5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26" name="Text Box 10">
            <a:extLst>
              <a:ext uri="{FF2B5EF4-FFF2-40B4-BE49-F238E27FC236}">
                <a16:creationId xmlns:a16="http://schemas.microsoft.com/office/drawing/2014/main" id="{8DCBFF48-12C5-431D-AC76-3AFC73948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439" y="5722938"/>
            <a:ext cx="56832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3</a:t>
            </a: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5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27" name="Text Box 11">
            <a:extLst>
              <a:ext uri="{FF2B5EF4-FFF2-40B4-BE49-F238E27FC236}">
                <a16:creationId xmlns:a16="http://schemas.microsoft.com/office/drawing/2014/main" id="{D86D0E7A-EB9C-4DCC-8577-A1FAF0F2B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739" y="6376988"/>
            <a:ext cx="56832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3</a:t>
            </a: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5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28" name="Text Box 12">
            <a:extLst>
              <a:ext uri="{FF2B5EF4-FFF2-40B4-BE49-F238E27FC236}">
                <a16:creationId xmlns:a16="http://schemas.microsoft.com/office/drawing/2014/main" id="{3C2DA4E7-2C88-41EA-9F29-48E92E4B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3638" y="3586164"/>
            <a:ext cx="50800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4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3</a:t>
            </a:r>
            <a:r>
              <a:rPr lang="en-US" altLang="en-US" sz="14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4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29" name="Text Box 13">
            <a:extLst>
              <a:ext uri="{FF2B5EF4-FFF2-40B4-BE49-F238E27FC236}">
                <a16:creationId xmlns:a16="http://schemas.microsoft.com/office/drawing/2014/main" id="{34A95336-ED30-40A1-9128-F50598387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0239" y="158750"/>
            <a:ext cx="5937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5</a:t>
            </a: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5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30" name="Text Box 14">
            <a:extLst>
              <a:ext uri="{FF2B5EF4-FFF2-40B4-BE49-F238E27FC236}">
                <a16:creationId xmlns:a16="http://schemas.microsoft.com/office/drawing/2014/main" id="{C5478C5A-549B-457A-B2DD-859B1D960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4" y="4333875"/>
            <a:ext cx="5937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5</a:t>
            </a: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5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31" name="Text Box 15">
            <a:extLst>
              <a:ext uri="{FF2B5EF4-FFF2-40B4-BE49-F238E27FC236}">
                <a16:creationId xmlns:a16="http://schemas.microsoft.com/office/drawing/2014/main" id="{9ECD9FA7-5646-4657-A4D4-3A0D46F15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8439" y="5629275"/>
            <a:ext cx="5937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5</a:t>
            </a: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5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32" name="Text Box 16">
            <a:extLst>
              <a:ext uri="{FF2B5EF4-FFF2-40B4-BE49-F238E27FC236}">
                <a16:creationId xmlns:a16="http://schemas.microsoft.com/office/drawing/2014/main" id="{00F2C4DA-4D33-46DC-9B68-AB26A7089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4" y="6353175"/>
            <a:ext cx="5937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5</a:t>
            </a: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</a:rPr>
              <a:t>' end</a:t>
            </a:r>
            <a:endParaRPr lang="en-US" altLang="en-US" sz="1500" b="1">
              <a:ea typeface="Symbol" panose="05050102010706020507" pitchFamily="18" charset="2"/>
              <a:cs typeface="Symbol" panose="05050102010706020507" pitchFamily="18" charset="2"/>
              <a:sym typeface="TimesNewRomanPS Bold" pitchFamily="1" charset="0"/>
            </a:endParaRPr>
          </a:p>
        </p:txBody>
      </p:sp>
      <p:sp>
        <p:nvSpPr>
          <p:cNvPr id="598033" name="Line 17">
            <a:extLst>
              <a:ext uri="{FF2B5EF4-FFF2-40B4-BE49-F238E27FC236}">
                <a16:creationId xmlns:a16="http://schemas.microsoft.com/office/drawing/2014/main" id="{2946843F-E2A2-4B35-A1C4-387BA2563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5139" y="644526"/>
            <a:ext cx="365125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4" name="Line 18">
            <a:extLst>
              <a:ext uri="{FF2B5EF4-FFF2-40B4-BE49-F238E27FC236}">
                <a16:creationId xmlns:a16="http://schemas.microsoft.com/office/drawing/2014/main" id="{203AA933-701C-4D36-B9A5-5D8BD6483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2438" y="930275"/>
            <a:ext cx="381000" cy="323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5" name="Line 19">
            <a:extLst>
              <a:ext uri="{FF2B5EF4-FFF2-40B4-BE49-F238E27FC236}">
                <a16:creationId xmlns:a16="http://schemas.microsoft.com/office/drawing/2014/main" id="{FBC2065C-B68E-405C-B960-7C60D1A2D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1839" y="1600201"/>
            <a:ext cx="384175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6" name="Text Box 20">
            <a:extLst>
              <a:ext uri="{FF2B5EF4-FFF2-40B4-BE49-F238E27FC236}">
                <a16:creationId xmlns:a16="http://schemas.microsoft.com/office/drawing/2014/main" id="{604756EF-1C89-4C9B-8C8C-E90F17E3B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1482726"/>
            <a:ext cx="18415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Base pair (joined by</a:t>
            </a:r>
          </a:p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hydrogen bonding)</a:t>
            </a:r>
          </a:p>
        </p:txBody>
      </p:sp>
      <p:sp>
        <p:nvSpPr>
          <p:cNvPr id="598037" name="Text Box 21">
            <a:extLst>
              <a:ext uri="{FF2B5EF4-FFF2-40B4-BE49-F238E27FC236}">
                <a16:creationId xmlns:a16="http://schemas.microsoft.com/office/drawing/2014/main" id="{B3A1653C-0FEF-41BA-869F-92C738A48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2333626"/>
            <a:ext cx="1117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Old strands</a:t>
            </a:r>
          </a:p>
        </p:txBody>
      </p:sp>
      <p:sp>
        <p:nvSpPr>
          <p:cNvPr id="598038" name="Text Box 22">
            <a:extLst>
              <a:ext uri="{FF2B5EF4-FFF2-40B4-BE49-F238E27FC236}">
                <a16:creationId xmlns:a16="http://schemas.microsoft.com/office/drawing/2014/main" id="{DE3D9464-56D5-4BA6-B67B-CF6D89B0F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588" y="4835526"/>
            <a:ext cx="7112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New</a:t>
            </a:r>
          </a:p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strands</a:t>
            </a:r>
          </a:p>
        </p:txBody>
      </p:sp>
      <p:sp>
        <p:nvSpPr>
          <p:cNvPr id="598039" name="Text Box 23">
            <a:extLst>
              <a:ext uri="{FF2B5EF4-FFF2-40B4-BE49-F238E27FC236}">
                <a16:creationId xmlns:a16="http://schemas.microsoft.com/office/drawing/2014/main" id="{174E9BCF-8F53-44BE-BA8E-49AE002E0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2727326"/>
            <a:ext cx="10414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CD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Nucleotide</a:t>
            </a:r>
          </a:p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about to be</a:t>
            </a:r>
          </a:p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added to a</a:t>
            </a:r>
          </a:p>
          <a:p>
            <a:pPr>
              <a:lnSpc>
                <a:spcPct val="90000"/>
              </a:lnSpc>
              <a:buFont typeface="TimesNewRomanPS Bold" pitchFamily="1" charset="0"/>
              <a:buNone/>
            </a:pPr>
            <a:r>
              <a:rPr lang="en-US" altLang="en-US" sz="1500" b="1">
                <a:ea typeface="Symbol" panose="05050102010706020507" pitchFamily="18" charset="2"/>
                <a:cs typeface="Symbol" panose="05050102010706020507" pitchFamily="18" charset="2"/>
                <a:sym typeface="TimesNewRomanPS Bold" pitchFamily="1" charset="0"/>
              </a:rPr>
              <a:t>new strand</a:t>
            </a:r>
          </a:p>
        </p:txBody>
      </p:sp>
      <p:sp>
        <p:nvSpPr>
          <p:cNvPr id="598040" name="Line 24">
            <a:extLst>
              <a:ext uri="{FF2B5EF4-FFF2-40B4-BE49-F238E27FC236}">
                <a16:creationId xmlns:a16="http://schemas.microsoft.com/office/drawing/2014/main" id="{248A0D9B-7EA9-4419-8203-AC939A318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8814" y="4298950"/>
            <a:ext cx="53975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1" name="Line 25">
            <a:extLst>
              <a:ext uri="{FF2B5EF4-FFF2-40B4-BE49-F238E27FC236}">
                <a16:creationId xmlns:a16="http://schemas.microsoft.com/office/drawing/2014/main" id="{00CF52D3-3F3C-45C8-BD43-4320ABC24E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0088" y="4429125"/>
            <a:ext cx="74295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2" name="Line 26">
            <a:extLst>
              <a:ext uri="{FF2B5EF4-FFF2-40B4-BE49-F238E27FC236}">
                <a16:creationId xmlns:a16="http://schemas.microsoft.com/office/drawing/2014/main" id="{7296D282-46F1-4F49-9760-40769653C1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8389" y="2844800"/>
            <a:ext cx="1317625" cy="81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3" name="Line 27">
            <a:extLst>
              <a:ext uri="{FF2B5EF4-FFF2-40B4-BE49-F238E27FC236}">
                <a16:creationId xmlns:a16="http://schemas.microsoft.com/office/drawing/2014/main" id="{42AE4722-D0AC-495E-B68C-228557CE80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1163" y="2438401"/>
            <a:ext cx="704850" cy="695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4" name="Line 28">
            <a:extLst>
              <a:ext uri="{FF2B5EF4-FFF2-40B4-BE49-F238E27FC236}">
                <a16:creationId xmlns:a16="http://schemas.microsoft.com/office/drawing/2014/main" id="{EE86F4DB-D788-453B-A33A-A9C35FAA3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0889" y="2438400"/>
            <a:ext cx="365125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5" name="Rectangle 29">
            <a:extLst>
              <a:ext uri="{FF2B5EF4-FFF2-40B4-BE49-F238E27FC236}">
                <a16:creationId xmlns:a16="http://schemas.microsoft.com/office/drawing/2014/main" id="{6D7EE15D-F0B7-4F69-AAEF-F808E8EF4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1" y="1489075"/>
            <a:ext cx="1108075" cy="247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2510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337</Words>
  <Application>Microsoft Office PowerPoint</Application>
  <PresentationFormat>Widescreen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Symbol</vt:lpstr>
      <vt:lpstr>TimesNewRomanPS Bold</vt:lpstr>
      <vt:lpstr>Wingdings 3</vt:lpstr>
      <vt:lpstr>Slice</vt:lpstr>
      <vt:lpstr>Nucleic acids</vt:lpstr>
      <vt:lpstr>2 Types of Nucleic Acids</vt:lpstr>
      <vt:lpstr>dna</vt:lpstr>
      <vt:lpstr>PowerPoint Presentation</vt:lpstr>
      <vt:lpstr>Nitrogenous bases</vt:lpstr>
      <vt:lpstr>PowerPoint Presentation</vt:lpstr>
      <vt:lpstr>Dehydration  synthesis</vt:lpstr>
      <vt:lpstr>Double Helix</vt:lpstr>
      <vt:lpstr>PowerPoint Presentation</vt:lpstr>
      <vt:lpstr>Rna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Nucleic acids</dc:title>
  <dc:creator>Anya Swiss</dc:creator>
  <cp:lastModifiedBy>Anya Swiss</cp:lastModifiedBy>
  <cp:revision>6</cp:revision>
  <dcterms:created xsi:type="dcterms:W3CDTF">2018-06-03T19:15:49Z</dcterms:created>
  <dcterms:modified xsi:type="dcterms:W3CDTF">2018-06-03T19:53:35Z</dcterms:modified>
</cp:coreProperties>
</file>