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80" r:id="rId8"/>
    <p:sldId id="281" r:id="rId9"/>
    <p:sldId id="282" r:id="rId10"/>
    <p:sldId id="270"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66" r:id="rId24"/>
    <p:sldId id="29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3" d="100"/>
          <a:sy n="53" d="100"/>
        </p:scale>
        <p:origin x="1176"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9205C-8DFF-4B45-A89F-D629D4DB2F5C}" type="datetimeFigureOut">
              <a:rPr lang="en-US" smtClean="0"/>
              <a:t>11/4/2018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836D0-A460-42C6-9B8F-DB4CCD7A201C}" type="slidenum">
              <a:rPr lang="en-US" smtClean="0"/>
              <a:t>‹#›</a:t>
            </a:fld>
            <a:endParaRPr lang="en-US" dirty="0"/>
          </a:p>
        </p:txBody>
      </p:sp>
    </p:spTree>
    <p:extLst>
      <p:ext uri="{BB962C8B-B14F-4D97-AF65-F5344CB8AC3E}">
        <p14:creationId xmlns:p14="http://schemas.microsoft.com/office/powerpoint/2010/main" val="360725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D8D83C5-918E-4006-A039-A5EE79CCBA8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3CCA547-6A3B-466B-A2B4-46EDCE8D2083}" type="slidenum">
              <a:rPr lang="en-US" altLang="en-US" sz="1200" smtClean="0">
                <a:latin typeface="Times" panose="02020603050405020304" pitchFamily="18" charset="0"/>
              </a:rPr>
              <a:pPr/>
              <a:t>7</a:t>
            </a:fld>
            <a:endParaRPr lang="en-US" altLang="en-US" sz="1200">
              <a:latin typeface="Times" panose="02020603050405020304" pitchFamily="18" charset="0"/>
            </a:endParaRPr>
          </a:p>
        </p:txBody>
      </p:sp>
      <p:sp>
        <p:nvSpPr>
          <p:cNvPr id="39939" name="Rectangle 2">
            <a:extLst>
              <a:ext uri="{FF2B5EF4-FFF2-40B4-BE49-F238E27FC236}">
                <a16:creationId xmlns:a16="http://schemas.microsoft.com/office/drawing/2014/main" id="{C70DA35C-C1C7-4688-B5CA-C730A945F9CB}"/>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E6BDF97B-8891-468F-BA43-3A9D1289E8F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tLang="en-US"/>
              <a:t>Division of cytoplasm happens quickly.</a:t>
            </a:r>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B6F0BD5-BF57-422C-8601-A467758647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CC4CF2-7C55-48E7-BB9C-0CE9C7C3686B}" type="slidenum">
              <a:rPr lang="en-US" altLang="en-US" sz="1200" smtClean="0">
                <a:latin typeface="Times" panose="02020603050405020304" pitchFamily="18" charset="0"/>
              </a:rPr>
              <a:pPr/>
              <a:t>20</a:t>
            </a:fld>
            <a:endParaRPr lang="en-US" altLang="en-US" sz="1200">
              <a:latin typeface="Times" panose="02020603050405020304" pitchFamily="18" charset="0"/>
            </a:endParaRPr>
          </a:p>
        </p:txBody>
      </p:sp>
      <p:sp>
        <p:nvSpPr>
          <p:cNvPr id="63491" name="Rectangle 2">
            <a:extLst>
              <a:ext uri="{FF2B5EF4-FFF2-40B4-BE49-F238E27FC236}">
                <a16:creationId xmlns:a16="http://schemas.microsoft.com/office/drawing/2014/main" id="{493EB74D-E509-476A-98A4-323E3450AE26}"/>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2656D3E8-48C2-4159-86D4-24D3725819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B624F66-C07A-4CCD-9E4C-D849BCDD93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BB0D99-9B70-40E5-A8D6-4BD962EF981A}" type="slidenum">
              <a:rPr lang="en-US" altLang="en-US" sz="1200" smtClean="0">
                <a:latin typeface="Times" panose="02020603050405020304" pitchFamily="18" charset="0"/>
              </a:rPr>
              <a:pPr/>
              <a:t>21</a:t>
            </a:fld>
            <a:endParaRPr lang="en-US" altLang="en-US" sz="1200">
              <a:latin typeface="Times" panose="02020603050405020304" pitchFamily="18" charset="0"/>
            </a:endParaRPr>
          </a:p>
        </p:txBody>
      </p:sp>
      <p:sp>
        <p:nvSpPr>
          <p:cNvPr id="65539" name="Rectangle 2">
            <a:extLst>
              <a:ext uri="{FF2B5EF4-FFF2-40B4-BE49-F238E27FC236}">
                <a16:creationId xmlns:a16="http://schemas.microsoft.com/office/drawing/2014/main" id="{1E6B19A2-2A03-444C-BDF7-F956D3ADEA2F}"/>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63EEBB97-B86F-40F6-8CEB-67CDF563A5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CDK and cyclin together form an enzyme that activates other proteins by chemical modification (phosphorylation). The amount of CDK molecules is constant during the cell cycle, but their activities vary because of the regulatory function of the cyclins. CDK can be compared with an engine and cyclin with a gear box controlling whether the engine will run in the idling state or drive the cell forward in the cell cycle.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92C9290-C1F3-444E-8B41-CABCCA3919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4AF4C0-DA49-4E3E-9F60-A2B2A36C3C58}" type="slidenum">
              <a:rPr lang="en-US" altLang="en-US" sz="1200" smtClean="0">
                <a:latin typeface="Times" panose="02020603050405020304" pitchFamily="18" charset="0"/>
              </a:rPr>
              <a:pPr/>
              <a:t>22</a:t>
            </a:fld>
            <a:endParaRPr lang="en-US" altLang="en-US" sz="1200">
              <a:latin typeface="Times" panose="02020603050405020304" pitchFamily="18" charset="0"/>
            </a:endParaRPr>
          </a:p>
        </p:txBody>
      </p:sp>
      <p:sp>
        <p:nvSpPr>
          <p:cNvPr id="67587" name="Rectangle 2">
            <a:extLst>
              <a:ext uri="{FF2B5EF4-FFF2-40B4-BE49-F238E27FC236}">
                <a16:creationId xmlns:a16="http://schemas.microsoft.com/office/drawing/2014/main" id="{41C22425-6233-4C11-B651-C842509403E0}"/>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4C46DBBE-9772-4995-90E3-7885EFD683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FEFE755-C4B1-4464-9C0B-9D2D48B105D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145C4A-99B9-4B85-81BF-9788AFC28931}" type="slidenum">
              <a:rPr lang="en-US" altLang="en-US" sz="1200" smtClean="0">
                <a:latin typeface="Times" panose="02020603050405020304" pitchFamily="18" charset="0"/>
              </a:rPr>
              <a:pPr/>
              <a:t>23</a:t>
            </a:fld>
            <a:endParaRPr lang="en-US" altLang="en-US" sz="1200">
              <a:latin typeface="Times" panose="02020603050405020304" pitchFamily="18" charset="0"/>
            </a:endParaRPr>
          </a:p>
        </p:txBody>
      </p:sp>
      <p:sp>
        <p:nvSpPr>
          <p:cNvPr id="69635" name="Rectangle 2">
            <a:extLst>
              <a:ext uri="{FF2B5EF4-FFF2-40B4-BE49-F238E27FC236}">
                <a16:creationId xmlns:a16="http://schemas.microsoft.com/office/drawing/2014/main" id="{545DF4AF-88A8-4F20-85EE-9AFA7A5A44ED}"/>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97F4096E-5966-4A02-91DF-B69BED434C1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DDE3D94-D9B9-4D7C-8819-FFC51136A2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F75BD5-D8D2-49DA-A5EE-99FF231B1DCA}" type="slidenum">
              <a:rPr lang="en-US" altLang="en-US" sz="1200" smtClean="0">
                <a:latin typeface="Times" panose="02020603050405020304" pitchFamily="18" charset="0"/>
              </a:rPr>
              <a:pPr/>
              <a:t>12</a:t>
            </a:fld>
            <a:endParaRPr lang="en-US" altLang="en-US" sz="1200">
              <a:latin typeface="Times" panose="02020603050405020304" pitchFamily="18" charset="0"/>
            </a:endParaRPr>
          </a:p>
        </p:txBody>
      </p:sp>
      <p:sp>
        <p:nvSpPr>
          <p:cNvPr id="47107" name="Rectangle 2">
            <a:extLst>
              <a:ext uri="{FF2B5EF4-FFF2-40B4-BE49-F238E27FC236}">
                <a16:creationId xmlns:a16="http://schemas.microsoft.com/office/drawing/2014/main" id="{8C6070B9-60ED-44C4-B2C4-D8B23436B9A6}"/>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0759A33A-F471-47F2-A37E-13DFA9A1C3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C41D903-6B22-4116-847B-170538D9DF0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7DD5B1-7F72-44F7-A1F4-16B0554185EA}" type="slidenum">
              <a:rPr lang="en-US" altLang="en-US" sz="1200" smtClean="0">
                <a:latin typeface="Times" panose="02020603050405020304" pitchFamily="18" charset="0"/>
              </a:rPr>
              <a:pPr/>
              <a:t>13</a:t>
            </a:fld>
            <a:endParaRPr lang="en-US" altLang="en-US" sz="1200">
              <a:latin typeface="Times" panose="02020603050405020304" pitchFamily="18" charset="0"/>
            </a:endParaRPr>
          </a:p>
        </p:txBody>
      </p:sp>
      <p:sp>
        <p:nvSpPr>
          <p:cNvPr id="49155" name="Rectangle 2">
            <a:extLst>
              <a:ext uri="{FF2B5EF4-FFF2-40B4-BE49-F238E27FC236}">
                <a16:creationId xmlns:a16="http://schemas.microsoft.com/office/drawing/2014/main" id="{041C4D51-0BE1-4BAE-AE92-9BF5F87F1AD9}"/>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E8F20AD8-C697-45B0-83EB-68D9713156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19B0A50-1482-4C48-A0C9-754CD9DC80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A37331-7E06-4A36-B1E2-ED927AB13098}" type="slidenum">
              <a:rPr lang="en-US" altLang="en-US" sz="1200" smtClean="0">
                <a:latin typeface="Times" panose="02020603050405020304" pitchFamily="18" charset="0"/>
              </a:rPr>
              <a:pPr/>
              <a:t>14</a:t>
            </a:fld>
            <a:endParaRPr lang="en-US" altLang="en-US" sz="1200">
              <a:latin typeface="Times" panose="02020603050405020304" pitchFamily="18" charset="0"/>
            </a:endParaRPr>
          </a:p>
        </p:txBody>
      </p:sp>
      <p:sp>
        <p:nvSpPr>
          <p:cNvPr id="51203" name="Rectangle 2">
            <a:extLst>
              <a:ext uri="{FF2B5EF4-FFF2-40B4-BE49-F238E27FC236}">
                <a16:creationId xmlns:a16="http://schemas.microsoft.com/office/drawing/2014/main" id="{018351EB-2240-4DC8-B718-EFDE1F899E9E}"/>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97F1E839-545C-4FCF-80B2-4C6774D02F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5EBCE07-E7E9-4B1F-A281-0B5DCE48CC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E703F7-E81C-4BC4-A677-730087005211}" type="slidenum">
              <a:rPr lang="en-US" altLang="en-US" sz="1200" smtClean="0">
                <a:latin typeface="Times" panose="02020603050405020304" pitchFamily="18" charset="0"/>
              </a:rPr>
              <a:pPr/>
              <a:t>15</a:t>
            </a:fld>
            <a:endParaRPr lang="en-US" altLang="en-US" sz="1200">
              <a:latin typeface="Times" panose="02020603050405020304" pitchFamily="18" charset="0"/>
            </a:endParaRPr>
          </a:p>
        </p:txBody>
      </p:sp>
      <p:sp>
        <p:nvSpPr>
          <p:cNvPr id="53251" name="Rectangle 1026">
            <a:extLst>
              <a:ext uri="{FF2B5EF4-FFF2-40B4-BE49-F238E27FC236}">
                <a16:creationId xmlns:a16="http://schemas.microsoft.com/office/drawing/2014/main" id="{0E38F883-EB82-4D92-A4E5-3BAA259A1B07}"/>
              </a:ext>
            </a:extLst>
          </p:cNvPr>
          <p:cNvSpPr>
            <a:spLocks noChangeArrowheads="1" noTextEdit="1"/>
          </p:cNvSpPr>
          <p:nvPr>
            <p:ph type="sldImg"/>
          </p:nvPr>
        </p:nvSpPr>
        <p:spPr>
          <a:ln/>
        </p:spPr>
      </p:sp>
      <p:sp>
        <p:nvSpPr>
          <p:cNvPr id="53252" name="Rectangle 1027">
            <a:extLst>
              <a:ext uri="{FF2B5EF4-FFF2-40B4-BE49-F238E27FC236}">
                <a16:creationId xmlns:a16="http://schemas.microsoft.com/office/drawing/2014/main" id="{A8DF1F91-E7E1-423B-A165-C03F022648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9A795DC-FF16-4E1B-B399-239928F9D6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4FF462-2A88-49FA-8E62-FEE0E41C2F9A}" type="slidenum">
              <a:rPr lang="en-US" altLang="en-US" sz="1200" smtClean="0">
                <a:latin typeface="Times" panose="02020603050405020304" pitchFamily="18" charset="0"/>
              </a:rPr>
              <a:pPr/>
              <a:t>16</a:t>
            </a:fld>
            <a:endParaRPr lang="en-US" altLang="en-US" sz="1200">
              <a:latin typeface="Times" panose="02020603050405020304" pitchFamily="18" charset="0"/>
            </a:endParaRPr>
          </a:p>
        </p:txBody>
      </p:sp>
      <p:sp>
        <p:nvSpPr>
          <p:cNvPr id="55299" name="Rectangle 2">
            <a:extLst>
              <a:ext uri="{FF2B5EF4-FFF2-40B4-BE49-F238E27FC236}">
                <a16:creationId xmlns:a16="http://schemas.microsoft.com/office/drawing/2014/main" id="{9DDC9FBB-1C9E-4C36-A460-8A71A2DDC1C1}"/>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5B1128DF-26BF-4F37-8D5C-3C0AE61611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3B2783F-58F4-4341-B018-35969605BB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4A1ED9-3F2B-4FD9-A2D3-2748A22729E0}" type="slidenum">
              <a:rPr lang="en-US" altLang="en-US" sz="1200" smtClean="0">
                <a:latin typeface="Times" panose="02020603050405020304" pitchFamily="18" charset="0"/>
              </a:rPr>
              <a:pPr/>
              <a:t>17</a:t>
            </a:fld>
            <a:endParaRPr lang="en-US" altLang="en-US" sz="1200">
              <a:latin typeface="Times" panose="02020603050405020304" pitchFamily="18" charset="0"/>
            </a:endParaRPr>
          </a:p>
        </p:txBody>
      </p:sp>
      <p:sp>
        <p:nvSpPr>
          <p:cNvPr id="57347" name="Rectangle 2">
            <a:extLst>
              <a:ext uri="{FF2B5EF4-FFF2-40B4-BE49-F238E27FC236}">
                <a16:creationId xmlns:a16="http://schemas.microsoft.com/office/drawing/2014/main" id="{1221A986-4645-4539-8067-C4518258AA0C}"/>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34689D2A-904C-4DE0-8F99-875D94A7B8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BB7EA62-F8BF-48D6-AD57-007C0CB354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13D3F9-988C-44E5-B6C4-15F6268119F4}" type="slidenum">
              <a:rPr lang="en-US" altLang="en-US" sz="1200" smtClean="0">
                <a:latin typeface="Times" panose="02020603050405020304" pitchFamily="18" charset="0"/>
              </a:rPr>
              <a:pPr/>
              <a:t>18</a:t>
            </a:fld>
            <a:endParaRPr lang="en-US" altLang="en-US" sz="1200">
              <a:latin typeface="Times" panose="02020603050405020304" pitchFamily="18" charset="0"/>
            </a:endParaRPr>
          </a:p>
        </p:txBody>
      </p:sp>
      <p:sp>
        <p:nvSpPr>
          <p:cNvPr id="59395" name="Rectangle 2">
            <a:extLst>
              <a:ext uri="{FF2B5EF4-FFF2-40B4-BE49-F238E27FC236}">
                <a16:creationId xmlns:a16="http://schemas.microsoft.com/office/drawing/2014/main" id="{6B314081-257F-4028-A9F1-11E4C59663DE}"/>
              </a:ext>
            </a:extLst>
          </p:cNvPr>
          <p:cNvSpPr>
            <a:spLocks noChangeArrowheads="1" noTextEdit="1"/>
          </p:cNvSpPr>
          <p:nvPr>
            <p:ph type="sldImg"/>
          </p:nvPr>
        </p:nvSpPr>
        <p:spPr>
          <a:ln/>
        </p:spPr>
      </p:sp>
      <p:sp>
        <p:nvSpPr>
          <p:cNvPr id="59396" name="Rectangle 3">
            <a:extLst>
              <a:ext uri="{FF2B5EF4-FFF2-40B4-BE49-F238E27FC236}">
                <a16:creationId xmlns:a16="http://schemas.microsoft.com/office/drawing/2014/main" id="{4D45F606-5C96-49ED-8BB2-FC92EB29A371}"/>
              </a:ext>
            </a:extLst>
          </p:cNvPr>
          <p:cNvSpPr>
            <a:spLocks noGrp="1" noChangeArrowheads="1"/>
          </p:cNvSpPr>
          <p:nvPr>
            <p:ph type="body" idx="1"/>
          </p:nvPr>
        </p:nvSpPr>
        <p:spPr>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0"/>
              </a:spcBef>
            </a:pPr>
            <a:r>
              <a:rPr lang="en-US" altLang="en-US">
                <a:solidFill>
                  <a:schemeClr val="tx2"/>
                </a:solidFill>
                <a:latin typeface="Arial" panose="020B0604020202020204" pitchFamily="34" charset="0"/>
              </a:rPr>
              <a:t>We still don’t fully understanding the regulation of the cell cycle. We only have “snapshots” of what happens in specific cases.</a:t>
            </a:r>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0D3962F-04EF-4E04-BEAB-24F4AA5D57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0D0E28-893D-4C8C-9859-6647636456F7}" type="slidenum">
              <a:rPr lang="en-US" altLang="en-US" sz="1200" smtClean="0">
                <a:latin typeface="Times" panose="02020603050405020304" pitchFamily="18" charset="0"/>
              </a:rPr>
              <a:pPr/>
              <a:t>19</a:t>
            </a:fld>
            <a:endParaRPr lang="en-US" altLang="en-US" sz="1200">
              <a:latin typeface="Times" panose="02020603050405020304" pitchFamily="18" charset="0"/>
            </a:endParaRPr>
          </a:p>
        </p:txBody>
      </p:sp>
      <p:sp>
        <p:nvSpPr>
          <p:cNvPr id="61443" name="Rectangle 2">
            <a:extLst>
              <a:ext uri="{FF2B5EF4-FFF2-40B4-BE49-F238E27FC236}">
                <a16:creationId xmlns:a16="http://schemas.microsoft.com/office/drawing/2014/main" id="{7CE7429F-C6B3-4737-BCBA-458901AA031E}"/>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E6ACD0D5-476D-4D95-9EC9-0DB1C1EC3156}"/>
              </a:ext>
            </a:extLst>
          </p:cNvPr>
          <p:cNvSpPr>
            <a:spLocks noGrp="1" noChangeArrowheads="1"/>
          </p:cNvSpPr>
          <p:nvPr>
            <p:ph type="body" idx="1"/>
          </p:nvPr>
        </p:nvSpPr>
        <p:spPr>
          <a:xfrm>
            <a:off x="914400" y="4419600"/>
            <a:ext cx="5029200" cy="41148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CDK-cyclin is the combo of cyclins and CDK’s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Phosphate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11/4/2018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625600" y="20447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908800" y="20447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20460A2C-BBF2-4E84-BD69-60B79B51D894}"/>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95C61380-E68C-4F34-8C05-B3B86A3255A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a:extLst>
              <a:ext uri="{FF2B5EF4-FFF2-40B4-BE49-F238E27FC236}">
                <a16:creationId xmlns:a16="http://schemas.microsoft.com/office/drawing/2014/main" id="{63372FE1-2E8F-4738-AEF7-312557A386BC}"/>
              </a:ext>
            </a:extLst>
          </p:cNvPr>
          <p:cNvSpPr>
            <a:spLocks noGrp="1" noChangeArrowheads="1"/>
          </p:cNvSpPr>
          <p:nvPr>
            <p:ph type="sldNum" sz="quarter" idx="12"/>
          </p:nvPr>
        </p:nvSpPr>
        <p:spPr>
          <a:ln/>
        </p:spPr>
        <p:txBody>
          <a:bodyPr/>
          <a:lstStyle>
            <a:lvl1pPr>
              <a:defRPr/>
            </a:lvl1pPr>
          </a:lstStyle>
          <a:p>
            <a:pPr>
              <a:defRPr/>
            </a:pPr>
            <a:fld id="{8D2E3B58-CB31-4E1D-A203-77BEB35878BC}" type="slidenum">
              <a:rPr lang="en-US" altLang="en-US"/>
              <a:pPr>
                <a:defRPr/>
              </a:pPr>
              <a:t>‹#›</a:t>
            </a:fld>
            <a:endParaRPr lang="en-US" altLang="en-US" dirty="0"/>
          </a:p>
        </p:txBody>
      </p:sp>
    </p:spTree>
    <p:extLst>
      <p:ext uri="{BB962C8B-B14F-4D97-AF65-F5344CB8AC3E}">
        <p14:creationId xmlns:p14="http://schemas.microsoft.com/office/powerpoint/2010/main" val="283350880"/>
      </p:ext>
    </p:extLst>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11/4/2018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11/4/2018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11/4/2018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11/4/2018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hyperlink" Target="http://www.pbs.org/wgbh/nova/sciencenow/3209/04.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7A-7969-48A9-88F8-EF98F7E4E114}"/>
              </a:ext>
            </a:extLst>
          </p:cNvPr>
          <p:cNvSpPr>
            <a:spLocks noGrp="1"/>
          </p:cNvSpPr>
          <p:nvPr>
            <p:ph type="ctrTitle"/>
          </p:nvPr>
        </p:nvSpPr>
        <p:spPr/>
        <p:txBody>
          <a:bodyPr/>
          <a:lstStyle/>
          <a:p>
            <a:r>
              <a:rPr lang="en-US" dirty="0"/>
              <a:t>Mitosis</a:t>
            </a:r>
          </a:p>
        </p:txBody>
      </p:sp>
      <p:sp>
        <p:nvSpPr>
          <p:cNvPr id="3" name="Subtitle 2">
            <a:extLst>
              <a:ext uri="{FF2B5EF4-FFF2-40B4-BE49-F238E27FC236}">
                <a16:creationId xmlns:a16="http://schemas.microsoft.com/office/drawing/2014/main" id="{40890789-0A37-4A7A-AD65-50B81775661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5752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063703B-57D1-498F-86D3-C92FF2FB8A9F}"/>
              </a:ext>
            </a:extLst>
          </p:cNvPr>
          <p:cNvSpPr>
            <a:spLocks noGrp="1" noChangeArrowheads="1"/>
          </p:cNvSpPr>
          <p:nvPr>
            <p:ph type="title"/>
          </p:nvPr>
        </p:nvSpPr>
        <p:spPr/>
        <p:txBody>
          <a:bodyPr/>
          <a:lstStyle/>
          <a:p>
            <a:pPr>
              <a:defRPr/>
            </a:pPr>
            <a:r>
              <a:rPr lang="en-US"/>
              <a:t>Differentiation</a:t>
            </a:r>
          </a:p>
        </p:txBody>
      </p:sp>
      <p:sp>
        <p:nvSpPr>
          <p:cNvPr id="44035" name="Rectangle 3">
            <a:extLst>
              <a:ext uri="{FF2B5EF4-FFF2-40B4-BE49-F238E27FC236}">
                <a16:creationId xmlns:a16="http://schemas.microsoft.com/office/drawing/2014/main" id="{1A8AD6C1-2A6E-4C0A-9C0F-3ACE3A938398}"/>
              </a:ext>
            </a:extLst>
          </p:cNvPr>
          <p:cNvSpPr>
            <a:spLocks noGrp="1" noChangeArrowheads="1"/>
          </p:cNvSpPr>
          <p:nvPr>
            <p:ph type="body" idx="1"/>
          </p:nvPr>
        </p:nvSpPr>
        <p:spPr>
          <a:xfrm>
            <a:off x="6096000" y="990599"/>
            <a:ext cx="5304990" cy="5410201"/>
          </a:xfrm>
        </p:spPr>
        <p:txBody>
          <a:bodyPr/>
          <a:lstStyle/>
          <a:p>
            <a:pPr>
              <a:lnSpc>
                <a:spcPct val="80000"/>
              </a:lnSpc>
              <a:defRPr/>
            </a:pPr>
            <a:r>
              <a:rPr lang="en-US" sz="2400" dirty="0">
                <a:latin typeface="Times" panose="02020603050405020304" pitchFamily="18" charset="0"/>
              </a:rPr>
              <a:t>Specialization and division of labor. </a:t>
            </a:r>
          </a:p>
          <a:p>
            <a:pPr>
              <a:lnSpc>
                <a:spcPct val="80000"/>
              </a:lnSpc>
              <a:defRPr/>
            </a:pPr>
            <a:r>
              <a:rPr lang="en-US" sz="2400" dirty="0">
                <a:latin typeface="Times" panose="02020603050405020304" pitchFamily="18" charset="0"/>
              </a:rPr>
              <a:t>Pre-differentiation are stem cells </a:t>
            </a:r>
          </a:p>
          <a:p>
            <a:pPr>
              <a:lnSpc>
                <a:spcPct val="80000"/>
              </a:lnSpc>
              <a:defRPr/>
            </a:pPr>
            <a:r>
              <a:rPr lang="en-US" sz="2400" b="1" dirty="0">
                <a:latin typeface="Times" panose="02020603050405020304" pitchFamily="18" charset="0"/>
              </a:rPr>
              <a:t>Totipotency: </a:t>
            </a:r>
            <a:r>
              <a:rPr lang="en-US" sz="2400" dirty="0">
                <a:latin typeface="Times" panose="02020603050405020304" pitchFamily="18" charset="0"/>
              </a:rPr>
              <a:t>ability of a cell to divide and produce all the differentiated cells in an organism</a:t>
            </a:r>
          </a:p>
          <a:p>
            <a:pPr>
              <a:lnSpc>
                <a:spcPct val="80000"/>
              </a:lnSpc>
              <a:defRPr/>
            </a:pPr>
            <a:r>
              <a:rPr lang="en-US" sz="2400" dirty="0">
                <a:latin typeface="Times" panose="02020603050405020304" pitchFamily="18" charset="0"/>
              </a:rPr>
              <a:t>Each cell has all the instructions (DNA) to produce a whole human </a:t>
            </a:r>
          </a:p>
          <a:p>
            <a:pPr>
              <a:lnSpc>
                <a:spcPct val="80000"/>
              </a:lnSpc>
              <a:defRPr/>
            </a:pPr>
            <a:r>
              <a:rPr lang="en-US" sz="2400" b="1" dirty="0">
                <a:latin typeface="Times" panose="02020603050405020304" pitchFamily="18" charset="0"/>
              </a:rPr>
              <a:t>Nearby cells and/or the external environment triggers differentiation</a:t>
            </a:r>
          </a:p>
          <a:p>
            <a:pPr>
              <a:lnSpc>
                <a:spcPct val="80000"/>
              </a:lnSpc>
              <a:defRPr/>
            </a:pPr>
            <a:r>
              <a:rPr lang="en-US" sz="2400" dirty="0">
                <a:latin typeface="Times" panose="02020603050405020304" pitchFamily="18" charset="0"/>
              </a:rPr>
              <a:t>Ensures efficiency in multicellular organisms</a:t>
            </a:r>
          </a:p>
          <a:p>
            <a:pPr>
              <a:lnSpc>
                <a:spcPct val="80000"/>
              </a:lnSpc>
              <a:defRPr/>
            </a:pPr>
            <a:r>
              <a:rPr lang="en-US" sz="2400" dirty="0">
                <a:latin typeface="Times" panose="02020603050405020304" pitchFamily="18" charset="0"/>
              </a:rPr>
              <a:t>Groups of cells differentiate to form tissues and organs</a:t>
            </a:r>
          </a:p>
        </p:txBody>
      </p:sp>
      <p:pic>
        <p:nvPicPr>
          <p:cNvPr id="43012" name="Picture 4">
            <a:extLst>
              <a:ext uri="{FF2B5EF4-FFF2-40B4-BE49-F238E27FC236}">
                <a16:creationId xmlns:a16="http://schemas.microsoft.com/office/drawing/2014/main" id="{4BF41A69-7843-48AC-A143-A05A95941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1" y="1151040"/>
            <a:ext cx="4457699" cy="554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Rectangle 6">
            <a:extLst>
              <a:ext uri="{FF2B5EF4-FFF2-40B4-BE49-F238E27FC236}">
                <a16:creationId xmlns:a16="http://schemas.microsoft.com/office/drawing/2014/main" id="{DA343B72-880E-41FB-9CEA-D7BA7F3E12C5}"/>
              </a:ext>
            </a:extLst>
          </p:cNvPr>
          <p:cNvSpPr>
            <a:spLocks noChangeArrowheads="1"/>
          </p:cNvSpPr>
          <p:nvPr/>
        </p:nvSpPr>
        <p:spPr bwMode="auto">
          <a:xfrm>
            <a:off x="5562600" y="5969126"/>
            <a:ext cx="651309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r>
              <a:rPr kumimoji="0" lang="en-US" altLang="en-US" sz="2400" dirty="0">
                <a:latin typeface="Times New Roman" panose="02020603050405020304" pitchFamily="18" charset="0"/>
                <a:hlinkClick r:id="rId4"/>
              </a:rPr>
              <a:t>http://www.pbs.org/wgbh/nova/sciencenow/3209/04.html</a:t>
            </a:r>
            <a:endParaRPr kumimoji="0" lang="en-US" altLang="en-US" sz="2400" dirty="0">
              <a:latin typeface="Times New Roman" panose="02020603050405020304" pitchFamily="18" charset="0"/>
            </a:endParaRPr>
          </a:p>
          <a:p>
            <a:pPr>
              <a:spcBef>
                <a:spcPct val="0"/>
              </a:spcBef>
              <a:buClrTx/>
              <a:buSzTx/>
              <a:buFontTx/>
              <a:buNone/>
            </a:pPr>
            <a:endParaRPr kumimoji="0"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to="" calcmode="lin" valueType="num">
                                      <p:cBhvr>
                                        <p:cTn id="7" dur="1" fill="hold"/>
                                        <p:tgtEl>
                                          <p:spTgt spid="44035">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 to="" calcmode="lin" valueType="num">
                                      <p:cBhvr>
                                        <p:cTn id="12" dur="1" fill="hold"/>
                                        <p:tgtEl>
                                          <p:spTgt spid="44035">
                                            <p:txEl>
                                              <p:pRg st="1" end="1"/>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 to="" calcmode="lin" valueType="num">
                                      <p:cBhvr>
                                        <p:cTn id="17" dur="1" fill="hold"/>
                                        <p:tgtEl>
                                          <p:spTgt spid="44035">
                                            <p:txEl>
                                              <p:pRg st="2" end="2"/>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breez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 to="" calcmode="lin" valueType="num">
                                      <p:cBhvr>
                                        <p:cTn id="22" dur="1" fill="hold"/>
                                        <p:tgtEl>
                                          <p:spTgt spid="44035">
                                            <p:txEl>
                                              <p:pRg st="3" end="3"/>
                                            </p:txEl>
                                          </p:spTgt>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 to="" calcmode="lin" valueType="num">
                                      <p:cBhvr>
                                        <p:cTn id="27" dur="1" fill="hold"/>
                                        <p:tgtEl>
                                          <p:spTgt spid="44035">
                                            <p:txEl>
                                              <p:pRg st="4" end="4"/>
                                            </p:txEl>
                                          </p:spTgt>
                                        </p:tgtEl>
                                        <p:attrNameLst>
                                          <p:attrName/>
                                        </p:attrNameLst>
                                      </p:cBhvr>
                                    </p:anim>
                                  </p:childTnLst>
                                  <p:subTnLst>
                                    <p:audio>
                                      <p:cMediaNode>
                                        <p:cTn display="0" masterRel="sameClick">
                                          <p:stCondLst>
                                            <p:cond evt="begin" delay="0">
                                              <p:tn val="25"/>
                                            </p:cond>
                                          </p:stCondLst>
                                          <p:endCondLst>
                                            <p:cond evt="onStopAudio" delay="0">
                                              <p:tgtEl>
                                                <p:sldTgt/>
                                              </p:tgtEl>
                                            </p:cond>
                                          </p:endCondLst>
                                        </p:cTn>
                                        <p:tgtEl>
                                          <p:sndTgt r:embed="rId2" name="breez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44035">
                                            <p:txEl>
                                              <p:pRg st="5" end="5"/>
                                            </p:txEl>
                                          </p:spTgt>
                                        </p:tgtEl>
                                        <p:attrNameLst>
                                          <p:attrName>style.visibility</p:attrName>
                                        </p:attrNameLst>
                                      </p:cBhvr>
                                      <p:to>
                                        <p:strVal val="visible"/>
                                      </p:to>
                                    </p:set>
                                    <p:anim to="" calcmode="lin" valueType="num">
                                      <p:cBhvr>
                                        <p:cTn id="32" dur="1" fill="hold"/>
                                        <p:tgtEl>
                                          <p:spTgt spid="44035">
                                            <p:txEl>
                                              <p:pRg st="5" end="5"/>
                                            </p:txEl>
                                          </p:spTgt>
                                        </p:tgtEl>
                                        <p:attrNameLst>
                                          <p:attrName/>
                                        </p:attrNameLst>
                                      </p:cBhvr>
                                    </p:anim>
                                  </p:childTnLst>
                                  <p:subTnLst>
                                    <p:audio>
                                      <p:cMediaNode>
                                        <p:cTn display="0" masterRel="sameClick">
                                          <p:stCondLst>
                                            <p:cond evt="begin" delay="0">
                                              <p:tn val="30"/>
                                            </p:cond>
                                          </p:stCondLst>
                                          <p:endCondLst>
                                            <p:cond evt="onStopAudio" delay="0">
                                              <p:tgtEl>
                                                <p:sldTgt/>
                                              </p:tgtEl>
                                            </p:cond>
                                          </p:endCondLst>
                                        </p:cTn>
                                        <p:tgtEl>
                                          <p:sndTgt r:embed="rId2" name="breez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 to="" calcmode="lin" valueType="num">
                                      <p:cBhvr>
                                        <p:cTn id="37" dur="1" fill="hold"/>
                                        <p:tgtEl>
                                          <p:spTgt spid="44035">
                                            <p:txEl>
                                              <p:pRg st="6" end="6"/>
                                            </p:txEl>
                                          </p:spTgt>
                                        </p:tgtEl>
                                        <p:attrNameLst>
                                          <p:attrName/>
                                        </p:attrNameLst>
                                      </p:cBhvr>
                                    </p:anim>
                                  </p:childTnLst>
                                  <p:subTnLst>
                                    <p:audio>
                                      <p:cMediaNode>
                                        <p:cTn display="0" masterRel="sameClick">
                                          <p:stCondLst>
                                            <p:cond evt="begin" delay="0">
                                              <p:tn val="3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2113-BA80-4AC2-B4E5-8EE358A5D2AA}"/>
              </a:ext>
            </a:extLst>
          </p:cNvPr>
          <p:cNvSpPr>
            <a:spLocks noGrp="1"/>
          </p:cNvSpPr>
          <p:nvPr>
            <p:ph type="title"/>
          </p:nvPr>
        </p:nvSpPr>
        <p:spPr/>
        <p:txBody>
          <a:bodyPr/>
          <a:lstStyle/>
          <a:p>
            <a:r>
              <a:rPr lang="en-US" dirty="0"/>
              <a:t>Cell cycle control systems</a:t>
            </a:r>
          </a:p>
        </p:txBody>
      </p:sp>
      <p:sp>
        <p:nvSpPr>
          <p:cNvPr id="3" name="Content Placeholder 2">
            <a:extLst>
              <a:ext uri="{FF2B5EF4-FFF2-40B4-BE49-F238E27FC236}">
                <a16:creationId xmlns:a16="http://schemas.microsoft.com/office/drawing/2014/main" id="{6855FD49-0B9F-4D2A-B20A-C0583BEF1D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3445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Rectangle: Click to edit Master text styles&#10;Second level&#10;Third level&#10;Fourth level&#10;Fifth level">
            <a:extLst>
              <a:ext uri="{FF2B5EF4-FFF2-40B4-BE49-F238E27FC236}">
                <a16:creationId xmlns:a16="http://schemas.microsoft.com/office/drawing/2014/main" id="{3DB75C0E-648A-49A2-A3CB-3C6468B87A74}"/>
              </a:ext>
            </a:extLst>
          </p:cNvPr>
          <p:cNvSpPr>
            <a:spLocks noGrp="1" noChangeArrowheads="1"/>
          </p:cNvSpPr>
          <p:nvPr>
            <p:ph type="body" idx="1"/>
          </p:nvPr>
        </p:nvSpPr>
        <p:spPr>
          <a:xfrm>
            <a:off x="1253765" y="1149350"/>
            <a:ext cx="9033235" cy="2971800"/>
          </a:xfrm>
        </p:spPr>
        <p:txBody>
          <a:bodyPr>
            <a:noAutofit/>
          </a:bodyPr>
          <a:lstStyle/>
          <a:p>
            <a:pPr eaLnBrk="1" hangingPunct="1">
              <a:defRPr/>
            </a:pPr>
            <a:r>
              <a:rPr lang="en-US" altLang="en-US" sz="2400" dirty="0"/>
              <a:t>How do cells know when to divide? </a:t>
            </a:r>
          </a:p>
          <a:p>
            <a:pPr lvl="1" eaLnBrk="1" hangingPunct="1">
              <a:defRPr/>
            </a:pPr>
            <a:endParaRPr lang="en-US" altLang="en-US" sz="2400" dirty="0"/>
          </a:p>
          <a:p>
            <a:pPr lvl="1" eaLnBrk="1" hangingPunct="1">
              <a:defRPr/>
            </a:pPr>
            <a:r>
              <a:rPr lang="en-US" altLang="en-US" sz="2400" dirty="0"/>
              <a:t>cell communication </a:t>
            </a:r>
            <a:r>
              <a:rPr lang="en-US" altLang="en-US" sz="2400" u="sng" dirty="0">
                <a:solidFill>
                  <a:srgbClr val="CC0000"/>
                </a:solidFill>
              </a:rPr>
              <a:t>signals</a:t>
            </a:r>
            <a:endParaRPr lang="en-US" altLang="en-US" sz="2400" u="sng" dirty="0">
              <a:solidFill>
                <a:schemeClr val="tx2"/>
              </a:solidFill>
            </a:endParaRPr>
          </a:p>
          <a:p>
            <a:pPr lvl="2" eaLnBrk="1" hangingPunct="1">
              <a:defRPr/>
            </a:pPr>
            <a:r>
              <a:rPr lang="en-US" altLang="en-US" sz="2400" dirty="0"/>
              <a:t>chemical signals in cytoplasm give cue</a:t>
            </a:r>
          </a:p>
          <a:p>
            <a:pPr lvl="2" eaLnBrk="1" hangingPunct="1">
              <a:defRPr/>
            </a:pPr>
            <a:r>
              <a:rPr lang="en-US" altLang="en-US" sz="2400" dirty="0"/>
              <a:t>signals usually are </a:t>
            </a:r>
            <a:r>
              <a:rPr lang="en-US" altLang="en-US" sz="2400" u="sng" dirty="0">
                <a:solidFill>
                  <a:srgbClr val="CC0000"/>
                </a:solidFill>
              </a:rPr>
              <a:t>proteins</a:t>
            </a:r>
            <a:endParaRPr lang="en-US" altLang="en-US" sz="2400" u="sng" dirty="0">
              <a:solidFill>
                <a:schemeClr val="tx2"/>
              </a:solidFill>
            </a:endParaRPr>
          </a:p>
          <a:p>
            <a:pPr lvl="3" eaLnBrk="1" hangingPunct="1">
              <a:defRPr/>
            </a:pPr>
            <a:r>
              <a:rPr lang="en-US" altLang="en-US" sz="2400" dirty="0"/>
              <a:t>activators</a:t>
            </a:r>
          </a:p>
          <a:p>
            <a:pPr lvl="3" eaLnBrk="1" hangingPunct="1">
              <a:defRPr/>
            </a:pPr>
            <a:r>
              <a:rPr lang="en-US" altLang="en-US" sz="2400" dirty="0"/>
              <a:t>inhibitors</a:t>
            </a:r>
          </a:p>
        </p:txBody>
      </p:sp>
      <p:sp>
        <p:nvSpPr>
          <p:cNvPr id="4099" name="Rectangle 3">
            <a:extLst>
              <a:ext uri="{FF2B5EF4-FFF2-40B4-BE49-F238E27FC236}">
                <a16:creationId xmlns:a16="http://schemas.microsoft.com/office/drawing/2014/main" id="{80D22884-8414-4D85-BD73-0DBE4120ABCC}"/>
              </a:ext>
            </a:extLst>
          </p:cNvPr>
          <p:cNvSpPr>
            <a:spLocks noGrp="1" noChangeArrowheads="1"/>
          </p:cNvSpPr>
          <p:nvPr>
            <p:ph type="title"/>
          </p:nvPr>
        </p:nvSpPr>
        <p:spPr>
          <a:xfrm>
            <a:off x="3733800" y="228600"/>
            <a:ext cx="7772400" cy="647700"/>
          </a:xfrm>
        </p:spPr>
        <p:txBody>
          <a:bodyPr/>
          <a:lstStyle/>
          <a:p>
            <a:pPr eaLnBrk="1" hangingPunct="1">
              <a:defRPr/>
            </a:pPr>
            <a:r>
              <a:rPr lang="en-US" altLang="en-US" sz="3400" dirty="0"/>
              <a:t>Activation of cell division</a:t>
            </a:r>
          </a:p>
        </p:txBody>
      </p:sp>
      <p:pic>
        <p:nvPicPr>
          <p:cNvPr id="46084" name="Picture 4">
            <a:extLst>
              <a:ext uri="{FF2B5EF4-FFF2-40B4-BE49-F238E27FC236}">
                <a16:creationId xmlns:a16="http://schemas.microsoft.com/office/drawing/2014/main" id="{70589574-C4CB-46A4-A8EE-36080BF02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3" t="5556" r="3351" b="13399"/>
          <a:stretch>
            <a:fillRect/>
          </a:stretch>
        </p:blipFill>
        <p:spPr bwMode="auto">
          <a:xfrm>
            <a:off x="4676481" y="4733828"/>
            <a:ext cx="60960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085" name="Straight Arrow Connector 2">
            <a:extLst>
              <a:ext uri="{FF2B5EF4-FFF2-40B4-BE49-F238E27FC236}">
                <a16:creationId xmlns:a16="http://schemas.microsoft.com/office/drawing/2014/main" id="{CCCA3561-8DA7-4A37-8C49-CAFA6836AA4B}"/>
              </a:ext>
            </a:extLst>
          </p:cNvPr>
          <p:cNvCxnSpPr>
            <a:cxnSpLocks noChangeShapeType="1"/>
          </p:cNvCxnSpPr>
          <p:nvPr/>
        </p:nvCxnSpPr>
        <p:spPr bwMode="auto">
          <a:xfrm flipH="1">
            <a:off x="9470912" y="3340003"/>
            <a:ext cx="434975" cy="1393825"/>
          </a:xfrm>
          <a:prstGeom prst="straightConnector1">
            <a:avLst/>
          </a:prstGeom>
          <a:noFill/>
          <a:ln w="57150" algn="ctr">
            <a:solidFill>
              <a:srgbClr val="0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9">
            <a:extLst>
              <a:ext uri="{FF2B5EF4-FFF2-40B4-BE49-F238E27FC236}">
                <a16:creationId xmlns:a16="http://schemas.microsoft.com/office/drawing/2014/main" id="{D0BCD155-1A4D-407C-9853-A3219DCFA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9" y="2628052"/>
            <a:ext cx="3841470" cy="417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AE605CA3-97BA-4E93-A3B4-C18853EBA353}"/>
              </a:ext>
            </a:extLst>
          </p:cNvPr>
          <p:cNvSpPr>
            <a:spLocks noGrp="1" noChangeArrowheads="1"/>
          </p:cNvSpPr>
          <p:nvPr>
            <p:ph type="title"/>
          </p:nvPr>
        </p:nvSpPr>
        <p:spPr>
          <a:xfrm>
            <a:off x="1300899" y="304800"/>
            <a:ext cx="9214701" cy="800100"/>
          </a:xfrm>
        </p:spPr>
        <p:txBody>
          <a:bodyPr>
            <a:normAutofit/>
          </a:bodyPr>
          <a:lstStyle/>
          <a:p>
            <a:pPr eaLnBrk="1" hangingPunct="1">
              <a:defRPr/>
            </a:pPr>
            <a:r>
              <a:rPr lang="en-US" altLang="en-US" dirty="0"/>
              <a:t>Coordination of cell division</a:t>
            </a:r>
          </a:p>
        </p:txBody>
      </p:sp>
      <p:sp>
        <p:nvSpPr>
          <p:cNvPr id="5124" name="Rectangle 3" descr="Rectangle: Click to edit Master text styles&#10;Second level&#10;Third level&#10;Fourth level&#10;Fifth level">
            <a:extLst>
              <a:ext uri="{FF2B5EF4-FFF2-40B4-BE49-F238E27FC236}">
                <a16:creationId xmlns:a16="http://schemas.microsoft.com/office/drawing/2014/main" id="{139D6F3B-3017-475E-9DE9-302D55CCE359}"/>
              </a:ext>
            </a:extLst>
          </p:cNvPr>
          <p:cNvSpPr>
            <a:spLocks noGrp="1" noChangeArrowheads="1"/>
          </p:cNvSpPr>
          <p:nvPr>
            <p:ph type="body" idx="1"/>
          </p:nvPr>
        </p:nvSpPr>
        <p:spPr>
          <a:xfrm>
            <a:off x="820132" y="1501775"/>
            <a:ext cx="9358903" cy="5356225"/>
          </a:xfrm>
        </p:spPr>
        <p:txBody>
          <a:bodyPr>
            <a:normAutofit/>
          </a:bodyPr>
          <a:lstStyle/>
          <a:p>
            <a:pPr eaLnBrk="1" hangingPunct="1">
              <a:buClrTx/>
              <a:defRPr/>
            </a:pPr>
            <a:r>
              <a:rPr lang="en-US" altLang="en-US" sz="3200" dirty="0"/>
              <a:t>A multicellular organism needs to coordinate cell division across different tissues &amp; organs</a:t>
            </a:r>
          </a:p>
          <a:p>
            <a:pPr lvl="1" eaLnBrk="1" hangingPunct="1">
              <a:defRPr/>
            </a:pPr>
            <a:r>
              <a:rPr lang="en-US" altLang="en-US" sz="2800" dirty="0"/>
              <a:t>critical for normal growth, </a:t>
            </a:r>
            <a:br>
              <a:rPr lang="en-US" altLang="en-US" sz="2800" dirty="0"/>
            </a:br>
            <a:r>
              <a:rPr lang="en-US" altLang="en-US" sz="2800" dirty="0"/>
              <a:t>development &amp; maintenance</a:t>
            </a:r>
          </a:p>
          <a:p>
            <a:pPr lvl="2" eaLnBrk="1" hangingPunct="1">
              <a:defRPr/>
            </a:pPr>
            <a:r>
              <a:rPr lang="en-US" altLang="en-US" sz="2400" dirty="0"/>
              <a:t>coordinate timing of </a:t>
            </a:r>
            <a:br>
              <a:rPr lang="en-US" altLang="en-US" sz="2400" dirty="0"/>
            </a:br>
            <a:r>
              <a:rPr lang="en-US" altLang="en-US" sz="2400" dirty="0"/>
              <a:t>cell division</a:t>
            </a:r>
          </a:p>
          <a:p>
            <a:pPr lvl="2" eaLnBrk="1" hangingPunct="1">
              <a:defRPr/>
            </a:pPr>
            <a:r>
              <a:rPr lang="en-US" altLang="en-US" sz="2400" dirty="0"/>
              <a:t>coordinate rates of </a:t>
            </a:r>
            <a:br>
              <a:rPr lang="en-US" altLang="en-US" sz="2400" dirty="0"/>
            </a:br>
            <a:r>
              <a:rPr lang="en-US" altLang="en-US" sz="2400" dirty="0"/>
              <a:t>cell division </a:t>
            </a:r>
          </a:p>
          <a:p>
            <a:pPr lvl="2" eaLnBrk="1" hangingPunct="1">
              <a:defRPr/>
            </a:pPr>
            <a:r>
              <a:rPr lang="en-US" altLang="en-US" sz="2400" dirty="0"/>
              <a:t>not all cells may have the </a:t>
            </a:r>
            <a:br>
              <a:rPr lang="en-US" altLang="en-US" sz="2400" dirty="0"/>
            </a:br>
            <a:r>
              <a:rPr lang="en-US" altLang="en-US" sz="2400" dirty="0"/>
              <a:t>same </a:t>
            </a:r>
            <a:r>
              <a:rPr lang="en-US" altLang="en-US" sz="2400" u="sng" dirty="0">
                <a:solidFill>
                  <a:srgbClr val="CC0000"/>
                </a:solidFill>
              </a:rPr>
              <a:t>cell cycle</a:t>
            </a: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5">
            <a:extLst>
              <a:ext uri="{FF2B5EF4-FFF2-40B4-BE49-F238E27FC236}">
                <a16:creationId xmlns:a16="http://schemas.microsoft.com/office/drawing/2014/main" id="{1FBB8202-A38A-4888-816A-2491B384BFEF}"/>
              </a:ext>
            </a:extLst>
          </p:cNvPr>
          <p:cNvGrpSpPr>
            <a:grpSpLocks/>
          </p:cNvGrpSpPr>
          <p:nvPr/>
        </p:nvGrpSpPr>
        <p:grpSpPr bwMode="auto">
          <a:xfrm>
            <a:off x="8876908" y="2969279"/>
            <a:ext cx="2838026" cy="2508250"/>
            <a:chOff x="3696" y="2678"/>
            <a:chExt cx="2154" cy="1580"/>
          </a:xfrm>
        </p:grpSpPr>
        <p:pic>
          <p:nvPicPr>
            <p:cNvPr id="50182" name="Picture 6" descr="11_09">
              <a:extLst>
                <a:ext uri="{FF2B5EF4-FFF2-40B4-BE49-F238E27FC236}">
                  <a16:creationId xmlns:a16="http://schemas.microsoft.com/office/drawing/2014/main" id="{1F114FF9-2119-473E-9F53-8936D77F4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0" r="9000"/>
            <a:stretch>
              <a:fillRect/>
            </a:stretch>
          </p:blipFill>
          <p:spPr bwMode="auto">
            <a:xfrm>
              <a:off x="3696" y="2678"/>
              <a:ext cx="1976"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7">
              <a:extLst>
                <a:ext uri="{FF2B5EF4-FFF2-40B4-BE49-F238E27FC236}">
                  <a16:creationId xmlns:a16="http://schemas.microsoft.com/office/drawing/2014/main" id="{AC5921DA-12E6-488E-B062-DDE954E976AA}"/>
                </a:ext>
              </a:extLst>
            </p:cNvPr>
            <p:cNvSpPr>
              <a:spLocks noChangeArrowheads="1"/>
            </p:cNvSpPr>
            <p:nvPr/>
          </p:nvSpPr>
          <p:spPr bwMode="auto">
            <a:xfrm>
              <a:off x="4147" y="3155"/>
              <a:ext cx="1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G</a:t>
              </a:r>
              <a:r>
                <a:rPr kumimoji="0" lang="en-US" altLang="en-US" sz="1200" b="1" baseline="-25000">
                  <a:solidFill>
                    <a:srgbClr val="000000"/>
                  </a:solidFill>
                  <a:latin typeface="Arial" panose="020B0604020202020204" pitchFamily="34" charset="0"/>
                </a:rPr>
                <a:t>2</a:t>
              </a:r>
              <a:endParaRPr kumimoji="0" lang="en-US" altLang="en-US" sz="1200" b="1">
                <a:latin typeface="Arial" panose="020B0604020202020204" pitchFamily="34" charset="0"/>
              </a:endParaRPr>
            </a:p>
          </p:txBody>
        </p:sp>
        <p:sp>
          <p:nvSpPr>
            <p:cNvPr id="50184" name="Rectangle 8">
              <a:extLst>
                <a:ext uri="{FF2B5EF4-FFF2-40B4-BE49-F238E27FC236}">
                  <a16:creationId xmlns:a16="http://schemas.microsoft.com/office/drawing/2014/main" id="{BA226CD1-5E53-447C-9709-CD01F56C63EF}"/>
                </a:ext>
              </a:extLst>
            </p:cNvPr>
            <p:cNvSpPr>
              <a:spLocks noChangeArrowheads="1"/>
            </p:cNvSpPr>
            <p:nvPr/>
          </p:nvSpPr>
          <p:spPr bwMode="auto">
            <a:xfrm>
              <a:off x="4007" y="3752"/>
              <a:ext cx="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S</a:t>
              </a:r>
              <a:endParaRPr kumimoji="0" lang="en-US" altLang="en-US" sz="1200" b="1">
                <a:latin typeface="Arial" panose="020B0604020202020204" pitchFamily="34" charset="0"/>
              </a:endParaRPr>
            </a:p>
          </p:txBody>
        </p:sp>
        <p:sp>
          <p:nvSpPr>
            <p:cNvPr id="50185" name="Line 9">
              <a:extLst>
                <a:ext uri="{FF2B5EF4-FFF2-40B4-BE49-F238E27FC236}">
                  <a16:creationId xmlns:a16="http://schemas.microsoft.com/office/drawing/2014/main" id="{6810C42F-BB4B-455D-A034-619726776121}"/>
                </a:ext>
              </a:extLst>
            </p:cNvPr>
            <p:cNvSpPr>
              <a:spLocks noChangeShapeType="1"/>
            </p:cNvSpPr>
            <p:nvPr/>
          </p:nvSpPr>
          <p:spPr bwMode="auto">
            <a:xfrm flipH="1">
              <a:off x="4805" y="2926"/>
              <a:ext cx="58"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Rectangle 10">
              <a:extLst>
                <a:ext uri="{FF2B5EF4-FFF2-40B4-BE49-F238E27FC236}">
                  <a16:creationId xmlns:a16="http://schemas.microsoft.com/office/drawing/2014/main" id="{1B273DFA-2093-44A2-BFC8-88E51658BED8}"/>
                </a:ext>
              </a:extLst>
            </p:cNvPr>
            <p:cNvSpPr>
              <a:spLocks noChangeArrowheads="1"/>
            </p:cNvSpPr>
            <p:nvPr/>
          </p:nvSpPr>
          <p:spPr bwMode="auto">
            <a:xfrm>
              <a:off x="5471" y="3725"/>
              <a:ext cx="1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G</a:t>
              </a:r>
              <a:r>
                <a:rPr kumimoji="0" lang="en-US" altLang="en-US" sz="1200" b="1" baseline="-25000">
                  <a:solidFill>
                    <a:srgbClr val="000000"/>
                  </a:solidFill>
                  <a:latin typeface="Arial" panose="020B0604020202020204" pitchFamily="34" charset="0"/>
                </a:rPr>
                <a:t>1</a:t>
              </a:r>
              <a:endParaRPr kumimoji="0" lang="en-US" altLang="en-US" sz="1200" b="1">
                <a:latin typeface="Arial" panose="020B0604020202020204" pitchFamily="34" charset="0"/>
              </a:endParaRPr>
            </a:p>
          </p:txBody>
        </p:sp>
        <p:sp>
          <p:nvSpPr>
            <p:cNvPr id="50187" name="Rectangle 11">
              <a:extLst>
                <a:ext uri="{FF2B5EF4-FFF2-40B4-BE49-F238E27FC236}">
                  <a16:creationId xmlns:a16="http://schemas.microsoft.com/office/drawing/2014/main" id="{1B36C786-E868-4391-A6C8-81398E6AD200}"/>
                </a:ext>
              </a:extLst>
            </p:cNvPr>
            <p:cNvSpPr>
              <a:spLocks noChangeArrowheads="1"/>
            </p:cNvSpPr>
            <p:nvPr/>
          </p:nvSpPr>
          <p:spPr bwMode="auto">
            <a:xfrm>
              <a:off x="4692" y="2683"/>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M</a:t>
              </a:r>
              <a:endParaRPr kumimoji="0" lang="en-US" altLang="en-US" sz="1200" b="1">
                <a:latin typeface="Arial" panose="020B0604020202020204" pitchFamily="34" charset="0"/>
              </a:endParaRPr>
            </a:p>
          </p:txBody>
        </p:sp>
        <p:sp>
          <p:nvSpPr>
            <p:cNvPr id="50188" name="Line 12">
              <a:extLst>
                <a:ext uri="{FF2B5EF4-FFF2-40B4-BE49-F238E27FC236}">
                  <a16:creationId xmlns:a16="http://schemas.microsoft.com/office/drawing/2014/main" id="{D81267C4-E35D-4D38-A47E-545AA7C36AD8}"/>
                </a:ext>
              </a:extLst>
            </p:cNvPr>
            <p:cNvSpPr>
              <a:spLocks noChangeShapeType="1"/>
            </p:cNvSpPr>
            <p:nvPr/>
          </p:nvSpPr>
          <p:spPr bwMode="auto">
            <a:xfrm flipH="1">
              <a:off x="4920" y="2994"/>
              <a:ext cx="49" cy="6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9" name="Line 13">
              <a:extLst>
                <a:ext uri="{FF2B5EF4-FFF2-40B4-BE49-F238E27FC236}">
                  <a16:creationId xmlns:a16="http://schemas.microsoft.com/office/drawing/2014/main" id="{0C34A243-77F3-4873-985C-4046F108FF02}"/>
                </a:ext>
              </a:extLst>
            </p:cNvPr>
            <p:cNvSpPr>
              <a:spLocks noChangeShapeType="1"/>
            </p:cNvSpPr>
            <p:nvPr/>
          </p:nvSpPr>
          <p:spPr bwMode="auto">
            <a:xfrm>
              <a:off x="4610" y="2923"/>
              <a:ext cx="63"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Line 14">
              <a:extLst>
                <a:ext uri="{FF2B5EF4-FFF2-40B4-BE49-F238E27FC236}">
                  <a16:creationId xmlns:a16="http://schemas.microsoft.com/office/drawing/2014/main" id="{9B6FFDFB-B079-46B1-877F-E16BD236DCB2}"/>
                </a:ext>
              </a:extLst>
            </p:cNvPr>
            <p:cNvSpPr>
              <a:spLocks noChangeShapeType="1"/>
            </p:cNvSpPr>
            <p:nvPr/>
          </p:nvSpPr>
          <p:spPr bwMode="auto">
            <a:xfrm>
              <a:off x="4542" y="3001"/>
              <a:ext cx="48" cy="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Rectangle 15">
              <a:extLst>
                <a:ext uri="{FF2B5EF4-FFF2-40B4-BE49-F238E27FC236}">
                  <a16:creationId xmlns:a16="http://schemas.microsoft.com/office/drawing/2014/main" id="{184B91DE-311D-47E0-8303-CC9B9643F1D8}"/>
                </a:ext>
              </a:extLst>
            </p:cNvPr>
            <p:cNvSpPr>
              <a:spLocks noChangeArrowheads="1"/>
            </p:cNvSpPr>
            <p:nvPr/>
          </p:nvSpPr>
          <p:spPr bwMode="auto">
            <a:xfrm>
              <a:off x="4240" y="2814"/>
              <a:ext cx="6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metaphase</a:t>
              </a:r>
              <a:endParaRPr kumimoji="0" lang="en-US" altLang="en-US" sz="1200" b="1">
                <a:latin typeface="Arial" panose="020B0604020202020204" pitchFamily="34" charset="0"/>
              </a:endParaRPr>
            </a:p>
          </p:txBody>
        </p:sp>
        <p:sp>
          <p:nvSpPr>
            <p:cNvPr id="50192" name="Rectangle 16">
              <a:extLst>
                <a:ext uri="{FF2B5EF4-FFF2-40B4-BE49-F238E27FC236}">
                  <a16:creationId xmlns:a16="http://schemas.microsoft.com/office/drawing/2014/main" id="{E41AA633-2A83-4B00-AC51-68C24417F623}"/>
                </a:ext>
              </a:extLst>
            </p:cNvPr>
            <p:cNvSpPr>
              <a:spLocks noChangeArrowheads="1"/>
            </p:cNvSpPr>
            <p:nvPr/>
          </p:nvSpPr>
          <p:spPr bwMode="auto">
            <a:xfrm>
              <a:off x="4102" y="2915"/>
              <a:ext cx="5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prophase</a:t>
              </a:r>
              <a:endParaRPr kumimoji="0" lang="en-US" altLang="en-US" sz="1200" b="1">
                <a:latin typeface="Arial" panose="020B0604020202020204" pitchFamily="34" charset="0"/>
              </a:endParaRPr>
            </a:p>
          </p:txBody>
        </p:sp>
        <p:sp>
          <p:nvSpPr>
            <p:cNvPr id="50193" name="Rectangle 17">
              <a:extLst>
                <a:ext uri="{FF2B5EF4-FFF2-40B4-BE49-F238E27FC236}">
                  <a16:creationId xmlns:a16="http://schemas.microsoft.com/office/drawing/2014/main" id="{F60DACAC-1392-4703-970A-5456409E28DA}"/>
                </a:ext>
              </a:extLst>
            </p:cNvPr>
            <p:cNvSpPr>
              <a:spLocks noChangeArrowheads="1"/>
            </p:cNvSpPr>
            <p:nvPr/>
          </p:nvSpPr>
          <p:spPr bwMode="auto">
            <a:xfrm>
              <a:off x="4772" y="2811"/>
              <a:ext cx="5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anaphase</a:t>
              </a:r>
              <a:endParaRPr kumimoji="0" lang="en-US" altLang="en-US" sz="1200" b="1">
                <a:latin typeface="Arial" panose="020B0604020202020204" pitchFamily="34" charset="0"/>
              </a:endParaRPr>
            </a:p>
          </p:txBody>
        </p:sp>
        <p:sp>
          <p:nvSpPr>
            <p:cNvPr id="50194" name="Rectangle 18">
              <a:extLst>
                <a:ext uri="{FF2B5EF4-FFF2-40B4-BE49-F238E27FC236}">
                  <a16:creationId xmlns:a16="http://schemas.microsoft.com/office/drawing/2014/main" id="{4CC775B1-974F-4004-A157-BF19138CBD4B}"/>
                </a:ext>
              </a:extLst>
            </p:cNvPr>
            <p:cNvSpPr>
              <a:spLocks noChangeArrowheads="1"/>
            </p:cNvSpPr>
            <p:nvPr/>
          </p:nvSpPr>
          <p:spPr bwMode="auto">
            <a:xfrm>
              <a:off x="4975" y="2914"/>
              <a:ext cx="5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telophase</a:t>
              </a:r>
              <a:endParaRPr kumimoji="0" lang="en-US" altLang="en-US" sz="1200" b="1">
                <a:latin typeface="Arial" panose="020B0604020202020204" pitchFamily="34" charset="0"/>
              </a:endParaRPr>
            </a:p>
          </p:txBody>
        </p:sp>
        <p:sp>
          <p:nvSpPr>
            <p:cNvPr id="50195" name="Rectangle 19">
              <a:extLst>
                <a:ext uri="{FF2B5EF4-FFF2-40B4-BE49-F238E27FC236}">
                  <a16:creationId xmlns:a16="http://schemas.microsoft.com/office/drawing/2014/main" id="{80566817-9AF5-4EFD-B1BB-1EDD42DCBEC3}"/>
                </a:ext>
              </a:extLst>
            </p:cNvPr>
            <p:cNvSpPr>
              <a:spLocks noChangeArrowheads="1"/>
            </p:cNvSpPr>
            <p:nvPr/>
          </p:nvSpPr>
          <p:spPr bwMode="auto">
            <a:xfrm>
              <a:off x="4236" y="3469"/>
              <a:ext cx="16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interphase (G</a:t>
              </a:r>
              <a:r>
                <a:rPr kumimoji="0" lang="en-US" altLang="en-US" sz="1200" b="1" baseline="-25000">
                  <a:solidFill>
                    <a:srgbClr val="000000"/>
                  </a:solidFill>
                  <a:latin typeface="Arial" panose="020B0604020202020204" pitchFamily="34" charset="0"/>
                </a:rPr>
                <a:t>1</a:t>
              </a:r>
              <a:r>
                <a:rPr kumimoji="0" lang="en-US" altLang="en-US" sz="1200" b="1">
                  <a:solidFill>
                    <a:srgbClr val="000000"/>
                  </a:solidFill>
                  <a:latin typeface="Arial" panose="020B0604020202020204" pitchFamily="34" charset="0"/>
                </a:rPr>
                <a:t>, S, G</a:t>
              </a:r>
              <a:r>
                <a:rPr kumimoji="0" lang="en-US" altLang="en-US" sz="1200" b="1" baseline="-25000">
                  <a:solidFill>
                    <a:srgbClr val="000000"/>
                  </a:solidFill>
                  <a:latin typeface="Arial" panose="020B0604020202020204" pitchFamily="34" charset="0"/>
                </a:rPr>
                <a:t>2</a:t>
              </a:r>
              <a:r>
                <a:rPr kumimoji="0" lang="en-US" altLang="en-US" sz="1200" b="1">
                  <a:solidFill>
                    <a:srgbClr val="000000"/>
                  </a:solidFill>
                  <a:latin typeface="Arial" panose="020B0604020202020204" pitchFamily="34" charset="0"/>
                </a:rPr>
                <a:t> phases)</a:t>
              </a:r>
              <a:endParaRPr kumimoji="0" lang="en-US" altLang="en-US" sz="1200" b="1">
                <a:latin typeface="Arial" panose="020B0604020202020204" pitchFamily="34" charset="0"/>
              </a:endParaRPr>
            </a:p>
          </p:txBody>
        </p:sp>
        <p:sp>
          <p:nvSpPr>
            <p:cNvPr id="50196" name="Rectangle 20">
              <a:extLst>
                <a:ext uri="{FF2B5EF4-FFF2-40B4-BE49-F238E27FC236}">
                  <a16:creationId xmlns:a16="http://schemas.microsoft.com/office/drawing/2014/main" id="{BD1584AD-EABE-47A0-A2CA-7DBA7F1B43D3}"/>
                </a:ext>
              </a:extLst>
            </p:cNvPr>
            <p:cNvSpPr>
              <a:spLocks noChangeArrowheads="1"/>
            </p:cNvSpPr>
            <p:nvPr/>
          </p:nvSpPr>
          <p:spPr bwMode="auto">
            <a:xfrm>
              <a:off x="4236" y="3583"/>
              <a:ext cx="6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mitosis (M)</a:t>
              </a:r>
              <a:endParaRPr kumimoji="0" lang="en-US" altLang="en-US" sz="1200" b="1">
                <a:latin typeface="Arial" panose="020B0604020202020204" pitchFamily="34" charset="0"/>
              </a:endParaRPr>
            </a:p>
          </p:txBody>
        </p:sp>
        <p:sp>
          <p:nvSpPr>
            <p:cNvPr id="50197" name="Rectangle 21">
              <a:extLst>
                <a:ext uri="{FF2B5EF4-FFF2-40B4-BE49-F238E27FC236}">
                  <a16:creationId xmlns:a16="http://schemas.microsoft.com/office/drawing/2014/main" id="{243F14F8-E1D4-4CDB-8020-5D02D5B00531}"/>
                </a:ext>
              </a:extLst>
            </p:cNvPr>
            <p:cNvSpPr>
              <a:spLocks noChangeArrowheads="1"/>
            </p:cNvSpPr>
            <p:nvPr/>
          </p:nvSpPr>
          <p:spPr bwMode="auto">
            <a:xfrm>
              <a:off x="4236" y="3701"/>
              <a:ext cx="83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cytokinesis (C)</a:t>
              </a:r>
              <a:endParaRPr kumimoji="0" lang="en-US" altLang="en-US" sz="1200" b="1">
                <a:latin typeface="Arial" panose="020B0604020202020204" pitchFamily="34" charset="0"/>
              </a:endParaRPr>
            </a:p>
          </p:txBody>
        </p:sp>
        <p:sp>
          <p:nvSpPr>
            <p:cNvPr id="50198" name="Rectangle 22">
              <a:extLst>
                <a:ext uri="{FF2B5EF4-FFF2-40B4-BE49-F238E27FC236}">
                  <a16:creationId xmlns:a16="http://schemas.microsoft.com/office/drawing/2014/main" id="{9D43C986-D2EF-4A32-81F2-421AA6F0D42D}"/>
                </a:ext>
              </a:extLst>
            </p:cNvPr>
            <p:cNvSpPr>
              <a:spLocks noChangeArrowheads="1"/>
            </p:cNvSpPr>
            <p:nvPr/>
          </p:nvSpPr>
          <p:spPr bwMode="auto">
            <a:xfrm>
              <a:off x="5013" y="3060"/>
              <a:ext cx="8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200" b="1">
                  <a:solidFill>
                    <a:srgbClr val="000000"/>
                  </a:solidFill>
                  <a:latin typeface="Arial" panose="020B0604020202020204" pitchFamily="34" charset="0"/>
                </a:rPr>
                <a:t>C</a:t>
              </a:r>
              <a:endParaRPr kumimoji="0" lang="en-US" altLang="en-US" sz="1200" b="1">
                <a:latin typeface="Arial" panose="020B0604020202020204" pitchFamily="34" charset="0"/>
              </a:endParaRPr>
            </a:p>
          </p:txBody>
        </p:sp>
      </p:grpSp>
      <p:sp>
        <p:nvSpPr>
          <p:cNvPr id="6147" name="Rectangle 3" descr="Rectangle: Click to edit Master text styles&#10;Second level&#10;Third level&#10;Fourth level&#10;Fifth level">
            <a:extLst>
              <a:ext uri="{FF2B5EF4-FFF2-40B4-BE49-F238E27FC236}">
                <a16:creationId xmlns:a16="http://schemas.microsoft.com/office/drawing/2014/main" id="{17D0CFB1-8A0D-4639-9961-3DF870F12D58}"/>
              </a:ext>
            </a:extLst>
          </p:cNvPr>
          <p:cNvSpPr>
            <a:spLocks noGrp="1" noChangeArrowheads="1"/>
          </p:cNvSpPr>
          <p:nvPr>
            <p:ph type="body" idx="1"/>
          </p:nvPr>
        </p:nvSpPr>
        <p:spPr>
          <a:xfrm>
            <a:off x="1120145" y="958850"/>
            <a:ext cx="8001000" cy="5181600"/>
          </a:xfrm>
        </p:spPr>
        <p:txBody>
          <a:bodyPr>
            <a:normAutofit lnSpcReduction="10000"/>
          </a:bodyPr>
          <a:lstStyle/>
          <a:p>
            <a:pPr eaLnBrk="1" hangingPunct="1">
              <a:buClrTx/>
              <a:defRPr/>
            </a:pPr>
            <a:r>
              <a:rPr lang="en-US" altLang="en-US" sz="2800" dirty="0"/>
              <a:t>Frequency of cell division varies by cell type</a:t>
            </a:r>
          </a:p>
          <a:p>
            <a:pPr lvl="1" eaLnBrk="1" hangingPunct="1">
              <a:lnSpc>
                <a:spcPct val="90000"/>
              </a:lnSpc>
              <a:defRPr/>
            </a:pPr>
            <a:r>
              <a:rPr lang="en-US" altLang="en-US" sz="2800" b="1" dirty="0"/>
              <a:t>embryo</a:t>
            </a:r>
          </a:p>
          <a:p>
            <a:pPr lvl="2" eaLnBrk="1" hangingPunct="1">
              <a:lnSpc>
                <a:spcPct val="90000"/>
              </a:lnSpc>
              <a:defRPr/>
            </a:pPr>
            <a:r>
              <a:rPr lang="en-US" altLang="en-US" sz="2400" dirty="0"/>
              <a:t>cell cycle &lt; 20 minute</a:t>
            </a:r>
          </a:p>
          <a:p>
            <a:pPr lvl="1" eaLnBrk="1" hangingPunct="1">
              <a:lnSpc>
                <a:spcPct val="90000"/>
              </a:lnSpc>
              <a:defRPr/>
            </a:pPr>
            <a:r>
              <a:rPr lang="en-US" altLang="en-US" sz="2800" b="1" dirty="0"/>
              <a:t>skin cells</a:t>
            </a:r>
          </a:p>
          <a:p>
            <a:pPr lvl="2" eaLnBrk="1" hangingPunct="1">
              <a:lnSpc>
                <a:spcPct val="90000"/>
              </a:lnSpc>
              <a:defRPr/>
            </a:pPr>
            <a:r>
              <a:rPr lang="en-US" altLang="en-US" sz="2400" dirty="0"/>
              <a:t>divide frequently throughout life</a:t>
            </a:r>
          </a:p>
          <a:p>
            <a:pPr lvl="2" eaLnBrk="1" hangingPunct="1">
              <a:lnSpc>
                <a:spcPct val="90000"/>
              </a:lnSpc>
              <a:defRPr/>
            </a:pPr>
            <a:r>
              <a:rPr lang="en-US" altLang="en-US" sz="2400" dirty="0"/>
              <a:t>12-24 hours cycle</a:t>
            </a:r>
          </a:p>
          <a:p>
            <a:pPr lvl="1" eaLnBrk="1" hangingPunct="1">
              <a:lnSpc>
                <a:spcPct val="90000"/>
              </a:lnSpc>
              <a:defRPr/>
            </a:pPr>
            <a:r>
              <a:rPr lang="en-US" altLang="en-US" sz="2800" b="1" dirty="0"/>
              <a:t>liver cells</a:t>
            </a:r>
          </a:p>
          <a:p>
            <a:pPr lvl="2" eaLnBrk="1" hangingPunct="1">
              <a:lnSpc>
                <a:spcPct val="90000"/>
              </a:lnSpc>
              <a:defRPr/>
            </a:pPr>
            <a:r>
              <a:rPr lang="en-US" altLang="en-US" sz="2400" dirty="0"/>
              <a:t>retain ability to divide, but keep it in reserve</a:t>
            </a:r>
          </a:p>
          <a:p>
            <a:pPr lvl="2" eaLnBrk="1" hangingPunct="1">
              <a:lnSpc>
                <a:spcPct val="90000"/>
              </a:lnSpc>
              <a:defRPr/>
            </a:pPr>
            <a:r>
              <a:rPr lang="en-US" altLang="en-US" sz="2400" dirty="0"/>
              <a:t>divide once every year or two</a:t>
            </a:r>
          </a:p>
          <a:p>
            <a:pPr lvl="1" eaLnBrk="1" hangingPunct="1">
              <a:lnSpc>
                <a:spcPct val="90000"/>
              </a:lnSpc>
              <a:buClrTx/>
              <a:defRPr/>
            </a:pPr>
            <a:r>
              <a:rPr lang="en-US" altLang="en-US" sz="2800" b="1" dirty="0"/>
              <a:t>mature nerve cells &amp; muscle cells</a:t>
            </a:r>
            <a:endParaRPr lang="en-US" altLang="en-US" sz="2800" b="1" dirty="0">
              <a:solidFill>
                <a:schemeClr val="tx2"/>
              </a:solidFill>
            </a:endParaRPr>
          </a:p>
          <a:p>
            <a:pPr lvl="2" eaLnBrk="1" hangingPunct="1">
              <a:lnSpc>
                <a:spcPct val="90000"/>
              </a:lnSpc>
              <a:defRPr/>
            </a:pPr>
            <a:r>
              <a:rPr lang="en-US" altLang="en-US" sz="2400" dirty="0"/>
              <a:t>do not divide at all after maturity</a:t>
            </a:r>
          </a:p>
          <a:p>
            <a:pPr lvl="2" eaLnBrk="1" hangingPunct="1">
              <a:lnSpc>
                <a:spcPct val="90000"/>
              </a:lnSpc>
              <a:defRPr/>
            </a:pPr>
            <a:r>
              <a:rPr lang="en-US" altLang="en-US" sz="2400" dirty="0"/>
              <a:t>permanently in G</a:t>
            </a:r>
            <a:r>
              <a:rPr lang="en-US" altLang="en-US" sz="2400" baseline="-25000" dirty="0"/>
              <a:t>0</a:t>
            </a:r>
            <a:endParaRPr lang="en-US" altLang="en-US" sz="2400" dirty="0"/>
          </a:p>
        </p:txBody>
      </p:sp>
      <p:sp>
        <p:nvSpPr>
          <p:cNvPr id="6148" name="Rectangle 2">
            <a:extLst>
              <a:ext uri="{FF2B5EF4-FFF2-40B4-BE49-F238E27FC236}">
                <a16:creationId xmlns:a16="http://schemas.microsoft.com/office/drawing/2014/main" id="{4CDD4B00-2549-4112-8D97-5586E48367FF}"/>
              </a:ext>
            </a:extLst>
          </p:cNvPr>
          <p:cNvSpPr>
            <a:spLocks noGrp="1" noChangeArrowheads="1"/>
          </p:cNvSpPr>
          <p:nvPr>
            <p:ph type="title"/>
          </p:nvPr>
        </p:nvSpPr>
        <p:spPr>
          <a:xfrm>
            <a:off x="2755900" y="282575"/>
            <a:ext cx="7772400" cy="723900"/>
          </a:xfrm>
        </p:spPr>
        <p:txBody>
          <a:bodyPr/>
          <a:lstStyle/>
          <a:p>
            <a:pPr eaLnBrk="1" hangingPunct="1">
              <a:defRPr/>
            </a:pPr>
            <a:r>
              <a:rPr lang="en-US" altLang="en-US" sz="3400" dirty="0"/>
              <a:t>Frequency of cell division</a:t>
            </a:r>
          </a:p>
        </p:txBody>
      </p:sp>
      <p:pic>
        <p:nvPicPr>
          <p:cNvPr id="50181" name="Picture 4" descr="11_14">
            <a:extLst>
              <a:ext uri="{FF2B5EF4-FFF2-40B4-BE49-F238E27FC236}">
                <a16:creationId xmlns:a16="http://schemas.microsoft.com/office/drawing/2014/main" id="{C2E3EB7A-D929-43B8-9F00-8D2C0D313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00" t="11250" r="18150" b="61313"/>
          <a:stretch>
            <a:fillRect/>
          </a:stretch>
        </p:blipFill>
        <p:spPr bwMode="auto">
          <a:xfrm>
            <a:off x="8185015" y="1119188"/>
            <a:ext cx="3060700" cy="14255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65">
            <a:extLst>
              <a:ext uri="{FF2B5EF4-FFF2-40B4-BE49-F238E27FC236}">
                <a16:creationId xmlns:a16="http://schemas.microsoft.com/office/drawing/2014/main" id="{3ACC8979-A0F0-4214-8F5B-38E1C37FE709}"/>
              </a:ext>
            </a:extLst>
          </p:cNvPr>
          <p:cNvGrpSpPr>
            <a:grpSpLocks/>
          </p:cNvGrpSpPr>
          <p:nvPr/>
        </p:nvGrpSpPr>
        <p:grpSpPr bwMode="auto">
          <a:xfrm>
            <a:off x="2396332" y="4114631"/>
            <a:ext cx="3581400" cy="2425700"/>
            <a:chOff x="576" y="2522"/>
            <a:chExt cx="2256" cy="1528"/>
          </a:xfrm>
        </p:grpSpPr>
        <p:pic>
          <p:nvPicPr>
            <p:cNvPr id="52274" name="Picture 7" descr="11_08">
              <a:extLst>
                <a:ext uri="{FF2B5EF4-FFF2-40B4-BE49-F238E27FC236}">
                  <a16:creationId xmlns:a16="http://schemas.microsoft.com/office/drawing/2014/main" id="{C0D168F4-B2F1-473A-A966-0BA913E0E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50" t="14999" r="11250" b="14999"/>
            <a:stretch>
              <a:fillRect/>
            </a:stretch>
          </p:blipFill>
          <p:spPr bwMode="auto">
            <a:xfrm>
              <a:off x="576" y="2522"/>
              <a:ext cx="2256"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5" name="AutoShape 63">
              <a:extLst>
                <a:ext uri="{FF2B5EF4-FFF2-40B4-BE49-F238E27FC236}">
                  <a16:creationId xmlns:a16="http://schemas.microsoft.com/office/drawing/2014/main" id="{8224AFB5-7D24-40CB-A580-D60DBE355D64}"/>
                </a:ext>
              </a:extLst>
            </p:cNvPr>
            <p:cNvSpPr>
              <a:spLocks noChangeArrowheads="1"/>
            </p:cNvSpPr>
            <p:nvPr/>
          </p:nvSpPr>
          <p:spPr bwMode="auto">
            <a:xfrm>
              <a:off x="1275" y="3170"/>
              <a:ext cx="805" cy="130"/>
            </a:xfrm>
            <a:prstGeom prst="rightArrow">
              <a:avLst>
                <a:gd name="adj1" fmla="val 50398"/>
                <a:gd name="adj2" fmla="val 100768"/>
              </a:avLst>
            </a:prstGeom>
            <a:solidFill>
              <a:srgbClr val="FFEA18"/>
            </a:solidFill>
            <a:ln w="9525">
              <a:solidFill>
                <a:schemeClr val="tx1"/>
              </a:solidFill>
              <a:miter lim="800000"/>
              <a:headEnd/>
              <a:tailEnd/>
            </a:ln>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grpSp>
      <p:sp>
        <p:nvSpPr>
          <p:cNvPr id="52227" name="Rectangle 54">
            <a:extLst>
              <a:ext uri="{FF2B5EF4-FFF2-40B4-BE49-F238E27FC236}">
                <a16:creationId xmlns:a16="http://schemas.microsoft.com/office/drawing/2014/main" id="{182A031C-978F-4130-A589-BCBFEC03E5D5}"/>
              </a:ext>
            </a:extLst>
          </p:cNvPr>
          <p:cNvSpPr>
            <a:spLocks noChangeArrowheads="1"/>
          </p:cNvSpPr>
          <p:nvPr/>
        </p:nvSpPr>
        <p:spPr bwMode="auto">
          <a:xfrm>
            <a:off x="1524001" y="6096000"/>
            <a:ext cx="2366963"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7172" name="Rectangle 2">
            <a:extLst>
              <a:ext uri="{FF2B5EF4-FFF2-40B4-BE49-F238E27FC236}">
                <a16:creationId xmlns:a16="http://schemas.microsoft.com/office/drawing/2014/main" id="{02E0EB9A-1AD0-45A3-96C0-627DF43C9CC9}"/>
              </a:ext>
            </a:extLst>
          </p:cNvPr>
          <p:cNvSpPr>
            <a:spLocks noGrp="1" noChangeArrowheads="1"/>
          </p:cNvSpPr>
          <p:nvPr>
            <p:ph type="title"/>
          </p:nvPr>
        </p:nvSpPr>
        <p:spPr>
          <a:xfrm>
            <a:off x="1287380" y="249238"/>
            <a:ext cx="9171070" cy="850900"/>
          </a:xfrm>
        </p:spPr>
        <p:txBody>
          <a:bodyPr>
            <a:normAutofit fontScale="90000"/>
          </a:bodyPr>
          <a:lstStyle/>
          <a:p>
            <a:pPr eaLnBrk="1" hangingPunct="1">
              <a:defRPr/>
            </a:pPr>
            <a:r>
              <a:rPr lang="en-US" altLang="en-US" dirty="0"/>
              <a:t>Overview of Cell Cycle Control</a:t>
            </a:r>
          </a:p>
        </p:txBody>
      </p:sp>
      <p:sp>
        <p:nvSpPr>
          <p:cNvPr id="7173" name="Rectangle 3" descr="Rectangle: Click to edit Master text styles&#10;Second level&#10;Third level&#10;Fourth level&#10;Fifth level">
            <a:extLst>
              <a:ext uri="{FF2B5EF4-FFF2-40B4-BE49-F238E27FC236}">
                <a16:creationId xmlns:a16="http://schemas.microsoft.com/office/drawing/2014/main" id="{FA9078CF-AD75-4A6C-948F-939B47CBC7F8}"/>
              </a:ext>
            </a:extLst>
          </p:cNvPr>
          <p:cNvSpPr>
            <a:spLocks noGrp="1" noChangeArrowheads="1"/>
          </p:cNvSpPr>
          <p:nvPr>
            <p:ph type="body" idx="1"/>
          </p:nvPr>
        </p:nvSpPr>
        <p:spPr>
          <a:xfrm>
            <a:off x="1198597" y="1265717"/>
            <a:ext cx="9167518" cy="2441576"/>
          </a:xfrm>
        </p:spPr>
        <p:txBody>
          <a:bodyPr/>
          <a:lstStyle/>
          <a:p>
            <a:pPr eaLnBrk="1" hangingPunct="1">
              <a:defRPr/>
            </a:pPr>
            <a:r>
              <a:rPr lang="en-US" altLang="en-US" sz="2400" dirty="0"/>
              <a:t>Two </a:t>
            </a:r>
            <a:r>
              <a:rPr lang="en-US" altLang="en-US" sz="2400" u="sng" dirty="0"/>
              <a:t>irreversible points</a:t>
            </a:r>
            <a:r>
              <a:rPr lang="en-US" altLang="en-US" sz="2400" dirty="0"/>
              <a:t> in cell cycle</a:t>
            </a:r>
          </a:p>
          <a:p>
            <a:pPr lvl="1" eaLnBrk="1" hangingPunct="1">
              <a:defRPr/>
            </a:pPr>
            <a:r>
              <a:rPr lang="en-US" altLang="en-US" sz="2400" u="sng" dirty="0"/>
              <a:t>replication of genetic material</a:t>
            </a:r>
            <a:endParaRPr lang="en-US" altLang="en-US" sz="2400" dirty="0"/>
          </a:p>
          <a:p>
            <a:pPr lvl="1" eaLnBrk="1" hangingPunct="1">
              <a:defRPr/>
            </a:pPr>
            <a:r>
              <a:rPr lang="en-US" altLang="en-US" sz="2400" u="sng" dirty="0"/>
              <a:t>separation of sister chromatids</a:t>
            </a:r>
            <a:endParaRPr lang="en-US" altLang="en-US" sz="2400" dirty="0"/>
          </a:p>
          <a:p>
            <a:pPr eaLnBrk="1" hangingPunct="1">
              <a:defRPr/>
            </a:pPr>
            <a:r>
              <a:rPr lang="en-US" altLang="en-US" sz="2400" u="sng" dirty="0">
                <a:solidFill>
                  <a:srgbClr val="CC0000"/>
                </a:solidFill>
              </a:rPr>
              <a:t>Checkpoints</a:t>
            </a:r>
            <a:r>
              <a:rPr lang="en-US" altLang="en-US" sz="2400" dirty="0"/>
              <a:t> </a:t>
            </a:r>
          </a:p>
          <a:p>
            <a:pPr lvl="1" eaLnBrk="1" hangingPunct="1">
              <a:defRPr/>
            </a:pPr>
            <a:r>
              <a:rPr lang="en-US" altLang="en-US" sz="2400" dirty="0"/>
              <a:t>process is assessed &amp; possibly halted</a:t>
            </a:r>
          </a:p>
        </p:txBody>
      </p:sp>
      <p:grpSp>
        <p:nvGrpSpPr>
          <p:cNvPr id="52230" name="Group 66">
            <a:extLst>
              <a:ext uri="{FF2B5EF4-FFF2-40B4-BE49-F238E27FC236}">
                <a16:creationId xmlns:a16="http://schemas.microsoft.com/office/drawing/2014/main" id="{1AC901F4-3589-4C00-87ED-CF037B5F9064}"/>
              </a:ext>
            </a:extLst>
          </p:cNvPr>
          <p:cNvGrpSpPr>
            <a:grpSpLocks/>
          </p:cNvGrpSpPr>
          <p:nvPr/>
        </p:nvGrpSpPr>
        <p:grpSpPr bwMode="auto">
          <a:xfrm>
            <a:off x="1546225" y="3978275"/>
            <a:ext cx="5649913" cy="2879725"/>
            <a:chOff x="59" y="2506"/>
            <a:chExt cx="3559" cy="1814"/>
          </a:xfrm>
        </p:grpSpPr>
        <p:sp>
          <p:nvSpPr>
            <p:cNvPr id="52239" name="Rectangle 9">
              <a:extLst>
                <a:ext uri="{FF2B5EF4-FFF2-40B4-BE49-F238E27FC236}">
                  <a16:creationId xmlns:a16="http://schemas.microsoft.com/office/drawing/2014/main" id="{DAB8DA6E-2ACA-4E51-B7B2-D9A8DF21E735}"/>
                </a:ext>
              </a:extLst>
            </p:cNvPr>
            <p:cNvSpPr>
              <a:spLocks noChangeArrowheads="1"/>
            </p:cNvSpPr>
            <p:nvPr/>
          </p:nvSpPr>
          <p:spPr bwMode="auto">
            <a:xfrm>
              <a:off x="59" y="3376"/>
              <a:ext cx="69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a:solidFill>
                    <a:srgbClr val="000000"/>
                  </a:solidFill>
                  <a:latin typeface="Arial" panose="020B0604020202020204" pitchFamily="34" charset="0"/>
                </a:rPr>
                <a:t>centromere</a:t>
              </a:r>
              <a:endParaRPr kumimoji="0" lang="en-US" altLang="en-US" sz="1600" b="1">
                <a:latin typeface="Arial" panose="020B0604020202020204" pitchFamily="34" charset="0"/>
              </a:endParaRPr>
            </a:p>
          </p:txBody>
        </p:sp>
        <p:sp>
          <p:nvSpPr>
            <p:cNvPr id="52240" name="Line 10">
              <a:extLst>
                <a:ext uri="{FF2B5EF4-FFF2-40B4-BE49-F238E27FC236}">
                  <a16:creationId xmlns:a16="http://schemas.microsoft.com/office/drawing/2014/main" id="{28B8A804-B992-4117-9BA3-6C9506DEA0CF}"/>
                </a:ext>
              </a:extLst>
            </p:cNvPr>
            <p:cNvSpPr>
              <a:spLocks noChangeShapeType="1"/>
            </p:cNvSpPr>
            <p:nvPr/>
          </p:nvSpPr>
          <p:spPr bwMode="auto">
            <a:xfrm flipV="1">
              <a:off x="480" y="3230"/>
              <a:ext cx="376" cy="1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Rectangle 11">
              <a:extLst>
                <a:ext uri="{FF2B5EF4-FFF2-40B4-BE49-F238E27FC236}">
                  <a16:creationId xmlns:a16="http://schemas.microsoft.com/office/drawing/2014/main" id="{4216F44D-8735-474C-B378-8F5285E74F7F}"/>
                </a:ext>
              </a:extLst>
            </p:cNvPr>
            <p:cNvSpPr>
              <a:spLocks noChangeArrowheads="1"/>
            </p:cNvSpPr>
            <p:nvPr/>
          </p:nvSpPr>
          <p:spPr bwMode="auto">
            <a:xfrm>
              <a:off x="2323" y="2506"/>
              <a:ext cx="129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600" b="1" dirty="0">
                  <a:solidFill>
                    <a:srgbClr val="000000"/>
                  </a:solidFill>
                  <a:latin typeface="Arial" panose="020B0604020202020204" pitchFamily="34" charset="0"/>
                </a:rPr>
                <a:t>sister chromatids </a:t>
              </a:r>
            </a:p>
          </p:txBody>
        </p:sp>
        <p:grpSp>
          <p:nvGrpSpPr>
            <p:cNvPr id="52242" name="Group 21">
              <a:extLst>
                <a:ext uri="{FF2B5EF4-FFF2-40B4-BE49-F238E27FC236}">
                  <a16:creationId xmlns:a16="http://schemas.microsoft.com/office/drawing/2014/main" id="{E016F6F5-E002-4442-93BC-52BDE15A1031}"/>
                </a:ext>
              </a:extLst>
            </p:cNvPr>
            <p:cNvGrpSpPr>
              <a:grpSpLocks/>
            </p:cNvGrpSpPr>
            <p:nvPr/>
          </p:nvGrpSpPr>
          <p:grpSpPr bwMode="auto">
            <a:xfrm flipV="1">
              <a:off x="2496" y="2601"/>
              <a:ext cx="336" cy="65"/>
              <a:chOff x="1846" y="3726"/>
              <a:chExt cx="588" cy="199"/>
            </a:xfrm>
          </p:grpSpPr>
          <p:grpSp>
            <p:nvGrpSpPr>
              <p:cNvPr id="52265" name="Group 12">
                <a:extLst>
                  <a:ext uri="{FF2B5EF4-FFF2-40B4-BE49-F238E27FC236}">
                    <a16:creationId xmlns:a16="http://schemas.microsoft.com/office/drawing/2014/main" id="{A187BB63-AE11-4F7B-9E54-C856C13F0EFE}"/>
                  </a:ext>
                </a:extLst>
              </p:cNvPr>
              <p:cNvGrpSpPr>
                <a:grpSpLocks/>
              </p:cNvGrpSpPr>
              <p:nvPr/>
            </p:nvGrpSpPr>
            <p:grpSpPr bwMode="auto">
              <a:xfrm>
                <a:off x="2251" y="3726"/>
                <a:ext cx="183" cy="43"/>
                <a:chOff x="3926" y="3102"/>
                <a:chExt cx="183" cy="43"/>
              </a:xfrm>
            </p:grpSpPr>
            <p:sp>
              <p:nvSpPr>
                <p:cNvPr id="52271" name="Line 13">
                  <a:extLst>
                    <a:ext uri="{FF2B5EF4-FFF2-40B4-BE49-F238E27FC236}">
                      <a16:creationId xmlns:a16="http://schemas.microsoft.com/office/drawing/2014/main" id="{E8D3CAA2-045B-4078-904C-66A1ACA3C095}"/>
                    </a:ext>
                  </a:extLst>
                </p:cNvPr>
                <p:cNvSpPr>
                  <a:spLocks noChangeShapeType="1"/>
                </p:cNvSpPr>
                <p:nvPr/>
              </p:nvSpPr>
              <p:spPr bwMode="auto">
                <a:xfrm flipV="1">
                  <a:off x="4108" y="3102"/>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2" name="Line 14">
                  <a:extLst>
                    <a:ext uri="{FF2B5EF4-FFF2-40B4-BE49-F238E27FC236}">
                      <a16:creationId xmlns:a16="http://schemas.microsoft.com/office/drawing/2014/main" id="{EC86468E-F55B-49E0-861D-276E58CEE52B}"/>
                    </a:ext>
                  </a:extLst>
                </p:cNvPr>
                <p:cNvSpPr>
                  <a:spLocks noChangeShapeType="1"/>
                </p:cNvSpPr>
                <p:nvPr/>
              </p:nvSpPr>
              <p:spPr bwMode="auto">
                <a:xfrm>
                  <a:off x="3926" y="3144"/>
                  <a:ext cx="18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3" name="Line 15">
                  <a:extLst>
                    <a:ext uri="{FF2B5EF4-FFF2-40B4-BE49-F238E27FC236}">
                      <a16:creationId xmlns:a16="http://schemas.microsoft.com/office/drawing/2014/main" id="{F1D9B8CB-6195-42E9-852E-82A9B0857DA2}"/>
                    </a:ext>
                  </a:extLst>
                </p:cNvPr>
                <p:cNvSpPr>
                  <a:spLocks noChangeShapeType="1"/>
                </p:cNvSpPr>
                <p:nvPr/>
              </p:nvSpPr>
              <p:spPr bwMode="auto">
                <a:xfrm>
                  <a:off x="3926" y="3102"/>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2266" name="Group 16">
                <a:extLst>
                  <a:ext uri="{FF2B5EF4-FFF2-40B4-BE49-F238E27FC236}">
                    <a16:creationId xmlns:a16="http://schemas.microsoft.com/office/drawing/2014/main" id="{A9FA6B45-DCC9-4AC9-AD2C-E1E414C917B9}"/>
                  </a:ext>
                </a:extLst>
              </p:cNvPr>
              <p:cNvGrpSpPr>
                <a:grpSpLocks/>
              </p:cNvGrpSpPr>
              <p:nvPr/>
            </p:nvGrpSpPr>
            <p:grpSpPr bwMode="auto">
              <a:xfrm>
                <a:off x="1846" y="3726"/>
                <a:ext cx="191" cy="43"/>
                <a:chOff x="3521" y="3102"/>
                <a:chExt cx="191" cy="43"/>
              </a:xfrm>
            </p:grpSpPr>
            <p:sp>
              <p:nvSpPr>
                <p:cNvPr id="52268" name="Line 17">
                  <a:extLst>
                    <a:ext uri="{FF2B5EF4-FFF2-40B4-BE49-F238E27FC236}">
                      <a16:creationId xmlns:a16="http://schemas.microsoft.com/office/drawing/2014/main" id="{1D91F2A9-49F6-4A4C-9743-A69279298809}"/>
                    </a:ext>
                  </a:extLst>
                </p:cNvPr>
                <p:cNvSpPr>
                  <a:spLocks noChangeShapeType="1"/>
                </p:cNvSpPr>
                <p:nvPr/>
              </p:nvSpPr>
              <p:spPr bwMode="auto">
                <a:xfrm flipV="1">
                  <a:off x="3711" y="3102"/>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9" name="Line 18">
                  <a:extLst>
                    <a:ext uri="{FF2B5EF4-FFF2-40B4-BE49-F238E27FC236}">
                      <a16:creationId xmlns:a16="http://schemas.microsoft.com/office/drawing/2014/main" id="{F9436212-91D5-451D-BD13-8DC74BD3B8BE}"/>
                    </a:ext>
                  </a:extLst>
                </p:cNvPr>
                <p:cNvSpPr>
                  <a:spLocks noChangeShapeType="1"/>
                </p:cNvSpPr>
                <p:nvPr/>
              </p:nvSpPr>
              <p:spPr bwMode="auto">
                <a:xfrm>
                  <a:off x="3521" y="3144"/>
                  <a:ext cx="19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0" name="Line 19">
                  <a:extLst>
                    <a:ext uri="{FF2B5EF4-FFF2-40B4-BE49-F238E27FC236}">
                      <a16:creationId xmlns:a16="http://schemas.microsoft.com/office/drawing/2014/main" id="{84AD342C-FD7F-4D99-8B03-05F817E11F50}"/>
                    </a:ext>
                  </a:extLst>
                </p:cNvPr>
                <p:cNvSpPr>
                  <a:spLocks noChangeShapeType="1"/>
                </p:cNvSpPr>
                <p:nvPr/>
              </p:nvSpPr>
              <p:spPr bwMode="auto">
                <a:xfrm>
                  <a:off x="3521" y="3102"/>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67" name="Freeform 20">
                <a:extLst>
                  <a:ext uri="{FF2B5EF4-FFF2-40B4-BE49-F238E27FC236}">
                    <a16:creationId xmlns:a16="http://schemas.microsoft.com/office/drawing/2014/main" id="{79587B98-5202-43AC-AB0A-EE9888B02278}"/>
                  </a:ext>
                </a:extLst>
              </p:cNvPr>
              <p:cNvSpPr>
                <a:spLocks/>
              </p:cNvSpPr>
              <p:nvPr/>
            </p:nvSpPr>
            <p:spPr bwMode="auto">
              <a:xfrm>
                <a:off x="1937" y="3768"/>
                <a:ext cx="413" cy="157"/>
              </a:xfrm>
              <a:custGeom>
                <a:avLst/>
                <a:gdLst>
                  <a:gd name="T0" fmla="*/ 413 w 413"/>
                  <a:gd name="T1" fmla="*/ 0 h 157"/>
                  <a:gd name="T2" fmla="*/ 207 w 413"/>
                  <a:gd name="T3" fmla="*/ 157 h 157"/>
                  <a:gd name="T4" fmla="*/ 0 w 413"/>
                  <a:gd name="T5" fmla="*/ 0 h 157"/>
                  <a:gd name="T6" fmla="*/ 0 60000 65536"/>
                  <a:gd name="T7" fmla="*/ 0 60000 65536"/>
                  <a:gd name="T8" fmla="*/ 0 60000 65536"/>
                  <a:gd name="T9" fmla="*/ 0 w 413"/>
                  <a:gd name="T10" fmla="*/ 0 h 157"/>
                  <a:gd name="T11" fmla="*/ 413 w 413"/>
                  <a:gd name="T12" fmla="*/ 157 h 157"/>
                </a:gdLst>
                <a:ahLst/>
                <a:cxnLst>
                  <a:cxn ang="T6">
                    <a:pos x="T0" y="T1"/>
                  </a:cxn>
                  <a:cxn ang="T7">
                    <a:pos x="T2" y="T3"/>
                  </a:cxn>
                  <a:cxn ang="T8">
                    <a:pos x="T4" y="T5"/>
                  </a:cxn>
                </a:cxnLst>
                <a:rect l="T9" t="T10" r="T11" b="T12"/>
                <a:pathLst>
                  <a:path w="413" h="157">
                    <a:moveTo>
                      <a:pt x="413" y="0"/>
                    </a:moveTo>
                    <a:lnTo>
                      <a:pt x="207" y="157"/>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43" name="Rectangle 22">
              <a:extLst>
                <a:ext uri="{FF2B5EF4-FFF2-40B4-BE49-F238E27FC236}">
                  <a16:creationId xmlns:a16="http://schemas.microsoft.com/office/drawing/2014/main" id="{2134D7C9-07BF-46DF-86DB-84D9B4D6D28A}"/>
                </a:ext>
              </a:extLst>
            </p:cNvPr>
            <p:cNvSpPr>
              <a:spLocks noChangeArrowheads="1"/>
            </p:cNvSpPr>
            <p:nvPr/>
          </p:nvSpPr>
          <p:spPr bwMode="auto">
            <a:xfrm>
              <a:off x="576" y="4010"/>
              <a:ext cx="953" cy="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600" b="1">
                  <a:solidFill>
                    <a:srgbClr val="000000"/>
                  </a:solidFill>
                  <a:latin typeface="Arial" panose="020B0604020202020204" pitchFamily="34" charset="0"/>
                </a:rPr>
                <a:t>single-stranded</a:t>
              </a:r>
            </a:p>
            <a:p>
              <a:pPr eaLnBrk="1" hangingPunct="1">
                <a:lnSpc>
                  <a:spcPct val="85000"/>
                </a:lnSpc>
                <a:spcBef>
                  <a:spcPct val="0"/>
                </a:spcBef>
                <a:buClrTx/>
                <a:buSzTx/>
                <a:buFontTx/>
                <a:buNone/>
              </a:pPr>
              <a:r>
                <a:rPr kumimoji="0" lang="en-US" altLang="en-US" sz="1600" b="1">
                  <a:solidFill>
                    <a:srgbClr val="000000"/>
                  </a:solidFill>
                  <a:latin typeface="Arial" panose="020B0604020202020204" pitchFamily="34" charset="0"/>
                </a:rPr>
                <a:t>chromosomes</a:t>
              </a:r>
              <a:endParaRPr kumimoji="0" lang="en-US" altLang="en-US" sz="1600" b="1">
                <a:latin typeface="Arial" panose="020B0604020202020204" pitchFamily="34" charset="0"/>
              </a:endParaRPr>
            </a:p>
          </p:txBody>
        </p:sp>
        <p:grpSp>
          <p:nvGrpSpPr>
            <p:cNvPr id="52244" name="Group 32">
              <a:extLst>
                <a:ext uri="{FF2B5EF4-FFF2-40B4-BE49-F238E27FC236}">
                  <a16:creationId xmlns:a16="http://schemas.microsoft.com/office/drawing/2014/main" id="{8BA3DFA3-43C1-47FC-A2B5-3088DC575078}"/>
                </a:ext>
              </a:extLst>
            </p:cNvPr>
            <p:cNvGrpSpPr>
              <a:grpSpLocks/>
            </p:cNvGrpSpPr>
            <p:nvPr/>
          </p:nvGrpSpPr>
          <p:grpSpPr bwMode="auto">
            <a:xfrm flipV="1">
              <a:off x="797" y="3851"/>
              <a:ext cx="451" cy="159"/>
              <a:chOff x="4357" y="2669"/>
              <a:chExt cx="876" cy="199"/>
            </a:xfrm>
          </p:grpSpPr>
          <p:grpSp>
            <p:nvGrpSpPr>
              <p:cNvPr id="52256" name="Group 23">
                <a:extLst>
                  <a:ext uri="{FF2B5EF4-FFF2-40B4-BE49-F238E27FC236}">
                    <a16:creationId xmlns:a16="http://schemas.microsoft.com/office/drawing/2014/main" id="{13BC48EA-5A87-4309-BF9B-316BAED8F11B}"/>
                  </a:ext>
                </a:extLst>
              </p:cNvPr>
              <p:cNvGrpSpPr>
                <a:grpSpLocks/>
              </p:cNvGrpSpPr>
              <p:nvPr/>
            </p:nvGrpSpPr>
            <p:grpSpPr bwMode="auto">
              <a:xfrm>
                <a:off x="5042" y="2827"/>
                <a:ext cx="191" cy="41"/>
                <a:chOff x="1852" y="1095"/>
                <a:chExt cx="191" cy="41"/>
              </a:xfrm>
            </p:grpSpPr>
            <p:sp>
              <p:nvSpPr>
                <p:cNvPr id="52262" name="Line 24">
                  <a:extLst>
                    <a:ext uri="{FF2B5EF4-FFF2-40B4-BE49-F238E27FC236}">
                      <a16:creationId xmlns:a16="http://schemas.microsoft.com/office/drawing/2014/main" id="{AC8EFE67-326E-4FC4-916C-56353D28FAA0}"/>
                    </a:ext>
                  </a:extLst>
                </p:cNvPr>
                <p:cNvSpPr>
                  <a:spLocks noChangeShapeType="1"/>
                </p:cNvSpPr>
                <p:nvPr/>
              </p:nvSpPr>
              <p:spPr bwMode="auto">
                <a:xfrm>
                  <a:off x="2042" y="1095"/>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3" name="Line 25">
                  <a:extLst>
                    <a:ext uri="{FF2B5EF4-FFF2-40B4-BE49-F238E27FC236}">
                      <a16:creationId xmlns:a16="http://schemas.microsoft.com/office/drawing/2014/main" id="{859FD23B-F480-44A7-A862-D345DCB4C315}"/>
                    </a:ext>
                  </a:extLst>
                </p:cNvPr>
                <p:cNvSpPr>
                  <a:spLocks noChangeShapeType="1"/>
                </p:cNvSpPr>
                <p:nvPr/>
              </p:nvSpPr>
              <p:spPr bwMode="auto">
                <a:xfrm>
                  <a:off x="1852" y="1095"/>
                  <a:ext cx="19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4" name="Line 26">
                  <a:extLst>
                    <a:ext uri="{FF2B5EF4-FFF2-40B4-BE49-F238E27FC236}">
                      <a16:creationId xmlns:a16="http://schemas.microsoft.com/office/drawing/2014/main" id="{E27AFCCE-68AE-4B65-9040-CBAC12C7A5C6}"/>
                    </a:ext>
                  </a:extLst>
                </p:cNvPr>
                <p:cNvSpPr>
                  <a:spLocks noChangeShapeType="1"/>
                </p:cNvSpPr>
                <p:nvPr/>
              </p:nvSpPr>
              <p:spPr bwMode="auto">
                <a:xfrm flipV="1">
                  <a:off x="1852" y="1095"/>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2257" name="Group 27">
                <a:extLst>
                  <a:ext uri="{FF2B5EF4-FFF2-40B4-BE49-F238E27FC236}">
                    <a16:creationId xmlns:a16="http://schemas.microsoft.com/office/drawing/2014/main" id="{B244AA36-79C7-43F0-9829-F102BB2F3A70}"/>
                  </a:ext>
                </a:extLst>
              </p:cNvPr>
              <p:cNvGrpSpPr>
                <a:grpSpLocks/>
              </p:cNvGrpSpPr>
              <p:nvPr/>
            </p:nvGrpSpPr>
            <p:grpSpPr bwMode="auto">
              <a:xfrm>
                <a:off x="4357" y="2827"/>
                <a:ext cx="191" cy="41"/>
                <a:chOff x="1167" y="1095"/>
                <a:chExt cx="191" cy="41"/>
              </a:xfrm>
            </p:grpSpPr>
            <p:sp>
              <p:nvSpPr>
                <p:cNvPr id="52259" name="Line 28">
                  <a:extLst>
                    <a:ext uri="{FF2B5EF4-FFF2-40B4-BE49-F238E27FC236}">
                      <a16:creationId xmlns:a16="http://schemas.microsoft.com/office/drawing/2014/main" id="{09ED3DDC-F711-4520-9A45-3FED5379C0C6}"/>
                    </a:ext>
                  </a:extLst>
                </p:cNvPr>
                <p:cNvSpPr>
                  <a:spLocks noChangeShapeType="1"/>
                </p:cNvSpPr>
                <p:nvPr/>
              </p:nvSpPr>
              <p:spPr bwMode="auto">
                <a:xfrm>
                  <a:off x="1357" y="1095"/>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0" name="Line 29">
                  <a:extLst>
                    <a:ext uri="{FF2B5EF4-FFF2-40B4-BE49-F238E27FC236}">
                      <a16:creationId xmlns:a16="http://schemas.microsoft.com/office/drawing/2014/main" id="{41E2AEF4-E71B-4E36-A21B-8D52D98C3FEA}"/>
                    </a:ext>
                  </a:extLst>
                </p:cNvPr>
                <p:cNvSpPr>
                  <a:spLocks noChangeShapeType="1"/>
                </p:cNvSpPr>
                <p:nvPr/>
              </p:nvSpPr>
              <p:spPr bwMode="auto">
                <a:xfrm>
                  <a:off x="1167" y="1095"/>
                  <a:ext cx="19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1" name="Line 30">
                  <a:extLst>
                    <a:ext uri="{FF2B5EF4-FFF2-40B4-BE49-F238E27FC236}">
                      <a16:creationId xmlns:a16="http://schemas.microsoft.com/office/drawing/2014/main" id="{010816FC-47B6-4963-BB30-892EE3E6B21B}"/>
                    </a:ext>
                  </a:extLst>
                </p:cNvPr>
                <p:cNvSpPr>
                  <a:spLocks noChangeShapeType="1"/>
                </p:cNvSpPr>
                <p:nvPr/>
              </p:nvSpPr>
              <p:spPr bwMode="auto">
                <a:xfrm flipV="1">
                  <a:off x="1167" y="1095"/>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58" name="Freeform 31">
                <a:extLst>
                  <a:ext uri="{FF2B5EF4-FFF2-40B4-BE49-F238E27FC236}">
                    <a16:creationId xmlns:a16="http://schemas.microsoft.com/office/drawing/2014/main" id="{3DAFE363-2EE1-446B-A982-E66717A84D02}"/>
                  </a:ext>
                </a:extLst>
              </p:cNvPr>
              <p:cNvSpPr>
                <a:spLocks/>
              </p:cNvSpPr>
              <p:nvPr/>
            </p:nvSpPr>
            <p:spPr bwMode="auto">
              <a:xfrm>
                <a:off x="4456" y="2669"/>
                <a:ext cx="677" cy="157"/>
              </a:xfrm>
              <a:custGeom>
                <a:avLst/>
                <a:gdLst>
                  <a:gd name="T0" fmla="*/ 0 w 677"/>
                  <a:gd name="T1" fmla="*/ 157 h 157"/>
                  <a:gd name="T2" fmla="*/ 355 w 677"/>
                  <a:gd name="T3" fmla="*/ 0 h 157"/>
                  <a:gd name="T4" fmla="*/ 677 w 677"/>
                  <a:gd name="T5" fmla="*/ 157 h 157"/>
                  <a:gd name="T6" fmla="*/ 0 60000 65536"/>
                  <a:gd name="T7" fmla="*/ 0 60000 65536"/>
                  <a:gd name="T8" fmla="*/ 0 60000 65536"/>
                  <a:gd name="T9" fmla="*/ 0 w 677"/>
                  <a:gd name="T10" fmla="*/ 0 h 157"/>
                  <a:gd name="T11" fmla="*/ 677 w 677"/>
                  <a:gd name="T12" fmla="*/ 157 h 157"/>
                </a:gdLst>
                <a:ahLst/>
                <a:cxnLst>
                  <a:cxn ang="T6">
                    <a:pos x="T0" y="T1"/>
                  </a:cxn>
                  <a:cxn ang="T7">
                    <a:pos x="T2" y="T3"/>
                  </a:cxn>
                  <a:cxn ang="T8">
                    <a:pos x="T4" y="T5"/>
                  </a:cxn>
                </a:cxnLst>
                <a:rect l="T9" t="T10" r="T11" b="T12"/>
                <a:pathLst>
                  <a:path w="677" h="157">
                    <a:moveTo>
                      <a:pt x="0" y="157"/>
                    </a:moveTo>
                    <a:lnTo>
                      <a:pt x="355" y="0"/>
                    </a:lnTo>
                    <a:lnTo>
                      <a:pt x="677" y="15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45" name="Rectangle 33">
              <a:extLst>
                <a:ext uri="{FF2B5EF4-FFF2-40B4-BE49-F238E27FC236}">
                  <a16:creationId xmlns:a16="http://schemas.microsoft.com/office/drawing/2014/main" id="{6E130EBD-6225-4151-9644-A15EFD0615D1}"/>
                </a:ext>
              </a:extLst>
            </p:cNvPr>
            <p:cNvSpPr>
              <a:spLocks noChangeArrowheads="1"/>
            </p:cNvSpPr>
            <p:nvPr/>
          </p:nvSpPr>
          <p:spPr bwMode="auto">
            <a:xfrm>
              <a:off x="1973" y="4058"/>
              <a:ext cx="1003" cy="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600" b="1">
                  <a:solidFill>
                    <a:srgbClr val="000000"/>
                  </a:solidFill>
                  <a:latin typeface="Arial" panose="020B0604020202020204" pitchFamily="34" charset="0"/>
                </a:rPr>
                <a:t>double-stranded</a:t>
              </a:r>
            </a:p>
            <a:p>
              <a:pPr eaLnBrk="1" hangingPunct="1">
                <a:lnSpc>
                  <a:spcPct val="85000"/>
                </a:lnSpc>
                <a:spcBef>
                  <a:spcPct val="0"/>
                </a:spcBef>
                <a:buClrTx/>
                <a:buSzTx/>
                <a:buFontTx/>
                <a:buNone/>
              </a:pPr>
              <a:r>
                <a:rPr kumimoji="0" lang="en-US" altLang="en-US" sz="1600" b="1">
                  <a:solidFill>
                    <a:srgbClr val="000000"/>
                  </a:solidFill>
                  <a:latin typeface="Arial" panose="020B0604020202020204" pitchFamily="34" charset="0"/>
                </a:rPr>
                <a:t>chromosomes</a:t>
              </a:r>
              <a:endParaRPr kumimoji="0" lang="en-US" altLang="en-US" sz="1600" b="1">
                <a:latin typeface="Arial" panose="020B0604020202020204" pitchFamily="34" charset="0"/>
              </a:endParaRPr>
            </a:p>
          </p:txBody>
        </p:sp>
        <p:grpSp>
          <p:nvGrpSpPr>
            <p:cNvPr id="52246" name="Group 44">
              <a:extLst>
                <a:ext uri="{FF2B5EF4-FFF2-40B4-BE49-F238E27FC236}">
                  <a16:creationId xmlns:a16="http://schemas.microsoft.com/office/drawing/2014/main" id="{8D675F85-5463-44F8-BDA2-775FBEAA1244}"/>
                </a:ext>
              </a:extLst>
            </p:cNvPr>
            <p:cNvGrpSpPr>
              <a:grpSpLocks/>
            </p:cNvGrpSpPr>
            <p:nvPr/>
          </p:nvGrpSpPr>
          <p:grpSpPr bwMode="auto">
            <a:xfrm flipV="1">
              <a:off x="2064" y="3770"/>
              <a:ext cx="768" cy="297"/>
              <a:chOff x="3480" y="748"/>
              <a:chExt cx="1372" cy="297"/>
            </a:xfrm>
          </p:grpSpPr>
          <p:grpSp>
            <p:nvGrpSpPr>
              <p:cNvPr id="52247" name="Group 45">
                <a:extLst>
                  <a:ext uri="{FF2B5EF4-FFF2-40B4-BE49-F238E27FC236}">
                    <a16:creationId xmlns:a16="http://schemas.microsoft.com/office/drawing/2014/main" id="{020586AD-6114-42BD-AE36-B16B5F18FCC8}"/>
                  </a:ext>
                </a:extLst>
              </p:cNvPr>
              <p:cNvGrpSpPr>
                <a:grpSpLocks/>
              </p:cNvGrpSpPr>
              <p:nvPr/>
            </p:nvGrpSpPr>
            <p:grpSpPr bwMode="auto">
              <a:xfrm>
                <a:off x="3480" y="988"/>
                <a:ext cx="538" cy="57"/>
                <a:chOff x="3480" y="988"/>
                <a:chExt cx="538" cy="57"/>
              </a:xfrm>
            </p:grpSpPr>
            <p:sp>
              <p:nvSpPr>
                <p:cNvPr id="52253" name="Line 46">
                  <a:extLst>
                    <a:ext uri="{FF2B5EF4-FFF2-40B4-BE49-F238E27FC236}">
                      <a16:creationId xmlns:a16="http://schemas.microsoft.com/office/drawing/2014/main" id="{315E10D1-17B1-4451-8EC4-9FDC2D6CDB72}"/>
                    </a:ext>
                  </a:extLst>
                </p:cNvPr>
                <p:cNvSpPr>
                  <a:spLocks noChangeShapeType="1"/>
                </p:cNvSpPr>
                <p:nvPr/>
              </p:nvSpPr>
              <p:spPr bwMode="auto">
                <a:xfrm>
                  <a:off x="4017" y="98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4" name="Line 47">
                  <a:extLst>
                    <a:ext uri="{FF2B5EF4-FFF2-40B4-BE49-F238E27FC236}">
                      <a16:creationId xmlns:a16="http://schemas.microsoft.com/office/drawing/2014/main" id="{1C5EA657-D529-4069-9E2E-0DE94B0174B8}"/>
                    </a:ext>
                  </a:extLst>
                </p:cNvPr>
                <p:cNvSpPr>
                  <a:spLocks noChangeShapeType="1"/>
                </p:cNvSpPr>
                <p:nvPr/>
              </p:nvSpPr>
              <p:spPr bwMode="auto">
                <a:xfrm>
                  <a:off x="3480" y="988"/>
                  <a:ext cx="53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5" name="Line 48">
                  <a:extLst>
                    <a:ext uri="{FF2B5EF4-FFF2-40B4-BE49-F238E27FC236}">
                      <a16:creationId xmlns:a16="http://schemas.microsoft.com/office/drawing/2014/main" id="{993A18EA-C9B8-4F30-9364-AED55DE23707}"/>
                    </a:ext>
                  </a:extLst>
                </p:cNvPr>
                <p:cNvSpPr>
                  <a:spLocks noChangeShapeType="1"/>
                </p:cNvSpPr>
                <p:nvPr/>
              </p:nvSpPr>
              <p:spPr bwMode="auto">
                <a:xfrm flipV="1">
                  <a:off x="3480" y="98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2248" name="Group 49">
                <a:extLst>
                  <a:ext uri="{FF2B5EF4-FFF2-40B4-BE49-F238E27FC236}">
                    <a16:creationId xmlns:a16="http://schemas.microsoft.com/office/drawing/2014/main" id="{43FCC50B-D274-4D94-A90F-23FA05B76F16}"/>
                  </a:ext>
                </a:extLst>
              </p:cNvPr>
              <p:cNvGrpSpPr>
                <a:grpSpLocks/>
              </p:cNvGrpSpPr>
              <p:nvPr/>
            </p:nvGrpSpPr>
            <p:grpSpPr bwMode="auto">
              <a:xfrm>
                <a:off x="4322" y="988"/>
                <a:ext cx="530" cy="57"/>
                <a:chOff x="4322" y="988"/>
                <a:chExt cx="530" cy="57"/>
              </a:xfrm>
            </p:grpSpPr>
            <p:sp>
              <p:nvSpPr>
                <p:cNvPr id="52250" name="Line 50">
                  <a:extLst>
                    <a:ext uri="{FF2B5EF4-FFF2-40B4-BE49-F238E27FC236}">
                      <a16:creationId xmlns:a16="http://schemas.microsoft.com/office/drawing/2014/main" id="{0F6D92AA-B711-42BF-993E-6D19723B1F2B}"/>
                    </a:ext>
                  </a:extLst>
                </p:cNvPr>
                <p:cNvSpPr>
                  <a:spLocks noChangeShapeType="1"/>
                </p:cNvSpPr>
                <p:nvPr/>
              </p:nvSpPr>
              <p:spPr bwMode="auto">
                <a:xfrm>
                  <a:off x="4851" y="98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1" name="Line 51">
                  <a:extLst>
                    <a:ext uri="{FF2B5EF4-FFF2-40B4-BE49-F238E27FC236}">
                      <a16:creationId xmlns:a16="http://schemas.microsoft.com/office/drawing/2014/main" id="{1DD1E682-1349-4C64-BB9A-34A4154D5621}"/>
                    </a:ext>
                  </a:extLst>
                </p:cNvPr>
                <p:cNvSpPr>
                  <a:spLocks noChangeShapeType="1"/>
                </p:cNvSpPr>
                <p:nvPr/>
              </p:nvSpPr>
              <p:spPr bwMode="auto">
                <a:xfrm>
                  <a:off x="4322" y="988"/>
                  <a:ext cx="52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2" name="Line 52">
                  <a:extLst>
                    <a:ext uri="{FF2B5EF4-FFF2-40B4-BE49-F238E27FC236}">
                      <a16:creationId xmlns:a16="http://schemas.microsoft.com/office/drawing/2014/main" id="{67DAE051-703F-4F11-9531-9D8BF9984C3C}"/>
                    </a:ext>
                  </a:extLst>
                </p:cNvPr>
                <p:cNvSpPr>
                  <a:spLocks noChangeShapeType="1"/>
                </p:cNvSpPr>
                <p:nvPr/>
              </p:nvSpPr>
              <p:spPr bwMode="auto">
                <a:xfrm flipV="1">
                  <a:off x="4322" y="988"/>
                  <a:ext cx="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49" name="Freeform 53">
                <a:extLst>
                  <a:ext uri="{FF2B5EF4-FFF2-40B4-BE49-F238E27FC236}">
                    <a16:creationId xmlns:a16="http://schemas.microsoft.com/office/drawing/2014/main" id="{71CD1471-9D67-43D5-8B50-F929885F2EB3}"/>
                  </a:ext>
                </a:extLst>
              </p:cNvPr>
              <p:cNvSpPr>
                <a:spLocks/>
              </p:cNvSpPr>
              <p:nvPr/>
            </p:nvSpPr>
            <p:spPr bwMode="auto">
              <a:xfrm>
                <a:off x="3686" y="748"/>
                <a:ext cx="901" cy="240"/>
              </a:xfrm>
              <a:custGeom>
                <a:avLst/>
                <a:gdLst>
                  <a:gd name="T0" fmla="*/ 901 w 901"/>
                  <a:gd name="T1" fmla="*/ 240 h 240"/>
                  <a:gd name="T2" fmla="*/ 496 w 901"/>
                  <a:gd name="T3" fmla="*/ 0 h 240"/>
                  <a:gd name="T4" fmla="*/ 0 w 901"/>
                  <a:gd name="T5" fmla="*/ 240 h 240"/>
                  <a:gd name="T6" fmla="*/ 0 60000 65536"/>
                  <a:gd name="T7" fmla="*/ 0 60000 65536"/>
                  <a:gd name="T8" fmla="*/ 0 60000 65536"/>
                  <a:gd name="T9" fmla="*/ 0 w 901"/>
                  <a:gd name="T10" fmla="*/ 0 h 240"/>
                  <a:gd name="T11" fmla="*/ 901 w 901"/>
                  <a:gd name="T12" fmla="*/ 240 h 240"/>
                </a:gdLst>
                <a:ahLst/>
                <a:cxnLst>
                  <a:cxn ang="T6">
                    <a:pos x="T0" y="T1"/>
                  </a:cxn>
                  <a:cxn ang="T7">
                    <a:pos x="T2" y="T3"/>
                  </a:cxn>
                  <a:cxn ang="T8">
                    <a:pos x="T4" y="T5"/>
                  </a:cxn>
                </a:cxnLst>
                <a:rect l="T9" t="T10" r="T11" b="T12"/>
                <a:pathLst>
                  <a:path w="901" h="240">
                    <a:moveTo>
                      <a:pt x="901" y="240"/>
                    </a:moveTo>
                    <a:lnTo>
                      <a:pt x="496" y="0"/>
                    </a:lnTo>
                    <a:lnTo>
                      <a:pt x="0" y="24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2231" name="Group 67">
            <a:extLst>
              <a:ext uri="{FF2B5EF4-FFF2-40B4-BE49-F238E27FC236}">
                <a16:creationId xmlns:a16="http://schemas.microsoft.com/office/drawing/2014/main" id="{7E312C35-C268-4BBF-9AE0-FACF56791E5B}"/>
              </a:ext>
            </a:extLst>
          </p:cNvPr>
          <p:cNvGrpSpPr>
            <a:grpSpLocks/>
          </p:cNvGrpSpPr>
          <p:nvPr/>
        </p:nvGrpSpPr>
        <p:grpSpPr bwMode="auto">
          <a:xfrm>
            <a:off x="7558088" y="4246564"/>
            <a:ext cx="2436812" cy="1849437"/>
            <a:chOff x="3931" y="2625"/>
            <a:chExt cx="1535" cy="1165"/>
          </a:xfrm>
        </p:grpSpPr>
        <p:pic>
          <p:nvPicPr>
            <p:cNvPr id="52235" name="Picture 57" descr="11_08">
              <a:extLst>
                <a:ext uri="{FF2B5EF4-FFF2-40B4-BE49-F238E27FC236}">
                  <a16:creationId xmlns:a16="http://schemas.microsoft.com/office/drawing/2014/main" id="{F60D9728-B8E1-4D16-9ED4-94139D1B0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99" t="24001" r="76500" b="22501"/>
            <a:stretch>
              <a:fillRect/>
            </a:stretch>
          </p:blipFill>
          <p:spPr bwMode="auto">
            <a:xfrm>
              <a:off x="3931" y="2625"/>
              <a:ext cx="160"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59" descr="11_08">
              <a:extLst>
                <a:ext uri="{FF2B5EF4-FFF2-40B4-BE49-F238E27FC236}">
                  <a16:creationId xmlns:a16="http://schemas.microsoft.com/office/drawing/2014/main" id="{97FCB89E-973F-4495-BBBB-F5F08DFCE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99" t="24001" r="76500" b="22501"/>
            <a:stretch>
              <a:fillRect/>
            </a:stretch>
          </p:blipFill>
          <p:spPr bwMode="auto">
            <a:xfrm flipH="1">
              <a:off x="4336" y="2625"/>
              <a:ext cx="160"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61" descr="11_08">
              <a:extLst>
                <a:ext uri="{FF2B5EF4-FFF2-40B4-BE49-F238E27FC236}">
                  <a16:creationId xmlns:a16="http://schemas.microsoft.com/office/drawing/2014/main" id="{F46ABE2F-89D0-490B-A961-BBBA3C962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125" t="24001" r="64125" b="22501"/>
            <a:stretch>
              <a:fillRect/>
            </a:stretch>
          </p:blipFill>
          <p:spPr bwMode="auto">
            <a:xfrm>
              <a:off x="5240" y="2625"/>
              <a:ext cx="226"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62" descr="11_08">
              <a:extLst>
                <a:ext uri="{FF2B5EF4-FFF2-40B4-BE49-F238E27FC236}">
                  <a16:creationId xmlns:a16="http://schemas.microsoft.com/office/drawing/2014/main" id="{CE9D2777-B775-499B-B46F-E8BE11E3D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125" t="24001" r="64125" b="22501"/>
            <a:stretch>
              <a:fillRect/>
            </a:stretch>
          </p:blipFill>
          <p:spPr bwMode="auto">
            <a:xfrm flipH="1">
              <a:off x="4759" y="2625"/>
              <a:ext cx="226"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2" name="AutoShape 64">
            <a:extLst>
              <a:ext uri="{FF2B5EF4-FFF2-40B4-BE49-F238E27FC236}">
                <a16:creationId xmlns:a16="http://schemas.microsoft.com/office/drawing/2014/main" id="{FD035BDF-9DD7-4DEB-AF58-9CBB8674B178}"/>
              </a:ext>
            </a:extLst>
          </p:cNvPr>
          <p:cNvSpPr>
            <a:spLocks noChangeArrowheads="1"/>
          </p:cNvSpPr>
          <p:nvPr/>
        </p:nvSpPr>
        <p:spPr bwMode="auto">
          <a:xfrm>
            <a:off x="6167439" y="5032376"/>
            <a:ext cx="1277937" cy="206375"/>
          </a:xfrm>
          <a:prstGeom prst="rightArrow">
            <a:avLst>
              <a:gd name="adj1" fmla="val 50398"/>
              <a:gd name="adj2" fmla="val 100768"/>
            </a:avLst>
          </a:prstGeom>
          <a:solidFill>
            <a:srgbClr val="FFEA18"/>
          </a:solidFill>
          <a:ln w="9525">
            <a:solidFill>
              <a:schemeClr val="tx1"/>
            </a:solidFill>
            <a:miter lim="800000"/>
            <a:headEnd/>
            <a:tailEnd/>
          </a:ln>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52233" name="Text Box 71">
            <a:extLst>
              <a:ext uri="{FF2B5EF4-FFF2-40B4-BE49-F238E27FC236}">
                <a16:creationId xmlns:a16="http://schemas.microsoft.com/office/drawing/2014/main" id="{DC86E9D0-0FD1-4D83-A50C-183F09EDB915}"/>
              </a:ext>
            </a:extLst>
          </p:cNvPr>
          <p:cNvSpPr txBox="1">
            <a:spLocks noChangeArrowheads="1"/>
          </p:cNvSpPr>
          <p:nvPr/>
        </p:nvSpPr>
        <p:spPr bwMode="auto">
          <a:xfrm>
            <a:off x="5721351" y="4421189"/>
            <a:ext cx="9826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r>
              <a:rPr kumimoji="0" lang="en-US" altLang="en-US" sz="8000" b="1">
                <a:solidFill>
                  <a:srgbClr val="CC0000"/>
                </a:solidFill>
                <a:latin typeface="Arial" panose="020B0604020202020204" pitchFamily="34" charset="0"/>
                <a:sym typeface="Wingdings" panose="05000000000000000000" pitchFamily="2" charset="2"/>
              </a:rPr>
              <a:t></a:t>
            </a:r>
            <a:endParaRPr kumimoji="0" lang="en-US" altLang="en-US" sz="8000" b="1">
              <a:solidFill>
                <a:srgbClr val="CC0000"/>
              </a:solidFill>
              <a:latin typeface="Arial" panose="020B0604020202020204" pitchFamily="34" charset="0"/>
            </a:endParaRPr>
          </a:p>
        </p:txBody>
      </p:sp>
      <p:sp>
        <p:nvSpPr>
          <p:cNvPr id="52234" name="Text Box 72">
            <a:extLst>
              <a:ext uri="{FF2B5EF4-FFF2-40B4-BE49-F238E27FC236}">
                <a16:creationId xmlns:a16="http://schemas.microsoft.com/office/drawing/2014/main" id="{67E79362-F9D5-4B63-92D5-46AE472C53A6}"/>
              </a:ext>
            </a:extLst>
          </p:cNvPr>
          <p:cNvSpPr txBox="1">
            <a:spLocks noChangeArrowheads="1"/>
          </p:cNvSpPr>
          <p:nvPr/>
        </p:nvSpPr>
        <p:spPr bwMode="auto">
          <a:xfrm>
            <a:off x="9740901" y="4405314"/>
            <a:ext cx="9826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r>
              <a:rPr kumimoji="0" lang="en-US" altLang="en-US" sz="8000" b="1">
                <a:solidFill>
                  <a:srgbClr val="CC0000"/>
                </a:solidFill>
                <a:latin typeface="Arial" panose="020B0604020202020204" pitchFamily="34" charset="0"/>
                <a:sym typeface="Wingdings" panose="05000000000000000000" pitchFamily="2" charset="2"/>
              </a:rPr>
              <a:t></a:t>
            </a:r>
            <a:endParaRPr kumimoji="0" lang="en-US" altLang="en-US" sz="8000" b="1">
              <a:solidFill>
                <a:srgbClr val="CC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D0836325-1205-46C9-B276-106DFA3A40EE}"/>
              </a:ext>
            </a:extLst>
          </p:cNvPr>
          <p:cNvSpPr>
            <a:spLocks noGrp="1" noChangeArrowheads="1"/>
          </p:cNvSpPr>
          <p:nvPr>
            <p:ph type="title"/>
          </p:nvPr>
        </p:nvSpPr>
        <p:spPr>
          <a:xfrm>
            <a:off x="2760663" y="312738"/>
            <a:ext cx="7772400" cy="800100"/>
          </a:xfrm>
        </p:spPr>
        <p:txBody>
          <a:bodyPr>
            <a:normAutofit fontScale="90000"/>
          </a:bodyPr>
          <a:lstStyle/>
          <a:p>
            <a:pPr eaLnBrk="1" hangingPunct="1">
              <a:defRPr/>
            </a:pPr>
            <a:r>
              <a:rPr lang="en-US" altLang="en-US" dirty="0"/>
              <a:t>Checkpoint control system</a:t>
            </a:r>
          </a:p>
        </p:txBody>
      </p:sp>
      <p:pic>
        <p:nvPicPr>
          <p:cNvPr id="54275" name="Picture 3">
            <a:extLst>
              <a:ext uri="{FF2B5EF4-FFF2-40B4-BE49-F238E27FC236}">
                <a16:creationId xmlns:a16="http://schemas.microsoft.com/office/drawing/2014/main" id="{640516F1-24DC-4075-8482-95D64FC76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60"/>
          <a:stretch>
            <a:fillRect/>
          </a:stretch>
        </p:blipFill>
        <p:spPr bwMode="auto">
          <a:xfrm>
            <a:off x="7171885" y="1347538"/>
            <a:ext cx="4719326" cy="39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Rectangle: Click to edit Master text styles&#10;Second level&#10;Third level&#10;Fourth level&#10;Fifth level">
            <a:extLst>
              <a:ext uri="{FF2B5EF4-FFF2-40B4-BE49-F238E27FC236}">
                <a16:creationId xmlns:a16="http://schemas.microsoft.com/office/drawing/2014/main" id="{0C2F9CB3-97C2-49CD-AA76-5AE080D12EE4}"/>
              </a:ext>
            </a:extLst>
          </p:cNvPr>
          <p:cNvSpPr>
            <a:spLocks noGrp="1" noChangeArrowheads="1"/>
          </p:cNvSpPr>
          <p:nvPr>
            <p:ph type="body" idx="1"/>
          </p:nvPr>
        </p:nvSpPr>
        <p:spPr>
          <a:xfrm>
            <a:off x="661737" y="1676400"/>
            <a:ext cx="7110663" cy="5181600"/>
          </a:xfrm>
        </p:spPr>
        <p:txBody>
          <a:bodyPr>
            <a:normAutofit lnSpcReduction="10000"/>
          </a:bodyPr>
          <a:lstStyle/>
          <a:p>
            <a:pPr eaLnBrk="1" hangingPunct="1">
              <a:lnSpc>
                <a:spcPct val="90000"/>
              </a:lnSpc>
              <a:buClrTx/>
              <a:defRPr/>
            </a:pPr>
            <a:r>
              <a:rPr lang="en-US" altLang="en-US" sz="3600" dirty="0"/>
              <a:t>3 major checkpoints:</a:t>
            </a:r>
          </a:p>
          <a:p>
            <a:pPr lvl="1" eaLnBrk="1" hangingPunct="1">
              <a:lnSpc>
                <a:spcPct val="90000"/>
              </a:lnSpc>
              <a:defRPr/>
            </a:pPr>
            <a:r>
              <a:rPr lang="en-US" altLang="en-US" sz="3200" dirty="0">
                <a:solidFill>
                  <a:srgbClr val="CC0000"/>
                </a:solidFill>
              </a:rPr>
              <a:t>G</a:t>
            </a:r>
            <a:r>
              <a:rPr lang="en-US" altLang="en-US" sz="3200" baseline="-25000" dirty="0">
                <a:solidFill>
                  <a:srgbClr val="CC0000"/>
                </a:solidFill>
              </a:rPr>
              <a:t>1</a:t>
            </a:r>
            <a:endParaRPr lang="en-US" altLang="en-US" sz="3200" dirty="0">
              <a:solidFill>
                <a:srgbClr val="0F116A"/>
              </a:solidFill>
            </a:endParaRPr>
          </a:p>
          <a:p>
            <a:pPr marL="1085850" lvl="2">
              <a:lnSpc>
                <a:spcPct val="90000"/>
              </a:lnSpc>
              <a:defRPr/>
            </a:pPr>
            <a:r>
              <a:rPr lang="en-US" altLang="en-US" sz="2800" dirty="0"/>
              <a:t>can DNA synthesis begin?</a:t>
            </a:r>
          </a:p>
          <a:p>
            <a:pPr lvl="1" eaLnBrk="1" hangingPunct="1">
              <a:lnSpc>
                <a:spcPct val="90000"/>
              </a:lnSpc>
              <a:defRPr/>
            </a:pPr>
            <a:r>
              <a:rPr lang="en-US" altLang="en-US" sz="3200" dirty="0">
                <a:solidFill>
                  <a:srgbClr val="CC0000"/>
                </a:solidFill>
              </a:rPr>
              <a:t>G</a:t>
            </a:r>
            <a:r>
              <a:rPr lang="en-US" altLang="en-US" sz="3200" baseline="-25000" dirty="0">
                <a:solidFill>
                  <a:srgbClr val="CC0000"/>
                </a:solidFill>
              </a:rPr>
              <a:t>2</a:t>
            </a:r>
            <a:endParaRPr lang="en-US" altLang="en-US" sz="3200" baseline="-25000" dirty="0"/>
          </a:p>
          <a:p>
            <a:pPr marL="1085850" lvl="2">
              <a:lnSpc>
                <a:spcPct val="90000"/>
              </a:lnSpc>
              <a:defRPr/>
            </a:pPr>
            <a:r>
              <a:rPr lang="en-US" altLang="en-US" sz="2800" dirty="0"/>
              <a:t>has DNA synthesis been completed correctly?</a:t>
            </a:r>
          </a:p>
          <a:p>
            <a:pPr marL="1085850" lvl="2">
              <a:lnSpc>
                <a:spcPct val="90000"/>
              </a:lnSpc>
              <a:defRPr/>
            </a:pPr>
            <a:r>
              <a:rPr lang="en-US" altLang="en-US" sz="2800" dirty="0"/>
              <a:t>commitment to mitosis</a:t>
            </a:r>
          </a:p>
          <a:p>
            <a:pPr lvl="1" eaLnBrk="1" hangingPunct="1">
              <a:lnSpc>
                <a:spcPct val="90000"/>
              </a:lnSpc>
              <a:defRPr/>
            </a:pPr>
            <a:r>
              <a:rPr lang="en-US" altLang="en-US" sz="3200" dirty="0">
                <a:solidFill>
                  <a:srgbClr val="CC0000"/>
                </a:solidFill>
              </a:rPr>
              <a:t>M</a:t>
            </a:r>
            <a:endParaRPr lang="en-US" altLang="en-US" sz="3200" dirty="0"/>
          </a:p>
          <a:p>
            <a:pPr marL="1085850" lvl="2">
              <a:lnSpc>
                <a:spcPct val="90000"/>
              </a:lnSpc>
              <a:defRPr/>
            </a:pPr>
            <a:r>
              <a:rPr lang="en-US" altLang="en-US" sz="2800" dirty="0"/>
              <a:t>are all chromosomes attached to spindle?</a:t>
            </a:r>
          </a:p>
          <a:p>
            <a:pPr marL="1085850" lvl="2">
              <a:lnSpc>
                <a:spcPct val="90000"/>
              </a:lnSpc>
              <a:defRPr/>
            </a:pPr>
            <a:r>
              <a:rPr lang="en-US" altLang="en-US" sz="2800" dirty="0"/>
              <a:t>can sister chromatids separate correctly?</a:t>
            </a:r>
            <a:endParaRPr lang="en-US" alt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A0CBE17-F06A-44D7-8F98-6D85B16AB52A}"/>
              </a:ext>
            </a:extLst>
          </p:cNvPr>
          <p:cNvSpPr>
            <a:spLocks noGrp="1" noChangeArrowheads="1"/>
          </p:cNvSpPr>
          <p:nvPr>
            <p:ph type="title"/>
          </p:nvPr>
        </p:nvSpPr>
        <p:spPr>
          <a:xfrm>
            <a:off x="2819400" y="239713"/>
            <a:ext cx="7772400" cy="762000"/>
          </a:xfrm>
        </p:spPr>
        <p:txBody>
          <a:bodyPr>
            <a:normAutofit fontScale="90000"/>
          </a:bodyPr>
          <a:lstStyle/>
          <a:p>
            <a:pPr eaLnBrk="1" hangingPunct="1">
              <a:defRPr/>
            </a:pPr>
            <a:r>
              <a:rPr lang="en-US" altLang="en-US" dirty="0"/>
              <a:t>G</a:t>
            </a:r>
            <a:r>
              <a:rPr lang="en-US" altLang="en-US" baseline="-25000" dirty="0"/>
              <a:t>0</a:t>
            </a:r>
            <a:r>
              <a:rPr lang="en-US" altLang="en-US" dirty="0"/>
              <a:t> phase</a:t>
            </a:r>
          </a:p>
        </p:txBody>
      </p:sp>
      <p:pic>
        <p:nvPicPr>
          <p:cNvPr id="56323" name="Picture 3" descr="cell cycle">
            <a:extLst>
              <a:ext uri="{FF2B5EF4-FFF2-40B4-BE49-F238E27FC236}">
                <a16:creationId xmlns:a16="http://schemas.microsoft.com/office/drawing/2014/main" id="{AB05D862-9B90-441D-9A53-C644888E9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905" y="3287713"/>
            <a:ext cx="43434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descr="Rectangle: Click to edit Master text styles&#10;Second level&#10;Third level&#10;Fourth level&#10;Fifth level">
            <a:extLst>
              <a:ext uri="{FF2B5EF4-FFF2-40B4-BE49-F238E27FC236}">
                <a16:creationId xmlns:a16="http://schemas.microsoft.com/office/drawing/2014/main" id="{2BA39504-DEB4-4FE2-95B5-4E2DEB30AEBD}"/>
              </a:ext>
            </a:extLst>
          </p:cNvPr>
          <p:cNvSpPr>
            <a:spLocks noGrp="1" noChangeArrowheads="1"/>
          </p:cNvSpPr>
          <p:nvPr>
            <p:ph type="body" idx="1"/>
          </p:nvPr>
        </p:nvSpPr>
        <p:spPr>
          <a:xfrm>
            <a:off x="2514600" y="1122363"/>
            <a:ext cx="7772400" cy="1752600"/>
          </a:xfrm>
        </p:spPr>
        <p:txBody>
          <a:bodyPr>
            <a:normAutofit/>
          </a:bodyPr>
          <a:lstStyle/>
          <a:p>
            <a:pPr eaLnBrk="1" hangingPunct="1">
              <a:buClrTx/>
              <a:defRPr/>
            </a:pPr>
            <a:r>
              <a:rPr lang="en-US" altLang="en-US" sz="3200" dirty="0"/>
              <a:t>G</a:t>
            </a:r>
            <a:r>
              <a:rPr lang="en-US" altLang="en-US" sz="3200" baseline="-25000" dirty="0"/>
              <a:t>0</a:t>
            </a:r>
            <a:r>
              <a:rPr lang="en-US" altLang="en-US" sz="3200" dirty="0"/>
              <a:t> phase</a:t>
            </a:r>
          </a:p>
          <a:p>
            <a:pPr lvl="1" eaLnBrk="1" hangingPunct="1">
              <a:buClrTx/>
              <a:defRPr/>
            </a:pPr>
            <a:r>
              <a:rPr lang="en-US" altLang="en-US" sz="2800" dirty="0"/>
              <a:t>non-dividing, differentiated state</a:t>
            </a:r>
          </a:p>
          <a:p>
            <a:pPr lvl="1" eaLnBrk="1" hangingPunct="1">
              <a:buClrTx/>
              <a:defRPr/>
            </a:pPr>
            <a:r>
              <a:rPr lang="en-US" altLang="en-US" sz="2800" dirty="0"/>
              <a:t>many human cells in G</a:t>
            </a:r>
            <a:r>
              <a:rPr lang="en-US" altLang="en-US" sz="2800" baseline="-25000" dirty="0"/>
              <a:t>0</a:t>
            </a:r>
            <a:r>
              <a:rPr lang="en-US" altLang="en-US" sz="2800" dirty="0"/>
              <a:t> phase</a:t>
            </a:r>
            <a:endParaRPr lang="en-US" altLang="en-US" sz="4000" dirty="0"/>
          </a:p>
        </p:txBody>
      </p:sp>
      <p:sp>
        <p:nvSpPr>
          <p:cNvPr id="56325" name="Rectangle 5">
            <a:extLst>
              <a:ext uri="{FF2B5EF4-FFF2-40B4-BE49-F238E27FC236}">
                <a16:creationId xmlns:a16="http://schemas.microsoft.com/office/drawing/2014/main" id="{E8115C37-3085-4D96-B2A2-702F9F1862EE}"/>
              </a:ext>
            </a:extLst>
          </p:cNvPr>
          <p:cNvSpPr>
            <a:spLocks noChangeArrowheads="1"/>
          </p:cNvSpPr>
          <p:nvPr/>
        </p:nvSpPr>
        <p:spPr bwMode="auto">
          <a:xfrm>
            <a:off x="6248400" y="2997201"/>
            <a:ext cx="45720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22250" indent="-222250">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681038" indent="-223838">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buClr>
                <a:schemeClr val="hlink"/>
              </a:buClr>
              <a:buSzPct val="95000"/>
              <a:buFont typeface="Wingdings" panose="05000000000000000000" pitchFamily="2" charset="2"/>
              <a:buChar char="§"/>
            </a:pPr>
            <a:r>
              <a:rPr kumimoji="0" lang="en-US" altLang="en-US" sz="2600" b="1" dirty="0">
                <a:latin typeface="Arial" panose="020B0604020202020204" pitchFamily="34" charset="0"/>
              </a:rPr>
              <a:t>liver cells </a:t>
            </a:r>
          </a:p>
          <a:p>
            <a:pPr lvl="1" eaLnBrk="1" hangingPunct="1">
              <a:buClrTx/>
              <a:buSzPct val="95000"/>
              <a:buFont typeface="Wingdings" panose="05000000000000000000" pitchFamily="2" charset="2"/>
              <a:buChar char="§"/>
            </a:pPr>
            <a:r>
              <a:rPr kumimoji="0" lang="en-US" altLang="en-US" sz="2600" b="1" dirty="0">
                <a:solidFill>
                  <a:srgbClr val="0F116A"/>
                </a:solidFill>
                <a:latin typeface="Arial" panose="020B0604020202020204" pitchFamily="34" charset="0"/>
              </a:rPr>
              <a:t>in G</a:t>
            </a:r>
            <a:r>
              <a:rPr kumimoji="0" lang="en-US" altLang="en-US" sz="2600" b="1" baseline="-25000" dirty="0">
                <a:solidFill>
                  <a:srgbClr val="0F116A"/>
                </a:solidFill>
                <a:latin typeface="Arial" panose="020B0604020202020204" pitchFamily="34" charset="0"/>
              </a:rPr>
              <a:t>0</a:t>
            </a:r>
            <a:r>
              <a:rPr kumimoji="0" lang="en-US" altLang="en-US" sz="2600" b="1" dirty="0">
                <a:solidFill>
                  <a:srgbClr val="0F116A"/>
                </a:solidFill>
                <a:latin typeface="Arial" panose="020B0604020202020204" pitchFamily="34" charset="0"/>
              </a:rPr>
              <a:t>, but can be “called back” to cell cycle by external cues </a:t>
            </a:r>
          </a:p>
          <a:p>
            <a:pPr eaLnBrk="1" hangingPunct="1">
              <a:buClr>
                <a:schemeClr val="hlink"/>
              </a:buClr>
              <a:buSzPct val="95000"/>
              <a:buFont typeface="Wingdings" panose="05000000000000000000" pitchFamily="2" charset="2"/>
              <a:buChar char="§"/>
            </a:pPr>
            <a:r>
              <a:rPr kumimoji="0" lang="en-US" altLang="en-US" sz="2600" b="1" dirty="0">
                <a:latin typeface="Arial" panose="020B0604020202020204" pitchFamily="34" charset="0"/>
              </a:rPr>
              <a:t>nerve &amp; muscle cells </a:t>
            </a:r>
          </a:p>
          <a:p>
            <a:pPr lvl="1" eaLnBrk="1" hangingPunct="1">
              <a:buClrTx/>
              <a:buSzPct val="95000"/>
              <a:buFont typeface="Wingdings" panose="05000000000000000000" pitchFamily="2" charset="2"/>
              <a:buChar char="§"/>
            </a:pPr>
            <a:r>
              <a:rPr kumimoji="0" lang="en-US" altLang="en-US" sz="2600" b="1" dirty="0">
                <a:solidFill>
                  <a:srgbClr val="0F116A"/>
                </a:solidFill>
                <a:latin typeface="Arial" panose="020B0604020202020204" pitchFamily="34" charset="0"/>
              </a:rPr>
              <a:t>highly specialized</a:t>
            </a:r>
          </a:p>
          <a:p>
            <a:pPr lvl="1" eaLnBrk="1" hangingPunct="1">
              <a:buClrTx/>
              <a:buSzPct val="95000"/>
              <a:buFont typeface="Wingdings" panose="05000000000000000000" pitchFamily="2" charset="2"/>
              <a:buChar char="§"/>
            </a:pPr>
            <a:r>
              <a:rPr kumimoji="0" lang="en-US" altLang="en-US" sz="2600" b="1" dirty="0">
                <a:solidFill>
                  <a:srgbClr val="0F116A"/>
                </a:solidFill>
                <a:latin typeface="Arial" panose="020B0604020202020204" pitchFamily="34" charset="0"/>
              </a:rPr>
              <a:t>arrested in G</a:t>
            </a:r>
            <a:r>
              <a:rPr kumimoji="0" lang="en-US" altLang="en-US" sz="2600" b="1" baseline="-25000" dirty="0">
                <a:solidFill>
                  <a:srgbClr val="0F116A"/>
                </a:solidFill>
                <a:latin typeface="Arial" panose="020B0604020202020204" pitchFamily="34" charset="0"/>
              </a:rPr>
              <a:t>0</a:t>
            </a:r>
            <a:r>
              <a:rPr kumimoji="0" lang="en-US" altLang="en-US" sz="2600" b="1" dirty="0">
                <a:solidFill>
                  <a:srgbClr val="0F116A"/>
                </a:solidFill>
                <a:latin typeface="Arial" panose="020B0604020202020204" pitchFamily="34" charset="0"/>
              </a:rPr>
              <a:t> &amp; can never divide</a:t>
            </a:r>
            <a:endParaRPr kumimoji="0" lang="en-US" altLang="en-US" sz="2600" b="1" dirty="0">
              <a:latin typeface="Arial" panose="020B0604020202020204" pitchFamily="34" charset="0"/>
            </a:endParaRPr>
          </a:p>
        </p:txBody>
      </p:sp>
      <p:sp>
        <p:nvSpPr>
          <p:cNvPr id="56326" name="Oval 6">
            <a:extLst>
              <a:ext uri="{FF2B5EF4-FFF2-40B4-BE49-F238E27FC236}">
                <a16:creationId xmlns:a16="http://schemas.microsoft.com/office/drawing/2014/main" id="{D9EF1DFC-3732-40A3-A1B7-FEFA2F440A6C}"/>
              </a:ext>
            </a:extLst>
          </p:cNvPr>
          <p:cNvSpPr>
            <a:spLocks noChangeArrowheads="1"/>
          </p:cNvSpPr>
          <p:nvPr/>
        </p:nvSpPr>
        <p:spPr bwMode="auto">
          <a:xfrm>
            <a:off x="4491789" y="4789488"/>
            <a:ext cx="1066800" cy="12192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8370" name="Group 17">
            <a:extLst>
              <a:ext uri="{FF2B5EF4-FFF2-40B4-BE49-F238E27FC236}">
                <a16:creationId xmlns:a16="http://schemas.microsoft.com/office/drawing/2014/main" id="{60C1EA57-6072-487F-8E4B-CED218C85EB6}"/>
              </a:ext>
            </a:extLst>
          </p:cNvPr>
          <p:cNvGrpSpPr>
            <a:grpSpLocks/>
          </p:cNvGrpSpPr>
          <p:nvPr/>
        </p:nvGrpSpPr>
        <p:grpSpPr bwMode="auto">
          <a:xfrm>
            <a:off x="8584406" y="622300"/>
            <a:ext cx="3252788" cy="2806700"/>
            <a:chOff x="3663" y="1304"/>
            <a:chExt cx="2049" cy="1768"/>
          </a:xfrm>
        </p:grpSpPr>
        <p:grpSp>
          <p:nvGrpSpPr>
            <p:cNvPr id="58373" name="Group 14">
              <a:extLst>
                <a:ext uri="{FF2B5EF4-FFF2-40B4-BE49-F238E27FC236}">
                  <a16:creationId xmlns:a16="http://schemas.microsoft.com/office/drawing/2014/main" id="{0AC58C81-9DC2-4EC5-AD20-F9F0015C9C51}"/>
                </a:ext>
              </a:extLst>
            </p:cNvPr>
            <p:cNvGrpSpPr>
              <a:grpSpLocks/>
            </p:cNvGrpSpPr>
            <p:nvPr/>
          </p:nvGrpSpPr>
          <p:grpSpPr bwMode="auto">
            <a:xfrm>
              <a:off x="3663" y="1304"/>
              <a:ext cx="2049" cy="1768"/>
              <a:chOff x="3663" y="1304"/>
              <a:chExt cx="2049" cy="1768"/>
            </a:xfrm>
          </p:grpSpPr>
          <p:pic>
            <p:nvPicPr>
              <p:cNvPr id="58375" name="Picture 5" descr="f11-17_a_complex_of_two_c">
                <a:extLst>
                  <a:ext uri="{FF2B5EF4-FFF2-40B4-BE49-F238E27FC236}">
                    <a16:creationId xmlns:a16="http://schemas.microsoft.com/office/drawing/2014/main" id="{50EBCEC5-3DC2-4594-A903-DD7316C2F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0" r="15750"/>
              <a:stretch>
                <a:fillRect/>
              </a:stretch>
            </p:blipFill>
            <p:spPr bwMode="auto">
              <a:xfrm>
                <a:off x="3663" y="1304"/>
                <a:ext cx="2049" cy="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Freeform 13">
                <a:extLst>
                  <a:ext uri="{FF2B5EF4-FFF2-40B4-BE49-F238E27FC236}">
                    <a16:creationId xmlns:a16="http://schemas.microsoft.com/office/drawing/2014/main" id="{C4B2A308-86AA-4928-A473-DDC4AF323E0D}"/>
                  </a:ext>
                </a:extLst>
              </p:cNvPr>
              <p:cNvSpPr>
                <a:spLocks/>
              </p:cNvSpPr>
              <p:nvPr/>
            </p:nvSpPr>
            <p:spPr bwMode="auto">
              <a:xfrm>
                <a:off x="4813" y="1440"/>
                <a:ext cx="899" cy="1056"/>
              </a:xfrm>
              <a:custGeom>
                <a:avLst/>
                <a:gdLst>
                  <a:gd name="T0" fmla="*/ 329 w 975"/>
                  <a:gd name="T1" fmla="*/ 960 h 1056"/>
                  <a:gd name="T2" fmla="*/ 395 w 975"/>
                  <a:gd name="T3" fmla="*/ 1056 h 1056"/>
                  <a:gd name="T4" fmla="*/ 649 w 975"/>
                  <a:gd name="T5" fmla="*/ 1008 h 1056"/>
                  <a:gd name="T6" fmla="*/ 649 w 975"/>
                  <a:gd name="T7" fmla="*/ 48 h 1056"/>
                  <a:gd name="T8" fmla="*/ 202 w 975"/>
                  <a:gd name="T9" fmla="*/ 0 h 1056"/>
                  <a:gd name="T10" fmla="*/ 41 w 975"/>
                  <a:gd name="T11" fmla="*/ 288 h 1056"/>
                  <a:gd name="T12" fmla="*/ 10 w 975"/>
                  <a:gd name="T13" fmla="*/ 384 h 1056"/>
                  <a:gd name="T14" fmla="*/ 0 w 975"/>
                  <a:gd name="T15" fmla="*/ 461 h 1056"/>
                  <a:gd name="T16" fmla="*/ 10 w 975"/>
                  <a:gd name="T17" fmla="*/ 576 h 1056"/>
                  <a:gd name="T18" fmla="*/ 362 w 975"/>
                  <a:gd name="T19" fmla="*/ 576 h 1056"/>
                  <a:gd name="T20" fmla="*/ 329 w 975"/>
                  <a:gd name="T21" fmla="*/ 576 h 1056"/>
                  <a:gd name="T22" fmla="*/ 329 w 975"/>
                  <a:gd name="T23" fmla="*/ 624 h 1056"/>
                  <a:gd name="T24" fmla="*/ 329 w 975"/>
                  <a:gd name="T25" fmla="*/ 960 h 1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5"/>
                  <a:gd name="T40" fmla="*/ 0 h 1056"/>
                  <a:gd name="T41" fmla="*/ 975 w 975"/>
                  <a:gd name="T42" fmla="*/ 1056 h 1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5" h="1056">
                    <a:moveTo>
                      <a:pt x="495" y="960"/>
                    </a:moveTo>
                    <a:lnTo>
                      <a:pt x="591" y="1056"/>
                    </a:lnTo>
                    <a:lnTo>
                      <a:pt x="975" y="1008"/>
                    </a:lnTo>
                    <a:lnTo>
                      <a:pt x="975" y="48"/>
                    </a:lnTo>
                    <a:lnTo>
                      <a:pt x="303" y="0"/>
                    </a:lnTo>
                    <a:lnTo>
                      <a:pt x="63" y="288"/>
                    </a:lnTo>
                    <a:lnTo>
                      <a:pt x="15" y="384"/>
                    </a:lnTo>
                    <a:cubicBezTo>
                      <a:pt x="10" y="409"/>
                      <a:pt x="5" y="435"/>
                      <a:pt x="0" y="461"/>
                    </a:cubicBezTo>
                    <a:lnTo>
                      <a:pt x="15" y="576"/>
                    </a:lnTo>
                    <a:lnTo>
                      <a:pt x="543" y="576"/>
                    </a:lnTo>
                    <a:lnTo>
                      <a:pt x="495" y="576"/>
                    </a:lnTo>
                    <a:lnTo>
                      <a:pt x="495" y="624"/>
                    </a:lnTo>
                    <a:lnTo>
                      <a:pt x="495" y="960"/>
                    </a:lnTo>
                    <a:close/>
                  </a:path>
                </a:pathLst>
              </a:custGeom>
              <a:solidFill>
                <a:schemeClr val="bg1"/>
              </a:solidFill>
              <a:ln w="9525">
                <a:solidFill>
                  <a:schemeClr val="bg1"/>
                </a:solidFill>
                <a:round/>
                <a:headEnd/>
                <a:tailEnd/>
              </a:ln>
            </p:spPr>
            <p:txBody>
              <a:bodyPr wrap="none" anchor="ctr"/>
              <a:lstStyle/>
              <a:p>
                <a:endParaRPr lang="en-US"/>
              </a:p>
            </p:txBody>
          </p:sp>
        </p:grpSp>
        <p:sp>
          <p:nvSpPr>
            <p:cNvPr id="58374" name="Freeform 16">
              <a:extLst>
                <a:ext uri="{FF2B5EF4-FFF2-40B4-BE49-F238E27FC236}">
                  <a16:creationId xmlns:a16="http://schemas.microsoft.com/office/drawing/2014/main" id="{1CC5D1A8-6ED3-4BC5-B2D7-849CCF8FC984}"/>
                </a:ext>
              </a:extLst>
            </p:cNvPr>
            <p:cNvSpPr>
              <a:spLocks/>
            </p:cNvSpPr>
            <p:nvPr/>
          </p:nvSpPr>
          <p:spPr bwMode="auto">
            <a:xfrm>
              <a:off x="4800" y="1558"/>
              <a:ext cx="144" cy="458"/>
            </a:xfrm>
            <a:custGeom>
              <a:avLst/>
              <a:gdLst>
                <a:gd name="T0" fmla="*/ 96 w 144"/>
                <a:gd name="T1" fmla="*/ 122 h 458"/>
                <a:gd name="T2" fmla="*/ 0 w 144"/>
                <a:gd name="T3" fmla="*/ 266 h 458"/>
                <a:gd name="T4" fmla="*/ 0 w 144"/>
                <a:gd name="T5" fmla="*/ 458 h 458"/>
                <a:gd name="T6" fmla="*/ 96 w 144"/>
                <a:gd name="T7" fmla="*/ 410 h 458"/>
                <a:gd name="T8" fmla="*/ 144 w 144"/>
                <a:gd name="T9" fmla="*/ 74 h 458"/>
                <a:gd name="T10" fmla="*/ 69 w 144"/>
                <a:gd name="T11" fmla="*/ 47 h 458"/>
                <a:gd name="T12" fmla="*/ 96 w 144"/>
                <a:gd name="T13" fmla="*/ 122 h 458"/>
                <a:gd name="T14" fmla="*/ 0 60000 65536"/>
                <a:gd name="T15" fmla="*/ 0 60000 65536"/>
                <a:gd name="T16" fmla="*/ 0 60000 65536"/>
                <a:gd name="T17" fmla="*/ 0 60000 65536"/>
                <a:gd name="T18" fmla="*/ 0 60000 65536"/>
                <a:gd name="T19" fmla="*/ 0 60000 65536"/>
                <a:gd name="T20" fmla="*/ 0 60000 65536"/>
                <a:gd name="T21" fmla="*/ 0 w 144"/>
                <a:gd name="T22" fmla="*/ 0 h 458"/>
                <a:gd name="T23" fmla="*/ 144 w 144"/>
                <a:gd name="T24" fmla="*/ 458 h 4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458">
                  <a:moveTo>
                    <a:pt x="96" y="122"/>
                  </a:moveTo>
                  <a:lnTo>
                    <a:pt x="0" y="266"/>
                  </a:lnTo>
                  <a:lnTo>
                    <a:pt x="0" y="458"/>
                  </a:lnTo>
                  <a:lnTo>
                    <a:pt x="96" y="410"/>
                  </a:lnTo>
                  <a:lnTo>
                    <a:pt x="144" y="74"/>
                  </a:lnTo>
                  <a:cubicBezTo>
                    <a:pt x="39" y="21"/>
                    <a:pt x="22" y="0"/>
                    <a:pt x="69" y="47"/>
                  </a:cubicBezTo>
                  <a:lnTo>
                    <a:pt x="96" y="122"/>
                  </a:lnTo>
                  <a:close/>
                </a:path>
              </a:pathLst>
            </a:custGeom>
            <a:solidFill>
              <a:schemeClr val="bg1"/>
            </a:solidFill>
            <a:ln w="9525">
              <a:solidFill>
                <a:schemeClr val="bg1"/>
              </a:solidFill>
              <a:round/>
              <a:headEnd/>
              <a:tailEnd/>
            </a:ln>
          </p:spPr>
          <p:txBody>
            <a:bodyPr wrap="none" anchor="ctr"/>
            <a:lstStyle/>
            <a:p>
              <a:endParaRPr lang="en-US"/>
            </a:p>
          </p:txBody>
        </p:sp>
      </p:grpSp>
      <p:sp>
        <p:nvSpPr>
          <p:cNvPr id="12291" name="Rectangle 2">
            <a:extLst>
              <a:ext uri="{FF2B5EF4-FFF2-40B4-BE49-F238E27FC236}">
                <a16:creationId xmlns:a16="http://schemas.microsoft.com/office/drawing/2014/main" id="{AAD6D145-1942-42E8-8D9D-3A7501A5914A}"/>
              </a:ext>
            </a:extLst>
          </p:cNvPr>
          <p:cNvSpPr>
            <a:spLocks noGrp="1" noChangeArrowheads="1"/>
          </p:cNvSpPr>
          <p:nvPr>
            <p:ph type="title"/>
          </p:nvPr>
        </p:nvSpPr>
        <p:spPr>
          <a:xfrm>
            <a:off x="2743200" y="100013"/>
            <a:ext cx="7772400" cy="876300"/>
          </a:xfrm>
        </p:spPr>
        <p:txBody>
          <a:bodyPr/>
          <a:lstStyle/>
          <a:p>
            <a:pPr eaLnBrk="1" hangingPunct="1">
              <a:defRPr/>
            </a:pPr>
            <a:r>
              <a:rPr lang="en-US" altLang="en-US" dirty="0">
                <a:solidFill>
                  <a:srgbClr val="186813"/>
                </a:solidFill>
              </a:rPr>
              <a:t>“Go-ahead”</a:t>
            </a:r>
            <a:r>
              <a:rPr lang="en-US" altLang="en-US" dirty="0"/>
              <a:t> signals</a:t>
            </a:r>
          </a:p>
        </p:txBody>
      </p:sp>
      <p:sp>
        <p:nvSpPr>
          <p:cNvPr id="12292" name="Rectangle 3" descr="Rectangle: Click to edit Master text styles&#10;Second level&#10;Third level&#10;Fourth level&#10;Fifth level">
            <a:extLst>
              <a:ext uri="{FF2B5EF4-FFF2-40B4-BE49-F238E27FC236}">
                <a16:creationId xmlns:a16="http://schemas.microsoft.com/office/drawing/2014/main" id="{FA309D23-77D4-4833-8968-DB8545AE7D35}"/>
              </a:ext>
            </a:extLst>
          </p:cNvPr>
          <p:cNvSpPr>
            <a:spLocks noGrp="1" noChangeArrowheads="1"/>
          </p:cNvSpPr>
          <p:nvPr>
            <p:ph type="body" idx="1"/>
          </p:nvPr>
        </p:nvSpPr>
        <p:spPr>
          <a:xfrm>
            <a:off x="962526" y="1039813"/>
            <a:ext cx="9248274" cy="5257800"/>
          </a:xfrm>
        </p:spPr>
        <p:txBody>
          <a:bodyPr>
            <a:normAutofit fontScale="92500" lnSpcReduction="10000"/>
          </a:bodyPr>
          <a:lstStyle/>
          <a:p>
            <a:pPr eaLnBrk="1" hangingPunct="1">
              <a:defRPr/>
            </a:pPr>
            <a:r>
              <a:rPr lang="en-US" altLang="en-US" sz="3200" dirty="0"/>
              <a:t>Protein molecules that promote cell growth &amp; division</a:t>
            </a:r>
          </a:p>
          <a:p>
            <a:pPr lvl="1" eaLnBrk="1" hangingPunct="1">
              <a:defRPr/>
            </a:pPr>
            <a:r>
              <a:rPr lang="en-US" altLang="en-US" sz="2800" dirty="0"/>
              <a:t>internal signals</a:t>
            </a:r>
          </a:p>
          <a:p>
            <a:pPr lvl="2" eaLnBrk="1" hangingPunct="1">
              <a:defRPr/>
            </a:pPr>
            <a:r>
              <a:rPr lang="en-US" altLang="en-US" sz="3600" dirty="0"/>
              <a:t>“</a:t>
            </a:r>
            <a:r>
              <a:rPr lang="en-US" altLang="en-US" sz="3600" u="sng" dirty="0">
                <a:solidFill>
                  <a:srgbClr val="CC0000"/>
                </a:solidFill>
              </a:rPr>
              <a:t>promoting factors</a:t>
            </a:r>
            <a:r>
              <a:rPr lang="en-US" altLang="en-US" sz="3600" dirty="0"/>
              <a:t>”</a:t>
            </a:r>
            <a:endParaRPr lang="en-US" altLang="en-US" sz="2400" dirty="0"/>
          </a:p>
          <a:p>
            <a:pPr lvl="1" eaLnBrk="1" hangingPunct="1">
              <a:defRPr/>
            </a:pPr>
            <a:r>
              <a:rPr lang="en-US" altLang="en-US" sz="2800" dirty="0"/>
              <a:t>external signals</a:t>
            </a:r>
          </a:p>
          <a:p>
            <a:pPr lvl="2" eaLnBrk="1" hangingPunct="1">
              <a:defRPr/>
            </a:pPr>
            <a:r>
              <a:rPr lang="en-US" altLang="en-US" sz="3600" dirty="0"/>
              <a:t>“</a:t>
            </a:r>
            <a:r>
              <a:rPr lang="en-US" altLang="en-US" sz="3600" u="sng" dirty="0">
                <a:solidFill>
                  <a:srgbClr val="CC0000"/>
                </a:solidFill>
              </a:rPr>
              <a:t>growth factors</a:t>
            </a:r>
            <a:r>
              <a:rPr lang="en-US" altLang="en-US" sz="3600" dirty="0"/>
              <a:t>”</a:t>
            </a:r>
          </a:p>
          <a:p>
            <a:pPr eaLnBrk="1" hangingPunct="1">
              <a:defRPr/>
            </a:pPr>
            <a:r>
              <a:rPr lang="en-US" altLang="en-US" sz="3200" dirty="0"/>
              <a:t>Primary mechanism of control</a:t>
            </a:r>
          </a:p>
          <a:p>
            <a:pPr lvl="1" eaLnBrk="1" hangingPunct="1">
              <a:defRPr/>
            </a:pPr>
            <a:r>
              <a:rPr lang="en-US" altLang="en-US" sz="2800" u="sng" dirty="0">
                <a:solidFill>
                  <a:srgbClr val="CC0000"/>
                </a:solidFill>
              </a:rPr>
              <a:t>phosphorylation</a:t>
            </a:r>
            <a:endParaRPr lang="en-US" altLang="en-US" sz="2800" dirty="0">
              <a:solidFill>
                <a:srgbClr val="0F116A"/>
              </a:solidFill>
            </a:endParaRPr>
          </a:p>
          <a:p>
            <a:pPr lvl="2" eaLnBrk="1" hangingPunct="1">
              <a:defRPr/>
            </a:pPr>
            <a:r>
              <a:rPr lang="en-US" altLang="en-US" sz="3000" dirty="0">
                <a:solidFill>
                  <a:srgbClr val="002060"/>
                </a:solidFill>
              </a:rPr>
              <a:t>Use of </a:t>
            </a:r>
            <a:r>
              <a:rPr lang="en-US" altLang="en-US" sz="3000" u="sng" dirty="0">
                <a:solidFill>
                  <a:srgbClr val="CC0000"/>
                </a:solidFill>
              </a:rPr>
              <a:t>kinase</a:t>
            </a:r>
            <a:r>
              <a:rPr lang="en-US" altLang="en-US" sz="3000" dirty="0"/>
              <a:t> enzymes</a:t>
            </a:r>
          </a:p>
          <a:p>
            <a:pPr lvl="3" eaLnBrk="1" hangingPunct="1">
              <a:defRPr/>
            </a:pPr>
            <a:r>
              <a:rPr lang="en-US" altLang="en-US" sz="2600" dirty="0"/>
              <a:t>Which either activates or inactivates cell signals by adding a phosphate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8" name="Picture 4" descr="f11-17_a_complex_of_two_c">
            <a:extLst>
              <a:ext uri="{FF2B5EF4-FFF2-40B4-BE49-F238E27FC236}">
                <a16:creationId xmlns:a16="http://schemas.microsoft.com/office/drawing/2014/main" id="{0624A011-C129-4755-9DF1-7755F616D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0"/>
          <a:stretch>
            <a:fillRect/>
          </a:stretch>
        </p:blipFill>
        <p:spPr bwMode="auto">
          <a:xfrm>
            <a:off x="6808788" y="679450"/>
            <a:ext cx="3859212"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9337165F-8027-4871-AA13-4F276844E2C2}"/>
              </a:ext>
            </a:extLst>
          </p:cNvPr>
          <p:cNvSpPr>
            <a:spLocks noGrp="1" noChangeArrowheads="1"/>
          </p:cNvSpPr>
          <p:nvPr>
            <p:ph type="title"/>
          </p:nvPr>
        </p:nvSpPr>
        <p:spPr>
          <a:xfrm>
            <a:off x="2590800" y="201613"/>
            <a:ext cx="7772400" cy="419100"/>
          </a:xfrm>
        </p:spPr>
        <p:txBody>
          <a:bodyPr>
            <a:normAutofit fontScale="90000"/>
          </a:bodyPr>
          <a:lstStyle/>
          <a:p>
            <a:pPr eaLnBrk="1" hangingPunct="1">
              <a:defRPr/>
            </a:pPr>
            <a:r>
              <a:rPr lang="en-US" altLang="en-US" sz="2800" dirty="0"/>
              <a:t>Cell cycle Chemical signals </a:t>
            </a:r>
          </a:p>
        </p:txBody>
      </p:sp>
      <p:sp>
        <p:nvSpPr>
          <p:cNvPr id="13316" name="Rectangle 3" descr="Rectangle: Click to edit Master text styles&#10;Second level&#10;Third level&#10;Fourth level&#10;Fifth level">
            <a:extLst>
              <a:ext uri="{FF2B5EF4-FFF2-40B4-BE49-F238E27FC236}">
                <a16:creationId xmlns:a16="http://schemas.microsoft.com/office/drawing/2014/main" id="{A7AE718E-D06D-49D3-9E33-939F5429FA53}"/>
              </a:ext>
            </a:extLst>
          </p:cNvPr>
          <p:cNvSpPr>
            <a:spLocks noGrp="1" noChangeArrowheads="1"/>
          </p:cNvSpPr>
          <p:nvPr>
            <p:ph sz="half" idx="1"/>
          </p:nvPr>
        </p:nvSpPr>
        <p:spPr>
          <a:xfrm>
            <a:off x="1302544" y="770607"/>
            <a:ext cx="4278313" cy="5133975"/>
          </a:xfrm>
        </p:spPr>
        <p:txBody>
          <a:bodyPr>
            <a:normAutofit fontScale="92500" lnSpcReduction="10000"/>
          </a:bodyPr>
          <a:lstStyle/>
          <a:p>
            <a:pPr eaLnBrk="1" hangingPunct="1">
              <a:lnSpc>
                <a:spcPct val="90000"/>
              </a:lnSpc>
              <a:defRPr/>
            </a:pPr>
            <a:r>
              <a:rPr lang="en-US" sz="3600" dirty="0" err="1"/>
              <a:t>Cyclins</a:t>
            </a:r>
            <a:endParaRPr lang="en-US" sz="3600" dirty="0">
              <a:solidFill>
                <a:schemeClr val="tx2"/>
              </a:solidFill>
            </a:endParaRPr>
          </a:p>
          <a:p>
            <a:pPr lvl="1" eaLnBrk="1" hangingPunct="1">
              <a:lnSpc>
                <a:spcPct val="90000"/>
              </a:lnSpc>
              <a:defRPr/>
            </a:pPr>
            <a:r>
              <a:rPr lang="en-US" sz="2800" dirty="0"/>
              <a:t>regulatory proteins</a:t>
            </a:r>
          </a:p>
          <a:p>
            <a:pPr lvl="1" eaLnBrk="1" hangingPunct="1">
              <a:lnSpc>
                <a:spcPct val="90000"/>
              </a:lnSpc>
              <a:defRPr/>
            </a:pPr>
            <a:r>
              <a:rPr lang="en-US" sz="2800" dirty="0"/>
              <a:t>levels cycle in the cell</a:t>
            </a:r>
            <a:endParaRPr lang="en-US" sz="2800" dirty="0">
              <a:solidFill>
                <a:schemeClr val="tx2"/>
              </a:solidFill>
            </a:endParaRPr>
          </a:p>
          <a:p>
            <a:pPr marL="342900" lvl="1" indent="-342900">
              <a:lnSpc>
                <a:spcPct val="90000"/>
              </a:lnSpc>
              <a:buClr>
                <a:srgbClr val="0F116A"/>
              </a:buClr>
              <a:buSzPct val="120000"/>
              <a:buFont typeface="Wingdings" panose="05000000000000000000" pitchFamily="2" charset="2"/>
              <a:buChar char="§"/>
              <a:defRPr/>
            </a:pPr>
            <a:r>
              <a:rPr lang="en-US" sz="2800" dirty="0" err="1">
                <a:solidFill>
                  <a:srgbClr val="002060"/>
                </a:solidFill>
              </a:rPr>
              <a:t>Cdk’s</a:t>
            </a:r>
            <a:endParaRPr lang="en-US" sz="2800" i="1" dirty="0">
              <a:solidFill>
                <a:schemeClr val="tx2">
                  <a:lumMod val="75000"/>
                </a:schemeClr>
              </a:solidFill>
            </a:endParaRPr>
          </a:p>
          <a:p>
            <a:pPr lvl="1" eaLnBrk="1" hangingPunct="1">
              <a:lnSpc>
                <a:spcPct val="90000"/>
              </a:lnSpc>
              <a:defRPr/>
            </a:pPr>
            <a:r>
              <a:rPr lang="en-US" sz="2800" dirty="0" err="1"/>
              <a:t>cyclin</a:t>
            </a:r>
            <a:r>
              <a:rPr lang="en-US" sz="2800" dirty="0"/>
              <a:t>-dependent kinases</a:t>
            </a:r>
          </a:p>
          <a:p>
            <a:pPr lvl="1" eaLnBrk="1" hangingPunct="1">
              <a:lnSpc>
                <a:spcPct val="90000"/>
              </a:lnSpc>
              <a:defRPr/>
            </a:pPr>
            <a:r>
              <a:rPr lang="en-US" sz="2800" dirty="0"/>
              <a:t>phosphorylates cellular proteins</a:t>
            </a:r>
          </a:p>
          <a:p>
            <a:pPr lvl="2" eaLnBrk="1" hangingPunct="1">
              <a:lnSpc>
                <a:spcPct val="90000"/>
              </a:lnSpc>
              <a:defRPr/>
            </a:pPr>
            <a:r>
              <a:rPr lang="en-US" sz="2400" dirty="0"/>
              <a:t>activates or inactivates proteins</a:t>
            </a:r>
          </a:p>
          <a:p>
            <a:pPr eaLnBrk="1" hangingPunct="1">
              <a:lnSpc>
                <a:spcPct val="90000"/>
              </a:lnSpc>
              <a:defRPr/>
            </a:pPr>
            <a:r>
              <a:rPr lang="en-US" sz="3600" dirty="0" err="1"/>
              <a:t>Cdk-cyclin</a:t>
            </a:r>
            <a:r>
              <a:rPr lang="en-US" sz="3600" dirty="0"/>
              <a:t> complex</a:t>
            </a:r>
          </a:p>
          <a:p>
            <a:pPr lvl="1" eaLnBrk="1" hangingPunct="1">
              <a:lnSpc>
                <a:spcPct val="90000"/>
              </a:lnSpc>
              <a:defRPr/>
            </a:pPr>
            <a:r>
              <a:rPr lang="en-US" sz="2800" dirty="0"/>
              <a:t>Forms MPF complex</a:t>
            </a:r>
          </a:p>
          <a:p>
            <a:pPr lvl="1" eaLnBrk="1" hangingPunct="1">
              <a:lnSpc>
                <a:spcPct val="90000"/>
              </a:lnSpc>
              <a:defRPr/>
            </a:pPr>
            <a:r>
              <a:rPr lang="en-US" sz="2800" dirty="0"/>
              <a:t>Triggers movement into next phase</a:t>
            </a:r>
          </a:p>
        </p:txBody>
      </p:sp>
      <p:sp>
        <p:nvSpPr>
          <p:cNvPr id="60421" name="Rectangle 5">
            <a:extLst>
              <a:ext uri="{FF2B5EF4-FFF2-40B4-BE49-F238E27FC236}">
                <a16:creationId xmlns:a16="http://schemas.microsoft.com/office/drawing/2014/main" id="{31DF5F1A-98F1-4A90-8262-18E3FA624756}"/>
              </a:ext>
            </a:extLst>
          </p:cNvPr>
          <p:cNvSpPr>
            <a:spLocks noChangeArrowheads="1"/>
          </p:cNvSpPr>
          <p:nvPr/>
        </p:nvSpPr>
        <p:spPr bwMode="auto">
          <a:xfrm>
            <a:off x="7779544" y="3833645"/>
            <a:ext cx="19177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r>
              <a:rPr kumimoji="0" lang="en-US" altLang="en-US" sz="2100" b="1" u="sng" dirty="0">
                <a:solidFill>
                  <a:srgbClr val="186813"/>
                </a:solidFill>
                <a:latin typeface="Arial" panose="020B0604020202020204" pitchFamily="34" charset="0"/>
              </a:rPr>
              <a:t>activated </a:t>
            </a:r>
            <a:r>
              <a:rPr kumimoji="0" lang="en-US" altLang="en-US" sz="2100" b="1" u="sng" dirty="0" err="1">
                <a:solidFill>
                  <a:srgbClr val="186813"/>
                </a:solidFill>
                <a:latin typeface="Arial" panose="020B0604020202020204" pitchFamily="34" charset="0"/>
              </a:rPr>
              <a:t>Cdk</a:t>
            </a:r>
            <a:endParaRPr kumimoji="0" lang="en-US" altLang="en-US" sz="2100" b="1" u="sng" dirty="0">
              <a:solidFill>
                <a:srgbClr val="186813"/>
              </a:solidFill>
              <a:latin typeface="Arial" panose="020B0604020202020204" pitchFamily="34" charset="0"/>
            </a:endParaRPr>
          </a:p>
        </p:txBody>
      </p:sp>
      <p:sp>
        <p:nvSpPr>
          <p:cNvPr id="60422" name="Rectangle 6">
            <a:extLst>
              <a:ext uri="{FF2B5EF4-FFF2-40B4-BE49-F238E27FC236}">
                <a16:creationId xmlns:a16="http://schemas.microsoft.com/office/drawing/2014/main" id="{6761CCDD-68A6-4E31-B6AC-794DE6EB608F}"/>
              </a:ext>
            </a:extLst>
          </p:cNvPr>
          <p:cNvSpPr>
            <a:spLocks noChangeArrowheads="1"/>
          </p:cNvSpPr>
          <p:nvPr/>
        </p:nvSpPr>
        <p:spPr bwMode="auto">
          <a:xfrm>
            <a:off x="9435306" y="555458"/>
            <a:ext cx="21558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r>
              <a:rPr kumimoji="0" lang="en-US" altLang="en-US" sz="2100" b="1" u="sng" dirty="0">
                <a:solidFill>
                  <a:srgbClr val="CC0000"/>
                </a:solidFill>
                <a:latin typeface="Arial" panose="020B0604020202020204" pitchFamily="34" charset="0"/>
              </a:rPr>
              <a:t>inactivated </a:t>
            </a:r>
            <a:r>
              <a:rPr kumimoji="0" lang="en-US" altLang="en-US" sz="2100" b="1" u="sng" dirty="0" err="1">
                <a:solidFill>
                  <a:srgbClr val="CC0000"/>
                </a:solidFill>
                <a:latin typeface="Arial" panose="020B0604020202020204" pitchFamily="34" charset="0"/>
              </a:rPr>
              <a:t>Cdk</a:t>
            </a:r>
            <a:endParaRPr kumimoji="0" lang="en-US" altLang="en-US" sz="2100" b="1" u="sng" dirty="0">
              <a:solidFill>
                <a:srgbClr val="CC0000"/>
              </a:solidFill>
              <a:latin typeface="Arial" panose="020B0604020202020204" pitchFamily="34" charset="0"/>
            </a:endParaRPr>
          </a:p>
        </p:txBody>
      </p:sp>
      <p:pic>
        <p:nvPicPr>
          <p:cNvPr id="60423" name="Picture 4">
            <a:extLst>
              <a:ext uri="{FF2B5EF4-FFF2-40B4-BE49-F238E27FC236}">
                <a16:creationId xmlns:a16="http://schemas.microsoft.com/office/drawing/2014/main" id="{403843E5-5F49-4ACD-90F7-67AA640D2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654"/>
          <a:stretch>
            <a:fillRect/>
          </a:stretch>
        </p:blipFill>
        <p:spPr bwMode="auto">
          <a:xfrm>
            <a:off x="5580857" y="4246395"/>
            <a:ext cx="5723852" cy="259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tosis">
            <a:extLst>
              <a:ext uri="{FF2B5EF4-FFF2-40B4-BE49-F238E27FC236}">
                <a16:creationId xmlns:a16="http://schemas.microsoft.com/office/drawing/2014/main" id="{11D447E3-1943-4EC6-A3FB-1BAFF6D69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674" y="694047"/>
            <a:ext cx="4004035" cy="60060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AE25DB-991E-4EBE-95A1-FBB9A4271CD6}"/>
              </a:ext>
            </a:extLst>
          </p:cNvPr>
          <p:cNvSpPr>
            <a:spLocks noGrp="1"/>
          </p:cNvSpPr>
          <p:nvPr>
            <p:ph type="title"/>
          </p:nvPr>
        </p:nvSpPr>
        <p:spPr/>
        <p:txBody>
          <a:bodyPr/>
          <a:lstStyle/>
          <a:p>
            <a:r>
              <a:rPr lang="en-US" dirty="0"/>
              <a:t>M-Phase of the Cell Cycle</a:t>
            </a:r>
          </a:p>
        </p:txBody>
      </p:sp>
      <p:sp>
        <p:nvSpPr>
          <p:cNvPr id="3" name="Content Placeholder 2">
            <a:extLst>
              <a:ext uri="{FF2B5EF4-FFF2-40B4-BE49-F238E27FC236}">
                <a16:creationId xmlns:a16="http://schemas.microsoft.com/office/drawing/2014/main" id="{4A0ABFEC-5892-4F03-BE3B-34A8DDCCD8A2}"/>
              </a:ext>
            </a:extLst>
          </p:cNvPr>
          <p:cNvSpPr>
            <a:spLocks noGrp="1"/>
          </p:cNvSpPr>
          <p:nvPr>
            <p:ph idx="1"/>
          </p:nvPr>
        </p:nvSpPr>
        <p:spPr/>
        <p:txBody>
          <a:bodyPr/>
          <a:lstStyle/>
          <a:p>
            <a:r>
              <a:rPr lang="en-US" dirty="0"/>
              <a:t>I (PMAT)</a:t>
            </a:r>
          </a:p>
          <a:p>
            <a:r>
              <a:rPr lang="en-US" b="1" dirty="0"/>
              <a:t>Prophase</a:t>
            </a:r>
          </a:p>
          <a:p>
            <a:r>
              <a:rPr lang="en-US" b="1" dirty="0"/>
              <a:t>Metaphase</a:t>
            </a:r>
          </a:p>
          <a:p>
            <a:r>
              <a:rPr lang="en-US" b="1" dirty="0"/>
              <a:t>Anaphase</a:t>
            </a:r>
          </a:p>
          <a:p>
            <a:r>
              <a:rPr lang="en-US" b="1" dirty="0"/>
              <a:t>Telophase</a:t>
            </a:r>
          </a:p>
        </p:txBody>
      </p:sp>
      <p:sp>
        <p:nvSpPr>
          <p:cNvPr id="4" name="TextBox 3">
            <a:extLst>
              <a:ext uri="{FF2B5EF4-FFF2-40B4-BE49-F238E27FC236}">
                <a16:creationId xmlns:a16="http://schemas.microsoft.com/office/drawing/2014/main" id="{5457A76B-BF5C-4799-ACEC-56BAE3E218EE}"/>
              </a:ext>
            </a:extLst>
          </p:cNvPr>
          <p:cNvSpPr txBox="1"/>
          <p:nvPr/>
        </p:nvSpPr>
        <p:spPr>
          <a:xfrm>
            <a:off x="1251678" y="6174557"/>
            <a:ext cx="5856132" cy="215444"/>
          </a:xfrm>
          <a:prstGeom prst="rect">
            <a:avLst/>
          </a:prstGeom>
          <a:noFill/>
        </p:spPr>
        <p:txBody>
          <a:bodyPr wrap="square" rtlCol="0">
            <a:spAutoFit/>
          </a:bodyPr>
          <a:lstStyle/>
          <a:p>
            <a:r>
              <a:rPr lang="en-US" sz="800" dirty="0"/>
              <a:t>http://www2.nau.edu/lrm22/lessons/mitosis_notes/mitosis.png</a:t>
            </a:r>
          </a:p>
        </p:txBody>
      </p:sp>
      <p:graphicFrame>
        <p:nvGraphicFramePr>
          <p:cNvPr id="6" name="Object 4">
            <a:extLst>
              <a:ext uri="{FF2B5EF4-FFF2-40B4-BE49-F238E27FC236}">
                <a16:creationId xmlns:a16="http://schemas.microsoft.com/office/drawing/2014/main" id="{9E7423D0-E57E-4D72-9C3F-A2A133E5908F}"/>
              </a:ext>
            </a:extLst>
          </p:cNvPr>
          <p:cNvGraphicFramePr>
            <a:graphicFrameLocks noChangeAspect="1"/>
          </p:cNvGraphicFramePr>
          <p:nvPr>
            <p:extLst>
              <p:ext uri="{D42A27DB-BD31-4B8C-83A1-F6EECF244321}">
                <p14:modId xmlns:p14="http://schemas.microsoft.com/office/powerpoint/2010/main" val="2493664911"/>
              </p:ext>
            </p:extLst>
          </p:nvPr>
        </p:nvGraphicFramePr>
        <p:xfrm>
          <a:off x="3033074" y="2738951"/>
          <a:ext cx="4800600" cy="3279775"/>
        </p:xfrm>
        <a:graphic>
          <a:graphicData uri="http://schemas.openxmlformats.org/presentationml/2006/ole">
            <mc:AlternateContent xmlns:mc="http://schemas.openxmlformats.org/markup-compatibility/2006">
              <mc:Choice xmlns:v="urn:schemas-microsoft-com:vml" Requires="v">
                <p:oleObj spid="_x0000_s1029" r:id="rId4" imgW="0" imgH="0" progId="MS_ClipArt_Gallery">
                  <p:embed/>
                </p:oleObj>
              </mc:Choice>
              <mc:Fallback>
                <p:oleObj r:id="rId4" imgW="0" imgH="0" progId="MS_ClipArt_Gallery">
                  <p:embed/>
                  <p:pic>
                    <p:nvPicPr>
                      <p:cNvPr id="26628" name="Object 4">
                        <a:extLst>
                          <a:ext uri="{FF2B5EF4-FFF2-40B4-BE49-F238E27FC236}">
                            <a16:creationId xmlns:a16="http://schemas.microsoft.com/office/drawing/2014/main" id="{9167A81B-A17A-4B44-BA6E-AB6C706915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074" y="2738951"/>
                        <a:ext cx="4800600" cy="327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2707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11_18">
            <a:extLst>
              <a:ext uri="{FF2B5EF4-FFF2-40B4-BE49-F238E27FC236}">
                <a16:creationId xmlns:a16="http://schemas.microsoft.com/office/drawing/2014/main" id="{722B975E-5A34-407D-BCE8-4969E7944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612" y="550863"/>
            <a:ext cx="8410575"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42">
            <a:extLst>
              <a:ext uri="{FF2B5EF4-FFF2-40B4-BE49-F238E27FC236}">
                <a16:creationId xmlns:a16="http://schemas.microsoft.com/office/drawing/2014/main" id="{8C20EAF0-5165-4418-87A4-8EB2553D39AC}"/>
              </a:ext>
            </a:extLst>
          </p:cNvPr>
          <p:cNvSpPr>
            <a:spLocks noChangeArrowheads="1"/>
          </p:cNvSpPr>
          <p:nvPr/>
        </p:nvSpPr>
        <p:spPr bwMode="auto">
          <a:xfrm>
            <a:off x="2095500" y="762000"/>
            <a:ext cx="2389188" cy="1087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62468" name="Rectangle 11">
            <a:extLst>
              <a:ext uri="{FF2B5EF4-FFF2-40B4-BE49-F238E27FC236}">
                <a16:creationId xmlns:a16="http://schemas.microsoft.com/office/drawing/2014/main" id="{1FD3A391-9CD8-4888-92A9-5FD02CC14D90}"/>
              </a:ext>
            </a:extLst>
          </p:cNvPr>
          <p:cNvSpPr>
            <a:spLocks noChangeArrowheads="1"/>
          </p:cNvSpPr>
          <p:nvPr/>
        </p:nvSpPr>
        <p:spPr bwMode="auto">
          <a:xfrm>
            <a:off x="6573839" y="5019675"/>
            <a:ext cx="892873"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800" b="1" dirty="0" err="1">
                <a:solidFill>
                  <a:srgbClr val="0F116A"/>
                </a:solidFill>
                <a:latin typeface="Arial" panose="020B0604020202020204" pitchFamily="34" charset="0"/>
              </a:rPr>
              <a:t>Cdk</a:t>
            </a:r>
            <a:r>
              <a:rPr kumimoji="0" lang="en-US" altLang="en-US" sz="1800" b="1" dirty="0">
                <a:solidFill>
                  <a:srgbClr val="0F116A"/>
                </a:solidFill>
                <a:latin typeface="Arial" panose="020B0604020202020204" pitchFamily="34" charset="0"/>
              </a:rPr>
              <a:t> / G</a:t>
            </a:r>
            <a:r>
              <a:rPr kumimoji="0" lang="en-US" altLang="en-US" sz="1800" b="1" baseline="-25000" dirty="0">
                <a:solidFill>
                  <a:srgbClr val="0F116A"/>
                </a:solidFill>
                <a:latin typeface="Arial" panose="020B0604020202020204" pitchFamily="34" charset="0"/>
              </a:rPr>
              <a:t>1</a:t>
            </a:r>
            <a:br>
              <a:rPr kumimoji="0" lang="en-US" altLang="en-US" sz="1800" b="1" baseline="-25000" dirty="0">
                <a:solidFill>
                  <a:srgbClr val="0F116A"/>
                </a:solidFill>
                <a:latin typeface="Arial" panose="020B0604020202020204" pitchFamily="34" charset="0"/>
              </a:rPr>
            </a:br>
            <a:r>
              <a:rPr kumimoji="0" lang="en-US" altLang="en-US" sz="1800" b="1" dirty="0">
                <a:solidFill>
                  <a:srgbClr val="0F116A"/>
                </a:solidFill>
                <a:latin typeface="Arial" panose="020B0604020202020204" pitchFamily="34" charset="0"/>
              </a:rPr>
              <a:t>cyclin</a:t>
            </a:r>
          </a:p>
        </p:txBody>
      </p:sp>
      <p:sp>
        <p:nvSpPr>
          <p:cNvPr id="62469" name="Rectangle 13">
            <a:extLst>
              <a:ext uri="{FF2B5EF4-FFF2-40B4-BE49-F238E27FC236}">
                <a16:creationId xmlns:a16="http://schemas.microsoft.com/office/drawing/2014/main" id="{C9FC0FC1-8733-48B9-A00D-BC4A8BF92E3E}"/>
              </a:ext>
            </a:extLst>
          </p:cNvPr>
          <p:cNvSpPr>
            <a:spLocks noChangeArrowheads="1"/>
          </p:cNvSpPr>
          <p:nvPr/>
        </p:nvSpPr>
        <p:spPr bwMode="auto">
          <a:xfrm>
            <a:off x="4665663" y="2286001"/>
            <a:ext cx="1346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800" b="1">
                <a:solidFill>
                  <a:srgbClr val="0F116A"/>
                </a:solidFill>
                <a:latin typeface="Arial" panose="020B0604020202020204" pitchFamily="34" charset="0"/>
              </a:rPr>
              <a:t>Cdk / G</a:t>
            </a:r>
            <a:r>
              <a:rPr kumimoji="0" lang="en-US" altLang="en-US" sz="1800" b="1" baseline="-25000">
                <a:solidFill>
                  <a:srgbClr val="0F116A"/>
                </a:solidFill>
                <a:latin typeface="Arial" panose="020B0604020202020204" pitchFamily="34" charset="0"/>
              </a:rPr>
              <a:t>2</a:t>
            </a:r>
            <a:br>
              <a:rPr kumimoji="0" lang="en-US" altLang="en-US" sz="1800" b="1" baseline="-25000">
                <a:solidFill>
                  <a:srgbClr val="0F116A"/>
                </a:solidFill>
                <a:latin typeface="Arial" panose="020B0604020202020204" pitchFamily="34" charset="0"/>
              </a:rPr>
            </a:br>
            <a:r>
              <a:rPr kumimoji="0" lang="en-US" altLang="en-US" sz="1800" b="1">
                <a:solidFill>
                  <a:srgbClr val="0F116A"/>
                </a:solidFill>
                <a:latin typeface="Arial" panose="020B0604020202020204" pitchFamily="34" charset="0"/>
              </a:rPr>
              <a:t>cyclin (MPF)</a:t>
            </a:r>
            <a:endParaRPr kumimoji="0" lang="en-US" altLang="en-US" sz="2200" b="1">
              <a:solidFill>
                <a:srgbClr val="0F116A"/>
              </a:solidFill>
              <a:latin typeface="Arial" panose="020B0604020202020204" pitchFamily="34" charset="0"/>
            </a:endParaRPr>
          </a:p>
        </p:txBody>
      </p:sp>
      <p:sp>
        <p:nvSpPr>
          <p:cNvPr id="62470" name="Rectangle 15">
            <a:extLst>
              <a:ext uri="{FF2B5EF4-FFF2-40B4-BE49-F238E27FC236}">
                <a16:creationId xmlns:a16="http://schemas.microsoft.com/office/drawing/2014/main" id="{2C175818-20CA-48A8-927A-E8C6C3451489}"/>
              </a:ext>
            </a:extLst>
          </p:cNvPr>
          <p:cNvSpPr>
            <a:spLocks noChangeArrowheads="1"/>
          </p:cNvSpPr>
          <p:nvPr/>
        </p:nvSpPr>
        <p:spPr bwMode="auto">
          <a:xfrm>
            <a:off x="4064001" y="2916239"/>
            <a:ext cx="323807"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a:solidFill>
                  <a:srgbClr val="000000"/>
                </a:solidFill>
                <a:latin typeface="Arial" panose="020B0604020202020204" pitchFamily="34" charset="0"/>
              </a:rPr>
              <a:t>G</a:t>
            </a:r>
            <a:r>
              <a:rPr kumimoji="0" lang="en-US" altLang="en-US" sz="2200" b="1" baseline="-25000">
                <a:solidFill>
                  <a:srgbClr val="000000"/>
                </a:solidFill>
                <a:latin typeface="Arial" panose="020B0604020202020204" pitchFamily="34" charset="0"/>
              </a:rPr>
              <a:t>2</a:t>
            </a:r>
            <a:endParaRPr kumimoji="0" lang="en-US" altLang="en-US" sz="2200" b="1">
              <a:latin typeface="Arial" panose="020B0604020202020204" pitchFamily="34" charset="0"/>
            </a:endParaRPr>
          </a:p>
        </p:txBody>
      </p:sp>
      <p:sp>
        <p:nvSpPr>
          <p:cNvPr id="62471" name="Rectangle 16">
            <a:extLst>
              <a:ext uri="{FF2B5EF4-FFF2-40B4-BE49-F238E27FC236}">
                <a16:creationId xmlns:a16="http://schemas.microsoft.com/office/drawing/2014/main" id="{87B32F8B-ECA6-4ADB-A82C-EAA20EBAB20E}"/>
              </a:ext>
            </a:extLst>
          </p:cNvPr>
          <p:cNvSpPr>
            <a:spLocks noChangeArrowheads="1"/>
          </p:cNvSpPr>
          <p:nvPr/>
        </p:nvSpPr>
        <p:spPr bwMode="auto">
          <a:xfrm>
            <a:off x="4724400" y="4876801"/>
            <a:ext cx="187552"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a:solidFill>
                  <a:srgbClr val="000000"/>
                </a:solidFill>
                <a:latin typeface="Arial" panose="020B0604020202020204" pitchFamily="34" charset="0"/>
              </a:rPr>
              <a:t>S</a:t>
            </a:r>
            <a:endParaRPr kumimoji="0" lang="en-US" altLang="en-US" sz="2200" b="1">
              <a:latin typeface="Arial" panose="020B0604020202020204" pitchFamily="34" charset="0"/>
            </a:endParaRPr>
          </a:p>
        </p:txBody>
      </p:sp>
      <p:sp>
        <p:nvSpPr>
          <p:cNvPr id="62472" name="Rectangle 17">
            <a:extLst>
              <a:ext uri="{FF2B5EF4-FFF2-40B4-BE49-F238E27FC236}">
                <a16:creationId xmlns:a16="http://schemas.microsoft.com/office/drawing/2014/main" id="{52086080-CB79-4DFF-B9F4-1E8C6F0A3EAE}"/>
              </a:ext>
            </a:extLst>
          </p:cNvPr>
          <p:cNvSpPr>
            <a:spLocks noChangeArrowheads="1"/>
          </p:cNvSpPr>
          <p:nvPr/>
        </p:nvSpPr>
        <p:spPr bwMode="auto">
          <a:xfrm>
            <a:off x="8382001" y="4114801"/>
            <a:ext cx="323807"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a:solidFill>
                  <a:srgbClr val="000000"/>
                </a:solidFill>
                <a:latin typeface="Arial" panose="020B0604020202020204" pitchFamily="34" charset="0"/>
              </a:rPr>
              <a:t>G</a:t>
            </a:r>
            <a:r>
              <a:rPr kumimoji="0" lang="en-US" altLang="en-US" sz="2200" b="1" baseline="-25000">
                <a:solidFill>
                  <a:srgbClr val="000000"/>
                </a:solidFill>
                <a:latin typeface="Arial" panose="020B0604020202020204" pitchFamily="34" charset="0"/>
              </a:rPr>
              <a:t>1</a:t>
            </a:r>
            <a:endParaRPr kumimoji="0" lang="en-US" altLang="en-US" sz="2200" b="1">
              <a:latin typeface="Arial" panose="020B0604020202020204" pitchFamily="34" charset="0"/>
            </a:endParaRPr>
          </a:p>
        </p:txBody>
      </p:sp>
      <p:sp>
        <p:nvSpPr>
          <p:cNvPr id="62473" name="Rectangle 18">
            <a:extLst>
              <a:ext uri="{FF2B5EF4-FFF2-40B4-BE49-F238E27FC236}">
                <a16:creationId xmlns:a16="http://schemas.microsoft.com/office/drawing/2014/main" id="{368C132E-97B8-42C8-B858-650704A26AEC}"/>
              </a:ext>
            </a:extLst>
          </p:cNvPr>
          <p:cNvSpPr>
            <a:spLocks noChangeArrowheads="1"/>
          </p:cNvSpPr>
          <p:nvPr/>
        </p:nvSpPr>
        <p:spPr bwMode="auto">
          <a:xfrm>
            <a:off x="7415213" y="2535239"/>
            <a:ext cx="203582"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a:solidFill>
                  <a:srgbClr val="000000"/>
                </a:solidFill>
                <a:latin typeface="Arial" panose="020B0604020202020204" pitchFamily="34" charset="0"/>
              </a:rPr>
              <a:t>C</a:t>
            </a:r>
            <a:endParaRPr kumimoji="0" lang="en-US" altLang="en-US" sz="2200" b="1">
              <a:latin typeface="Arial" panose="020B0604020202020204" pitchFamily="34" charset="0"/>
            </a:endParaRPr>
          </a:p>
        </p:txBody>
      </p:sp>
      <p:sp>
        <p:nvSpPr>
          <p:cNvPr id="62474" name="Rectangle 19">
            <a:extLst>
              <a:ext uri="{FF2B5EF4-FFF2-40B4-BE49-F238E27FC236}">
                <a16:creationId xmlns:a16="http://schemas.microsoft.com/office/drawing/2014/main" id="{FD7CD1AF-2F49-4FF4-BE7B-3C833C97B884}"/>
              </a:ext>
            </a:extLst>
          </p:cNvPr>
          <p:cNvSpPr>
            <a:spLocks noChangeArrowheads="1"/>
          </p:cNvSpPr>
          <p:nvPr/>
        </p:nvSpPr>
        <p:spPr bwMode="auto">
          <a:xfrm>
            <a:off x="6184900" y="2286001"/>
            <a:ext cx="235642"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a:solidFill>
                  <a:srgbClr val="000000"/>
                </a:solidFill>
                <a:latin typeface="Arial" panose="020B0604020202020204" pitchFamily="34" charset="0"/>
              </a:rPr>
              <a:t>M</a:t>
            </a:r>
            <a:endParaRPr kumimoji="0" lang="en-US" altLang="en-US" sz="2200" b="1">
              <a:latin typeface="Arial" panose="020B0604020202020204" pitchFamily="34" charset="0"/>
            </a:endParaRPr>
          </a:p>
        </p:txBody>
      </p:sp>
      <p:sp>
        <p:nvSpPr>
          <p:cNvPr id="62475" name="Rectangle 21">
            <a:extLst>
              <a:ext uri="{FF2B5EF4-FFF2-40B4-BE49-F238E27FC236}">
                <a16:creationId xmlns:a16="http://schemas.microsoft.com/office/drawing/2014/main" id="{3D82286D-8F28-4CCE-AD86-AEAAD6F5B0C8}"/>
              </a:ext>
            </a:extLst>
          </p:cNvPr>
          <p:cNvSpPr>
            <a:spLocks noChangeArrowheads="1"/>
          </p:cNvSpPr>
          <p:nvPr/>
        </p:nvSpPr>
        <p:spPr bwMode="auto">
          <a:xfrm>
            <a:off x="2535989" y="696247"/>
            <a:ext cx="2020887"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dirty="0">
                <a:solidFill>
                  <a:srgbClr val="000000"/>
                </a:solidFill>
                <a:latin typeface="Arial" panose="020B0604020202020204" pitchFamily="34" charset="0"/>
              </a:rPr>
              <a:t>G</a:t>
            </a:r>
            <a:r>
              <a:rPr kumimoji="0" lang="en-US" altLang="en-US" sz="2200" b="1" baseline="-25000" dirty="0">
                <a:solidFill>
                  <a:srgbClr val="000000"/>
                </a:solidFill>
                <a:latin typeface="Arial" panose="020B0604020202020204" pitchFamily="34" charset="0"/>
              </a:rPr>
              <a:t>2</a:t>
            </a:r>
            <a:r>
              <a:rPr kumimoji="0" lang="en-US" altLang="en-US" sz="2200" b="1" dirty="0">
                <a:solidFill>
                  <a:srgbClr val="000000"/>
                </a:solidFill>
                <a:latin typeface="Arial" panose="020B0604020202020204" pitchFamily="34" charset="0"/>
              </a:rPr>
              <a:t> checkpoint </a:t>
            </a:r>
            <a:endParaRPr kumimoji="0" lang="en-US" altLang="en-US" sz="2200" b="1" dirty="0">
              <a:latin typeface="Arial" panose="020B0604020202020204" pitchFamily="34" charset="0"/>
            </a:endParaRPr>
          </a:p>
        </p:txBody>
      </p:sp>
      <p:sp>
        <p:nvSpPr>
          <p:cNvPr id="62476" name="Rectangle 22">
            <a:extLst>
              <a:ext uri="{FF2B5EF4-FFF2-40B4-BE49-F238E27FC236}">
                <a16:creationId xmlns:a16="http://schemas.microsoft.com/office/drawing/2014/main" id="{F72A94EE-5CF3-4C3F-9318-59F56BD08928}"/>
              </a:ext>
            </a:extLst>
          </p:cNvPr>
          <p:cNvSpPr>
            <a:spLocks noChangeArrowheads="1"/>
          </p:cNvSpPr>
          <p:nvPr/>
        </p:nvSpPr>
        <p:spPr bwMode="auto">
          <a:xfrm>
            <a:off x="8411913" y="5653086"/>
            <a:ext cx="1895475" cy="2873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dirty="0">
                <a:solidFill>
                  <a:srgbClr val="000000"/>
                </a:solidFill>
                <a:latin typeface="Arial" panose="020B0604020202020204" pitchFamily="34" charset="0"/>
              </a:rPr>
              <a:t>G</a:t>
            </a:r>
            <a:r>
              <a:rPr kumimoji="0" lang="en-US" altLang="en-US" sz="2200" b="1" baseline="-25000" dirty="0">
                <a:solidFill>
                  <a:srgbClr val="000000"/>
                </a:solidFill>
                <a:latin typeface="Arial" panose="020B0604020202020204" pitchFamily="34" charset="0"/>
              </a:rPr>
              <a:t>1</a:t>
            </a:r>
            <a:r>
              <a:rPr kumimoji="0" lang="en-US" altLang="en-US" sz="2200" b="1" dirty="0">
                <a:solidFill>
                  <a:srgbClr val="000000"/>
                </a:solidFill>
                <a:latin typeface="Arial" panose="020B0604020202020204" pitchFamily="34" charset="0"/>
              </a:rPr>
              <a:t> checkpoint</a:t>
            </a:r>
            <a:endParaRPr kumimoji="0" lang="en-US" altLang="en-US" sz="2200" b="1" dirty="0">
              <a:latin typeface="Arial" panose="020B0604020202020204" pitchFamily="34" charset="0"/>
            </a:endParaRPr>
          </a:p>
        </p:txBody>
      </p:sp>
      <p:sp>
        <p:nvSpPr>
          <p:cNvPr id="62477" name="Rectangle 24">
            <a:extLst>
              <a:ext uri="{FF2B5EF4-FFF2-40B4-BE49-F238E27FC236}">
                <a16:creationId xmlns:a16="http://schemas.microsoft.com/office/drawing/2014/main" id="{378233B0-963C-4E14-B2B2-381614972567}"/>
              </a:ext>
            </a:extLst>
          </p:cNvPr>
          <p:cNvSpPr>
            <a:spLocks noChangeArrowheads="1"/>
          </p:cNvSpPr>
          <p:nvPr/>
        </p:nvSpPr>
        <p:spPr bwMode="auto">
          <a:xfrm>
            <a:off x="7010400" y="5638801"/>
            <a:ext cx="685800" cy="233363"/>
          </a:xfrm>
          <a:prstGeom prst="rect">
            <a:avLst/>
          </a:prstGeom>
          <a:solidFill>
            <a:srgbClr val="C1E1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800" b="1">
                <a:solidFill>
                  <a:srgbClr val="186813"/>
                </a:solidFill>
                <a:latin typeface="Arial" panose="020B0604020202020204" pitchFamily="34" charset="0"/>
              </a:rPr>
              <a:t>Active</a:t>
            </a:r>
            <a:endParaRPr kumimoji="0" lang="en-US" altLang="en-US" sz="1800" b="1">
              <a:latin typeface="Arial" panose="020B0604020202020204" pitchFamily="34" charset="0"/>
            </a:endParaRPr>
          </a:p>
        </p:txBody>
      </p:sp>
      <p:sp>
        <p:nvSpPr>
          <p:cNvPr id="62478" name="Rectangle 25">
            <a:extLst>
              <a:ext uri="{FF2B5EF4-FFF2-40B4-BE49-F238E27FC236}">
                <a16:creationId xmlns:a16="http://schemas.microsoft.com/office/drawing/2014/main" id="{8CA090DE-0EBF-446B-8018-64D8036BA400}"/>
              </a:ext>
            </a:extLst>
          </p:cNvPr>
          <p:cNvSpPr>
            <a:spLocks noChangeArrowheads="1"/>
          </p:cNvSpPr>
          <p:nvPr/>
        </p:nvSpPr>
        <p:spPr bwMode="auto">
          <a:xfrm>
            <a:off x="7848600" y="5486401"/>
            <a:ext cx="850900" cy="233363"/>
          </a:xfrm>
          <a:prstGeom prst="rect">
            <a:avLst/>
          </a:prstGeom>
          <a:solidFill>
            <a:srgbClr val="FF8F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800" b="1">
                <a:solidFill>
                  <a:srgbClr val="CC0000"/>
                </a:solidFill>
                <a:latin typeface="Arial" panose="020B0604020202020204" pitchFamily="34" charset="0"/>
              </a:rPr>
              <a:t>Inactive</a:t>
            </a:r>
            <a:endParaRPr kumimoji="0" lang="en-US" altLang="en-US" sz="1800" b="1">
              <a:latin typeface="Arial" panose="020B0604020202020204" pitchFamily="34" charset="0"/>
            </a:endParaRPr>
          </a:p>
        </p:txBody>
      </p:sp>
      <p:sp>
        <p:nvSpPr>
          <p:cNvPr id="62479" name="Rectangle 29">
            <a:extLst>
              <a:ext uri="{FF2B5EF4-FFF2-40B4-BE49-F238E27FC236}">
                <a16:creationId xmlns:a16="http://schemas.microsoft.com/office/drawing/2014/main" id="{73158A27-FE5C-411E-B645-7616400B835F}"/>
              </a:ext>
            </a:extLst>
          </p:cNvPr>
          <p:cNvSpPr>
            <a:spLocks noChangeArrowheads="1"/>
          </p:cNvSpPr>
          <p:nvPr/>
        </p:nvSpPr>
        <p:spPr bwMode="auto">
          <a:xfrm>
            <a:off x="7239000" y="1905001"/>
            <a:ext cx="685800" cy="233363"/>
          </a:xfrm>
          <a:prstGeom prst="rect">
            <a:avLst/>
          </a:prstGeom>
          <a:solidFill>
            <a:srgbClr val="C1E1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800" b="1">
                <a:solidFill>
                  <a:srgbClr val="186813"/>
                </a:solidFill>
                <a:latin typeface="Arial" panose="020B0604020202020204" pitchFamily="34" charset="0"/>
              </a:rPr>
              <a:t>Active</a:t>
            </a:r>
            <a:endParaRPr kumimoji="0" lang="en-US" altLang="en-US" sz="1800" b="1">
              <a:latin typeface="Arial" panose="020B0604020202020204" pitchFamily="34" charset="0"/>
            </a:endParaRPr>
          </a:p>
        </p:txBody>
      </p:sp>
      <p:sp>
        <p:nvSpPr>
          <p:cNvPr id="62480" name="Rectangle 30">
            <a:extLst>
              <a:ext uri="{FF2B5EF4-FFF2-40B4-BE49-F238E27FC236}">
                <a16:creationId xmlns:a16="http://schemas.microsoft.com/office/drawing/2014/main" id="{8D01BA0A-677E-4AB3-BC3A-07A4973AAD3F}"/>
              </a:ext>
            </a:extLst>
          </p:cNvPr>
          <p:cNvSpPr>
            <a:spLocks noChangeArrowheads="1"/>
          </p:cNvSpPr>
          <p:nvPr/>
        </p:nvSpPr>
        <p:spPr bwMode="auto">
          <a:xfrm>
            <a:off x="6248400" y="1752601"/>
            <a:ext cx="850900" cy="233363"/>
          </a:xfrm>
          <a:prstGeom prst="rect">
            <a:avLst/>
          </a:prstGeom>
          <a:solidFill>
            <a:srgbClr val="FF8F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800" b="1">
                <a:solidFill>
                  <a:srgbClr val="CC0000"/>
                </a:solidFill>
                <a:latin typeface="Arial" panose="020B0604020202020204" pitchFamily="34" charset="0"/>
              </a:rPr>
              <a:t>Inactive</a:t>
            </a:r>
            <a:endParaRPr kumimoji="0" lang="en-US" altLang="en-US" sz="1800" b="1">
              <a:latin typeface="Arial" panose="020B0604020202020204" pitchFamily="34" charset="0"/>
            </a:endParaRPr>
          </a:p>
        </p:txBody>
      </p:sp>
      <p:sp>
        <p:nvSpPr>
          <p:cNvPr id="62481" name="Rectangle 31">
            <a:extLst>
              <a:ext uri="{FF2B5EF4-FFF2-40B4-BE49-F238E27FC236}">
                <a16:creationId xmlns:a16="http://schemas.microsoft.com/office/drawing/2014/main" id="{CCB9860A-0510-4FE8-91AA-E3A217034453}"/>
              </a:ext>
            </a:extLst>
          </p:cNvPr>
          <p:cNvSpPr>
            <a:spLocks noChangeArrowheads="1"/>
          </p:cNvSpPr>
          <p:nvPr/>
        </p:nvSpPr>
        <p:spPr bwMode="auto">
          <a:xfrm>
            <a:off x="3048000" y="2209801"/>
            <a:ext cx="850900" cy="233363"/>
          </a:xfrm>
          <a:prstGeom prst="rect">
            <a:avLst/>
          </a:prstGeom>
          <a:solidFill>
            <a:srgbClr val="FF8F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800" b="1">
                <a:solidFill>
                  <a:srgbClr val="CC0000"/>
                </a:solidFill>
                <a:latin typeface="Arial" panose="020B0604020202020204" pitchFamily="34" charset="0"/>
              </a:rPr>
              <a:t>Inactive</a:t>
            </a:r>
            <a:endParaRPr kumimoji="0" lang="en-US" altLang="en-US" sz="1800" b="1">
              <a:latin typeface="Arial" panose="020B0604020202020204" pitchFamily="34" charset="0"/>
            </a:endParaRPr>
          </a:p>
        </p:txBody>
      </p:sp>
      <p:sp>
        <p:nvSpPr>
          <p:cNvPr id="62482" name="Rectangle 32">
            <a:extLst>
              <a:ext uri="{FF2B5EF4-FFF2-40B4-BE49-F238E27FC236}">
                <a16:creationId xmlns:a16="http://schemas.microsoft.com/office/drawing/2014/main" id="{700AA534-943F-4E53-815B-4F56C0076BC4}"/>
              </a:ext>
            </a:extLst>
          </p:cNvPr>
          <p:cNvSpPr>
            <a:spLocks noChangeArrowheads="1"/>
          </p:cNvSpPr>
          <p:nvPr/>
        </p:nvSpPr>
        <p:spPr bwMode="auto">
          <a:xfrm>
            <a:off x="3886200" y="1905001"/>
            <a:ext cx="685800" cy="233363"/>
          </a:xfrm>
          <a:prstGeom prst="rect">
            <a:avLst/>
          </a:prstGeom>
          <a:solidFill>
            <a:srgbClr val="C1E1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800" b="1">
                <a:solidFill>
                  <a:srgbClr val="186813"/>
                </a:solidFill>
                <a:latin typeface="Arial" panose="020B0604020202020204" pitchFamily="34" charset="0"/>
              </a:rPr>
              <a:t>Active</a:t>
            </a:r>
            <a:endParaRPr kumimoji="0" lang="en-US" altLang="en-US" sz="1800" b="1">
              <a:latin typeface="Arial" panose="020B0604020202020204" pitchFamily="34" charset="0"/>
            </a:endParaRPr>
          </a:p>
        </p:txBody>
      </p:sp>
      <p:sp>
        <p:nvSpPr>
          <p:cNvPr id="62483" name="Oval 35">
            <a:extLst>
              <a:ext uri="{FF2B5EF4-FFF2-40B4-BE49-F238E27FC236}">
                <a16:creationId xmlns:a16="http://schemas.microsoft.com/office/drawing/2014/main" id="{8BB09DAD-2000-40E9-95C1-32206239DB95}"/>
              </a:ext>
            </a:extLst>
          </p:cNvPr>
          <p:cNvSpPr>
            <a:spLocks noChangeArrowheads="1"/>
          </p:cNvSpPr>
          <p:nvPr/>
        </p:nvSpPr>
        <p:spPr bwMode="auto">
          <a:xfrm>
            <a:off x="4279567" y="2767263"/>
            <a:ext cx="3962400" cy="1981200"/>
          </a:xfrm>
          <a:prstGeom prst="ellipse">
            <a:avLst/>
          </a:prstGeom>
          <a:solidFill>
            <a:schemeClr val="bg1"/>
          </a:solidFill>
          <a:ln w="9525">
            <a:solidFill>
              <a:schemeClr val="bg1"/>
            </a:solidFill>
            <a:round/>
            <a:headEnd/>
            <a:tailEnd/>
          </a:ln>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62484" name="Oval 37">
            <a:extLst>
              <a:ext uri="{FF2B5EF4-FFF2-40B4-BE49-F238E27FC236}">
                <a16:creationId xmlns:a16="http://schemas.microsoft.com/office/drawing/2014/main" id="{1F4BB8FD-0A3C-4E12-8874-78B192F37EED}"/>
              </a:ext>
            </a:extLst>
          </p:cNvPr>
          <p:cNvSpPr>
            <a:spLocks noChangeArrowheads="1"/>
          </p:cNvSpPr>
          <p:nvPr/>
        </p:nvSpPr>
        <p:spPr bwMode="auto">
          <a:xfrm rot="18981512">
            <a:off x="7620000" y="3124200"/>
            <a:ext cx="228600" cy="457200"/>
          </a:xfrm>
          <a:prstGeom prst="ellipse">
            <a:avLst/>
          </a:prstGeom>
          <a:solidFill>
            <a:schemeClr val="bg1"/>
          </a:solidFill>
          <a:ln w="9525">
            <a:solidFill>
              <a:schemeClr val="bg1"/>
            </a:solidFill>
            <a:round/>
            <a:headEnd/>
            <a:tailEnd/>
          </a:ln>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62485" name="Rectangle 38">
            <a:extLst>
              <a:ext uri="{FF2B5EF4-FFF2-40B4-BE49-F238E27FC236}">
                <a16:creationId xmlns:a16="http://schemas.microsoft.com/office/drawing/2014/main" id="{F872AF50-B6E7-455E-838B-6D9176021D5D}"/>
              </a:ext>
            </a:extLst>
          </p:cNvPr>
          <p:cNvSpPr>
            <a:spLocks noChangeArrowheads="1"/>
          </p:cNvSpPr>
          <p:nvPr/>
        </p:nvSpPr>
        <p:spPr bwMode="auto">
          <a:xfrm>
            <a:off x="6019801" y="2895601"/>
            <a:ext cx="989053" cy="28777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a:solidFill>
                  <a:srgbClr val="000000"/>
                </a:solidFill>
                <a:latin typeface="Arial" panose="020B0604020202020204" pitchFamily="34" charset="0"/>
              </a:rPr>
              <a:t>mitosis</a:t>
            </a:r>
            <a:endParaRPr kumimoji="0" lang="en-US" altLang="en-US" sz="2200" b="1">
              <a:latin typeface="Arial" panose="020B0604020202020204" pitchFamily="34" charset="0"/>
            </a:endParaRPr>
          </a:p>
        </p:txBody>
      </p:sp>
      <p:sp>
        <p:nvSpPr>
          <p:cNvPr id="62486" name="Rectangle 39">
            <a:extLst>
              <a:ext uri="{FF2B5EF4-FFF2-40B4-BE49-F238E27FC236}">
                <a16:creationId xmlns:a16="http://schemas.microsoft.com/office/drawing/2014/main" id="{CC7BEE5A-7E8A-4122-AF21-EAA8479CE204}"/>
              </a:ext>
            </a:extLst>
          </p:cNvPr>
          <p:cNvSpPr>
            <a:spLocks noChangeArrowheads="1"/>
          </p:cNvSpPr>
          <p:nvPr/>
        </p:nvSpPr>
        <p:spPr bwMode="auto">
          <a:xfrm>
            <a:off x="7951789" y="2346325"/>
            <a:ext cx="1632819" cy="3339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a:solidFill>
                  <a:srgbClr val="000000"/>
                </a:solidFill>
                <a:latin typeface="Arial" panose="020B0604020202020204" pitchFamily="34" charset="0"/>
              </a:rPr>
              <a:t>cytokinesis</a:t>
            </a:r>
            <a:endParaRPr kumimoji="0" lang="en-US" altLang="en-US" sz="2200" b="1">
              <a:latin typeface="Arial" panose="020B0604020202020204" pitchFamily="34" charset="0"/>
            </a:endParaRPr>
          </a:p>
        </p:txBody>
      </p:sp>
      <p:sp>
        <p:nvSpPr>
          <p:cNvPr id="62487" name="Rectangle 40">
            <a:extLst>
              <a:ext uri="{FF2B5EF4-FFF2-40B4-BE49-F238E27FC236}">
                <a16:creationId xmlns:a16="http://schemas.microsoft.com/office/drawing/2014/main" id="{178CCD6E-2203-4056-BC96-07FFF5B338EE}"/>
              </a:ext>
            </a:extLst>
          </p:cNvPr>
          <p:cNvSpPr>
            <a:spLocks noChangeArrowheads="1"/>
          </p:cNvSpPr>
          <p:nvPr/>
        </p:nvSpPr>
        <p:spPr bwMode="auto">
          <a:xfrm>
            <a:off x="1885950" y="5637213"/>
            <a:ext cx="2535238" cy="64611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r>
              <a:rPr kumimoji="0" lang="en-US" altLang="en-US" sz="1800" b="1" u="sng">
                <a:solidFill>
                  <a:srgbClr val="CC0000"/>
                </a:solidFill>
                <a:latin typeface="Arial" panose="020B0604020202020204" pitchFamily="34" charset="0"/>
              </a:rPr>
              <a:t>MPF</a:t>
            </a:r>
            <a:r>
              <a:rPr kumimoji="0" lang="en-US" altLang="en-US" sz="1800" b="1">
                <a:solidFill>
                  <a:srgbClr val="0F116A"/>
                </a:solidFill>
                <a:latin typeface="Arial" panose="020B0604020202020204" pitchFamily="34" charset="0"/>
              </a:rPr>
              <a:t> = Mitosis Promoting Factor</a:t>
            </a:r>
          </a:p>
        </p:txBody>
      </p:sp>
      <p:sp>
        <p:nvSpPr>
          <p:cNvPr id="62488" name="Rectangle 41">
            <a:extLst>
              <a:ext uri="{FF2B5EF4-FFF2-40B4-BE49-F238E27FC236}">
                <a16:creationId xmlns:a16="http://schemas.microsoft.com/office/drawing/2014/main" id="{A93E2701-6C21-40E2-8271-3680765930F2}"/>
              </a:ext>
            </a:extLst>
          </p:cNvPr>
          <p:cNvSpPr>
            <a:spLocks noChangeArrowheads="1"/>
          </p:cNvSpPr>
          <p:nvPr/>
        </p:nvSpPr>
        <p:spPr bwMode="auto">
          <a:xfrm>
            <a:off x="1952625" y="1119189"/>
            <a:ext cx="2984500" cy="682625"/>
          </a:xfrm>
          <a:prstGeom prst="rect">
            <a:avLst/>
          </a:prstGeom>
          <a:solidFill>
            <a:schemeClr val="bg1"/>
          </a:solidFill>
          <a:ln w="9525">
            <a:solidFill>
              <a:srgbClr val="000000"/>
            </a:solidFill>
            <a:miter lim="800000"/>
            <a:headEnd/>
            <a:tailEnd/>
          </a:ln>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62489" name="Rectangle 9">
            <a:extLst>
              <a:ext uri="{FF2B5EF4-FFF2-40B4-BE49-F238E27FC236}">
                <a16:creationId xmlns:a16="http://schemas.microsoft.com/office/drawing/2014/main" id="{A8992E31-63CB-44FA-A0CC-49A408F5CFE8}"/>
              </a:ext>
            </a:extLst>
          </p:cNvPr>
          <p:cNvSpPr>
            <a:spLocks noChangeArrowheads="1"/>
          </p:cNvSpPr>
          <p:nvPr/>
        </p:nvSpPr>
        <p:spPr bwMode="auto">
          <a:xfrm>
            <a:off x="2071688" y="1236664"/>
            <a:ext cx="2603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Char char="•"/>
            </a:pPr>
            <a:r>
              <a:rPr kumimoji="0" lang="en-US" altLang="en-US" sz="1800" b="1">
                <a:solidFill>
                  <a:srgbClr val="000000"/>
                </a:solidFill>
                <a:latin typeface="Arial" panose="020B0604020202020204" pitchFamily="34" charset="0"/>
              </a:rPr>
              <a:t> Replication completed</a:t>
            </a:r>
          </a:p>
          <a:p>
            <a:pPr eaLnBrk="1" hangingPunct="1">
              <a:lnSpc>
                <a:spcPct val="85000"/>
              </a:lnSpc>
              <a:spcBef>
                <a:spcPct val="0"/>
              </a:spcBef>
              <a:buClrTx/>
              <a:buSzTx/>
              <a:buFontTx/>
              <a:buChar char="•"/>
            </a:pPr>
            <a:r>
              <a:rPr kumimoji="0" lang="en-US" altLang="en-US" sz="1800" b="1">
                <a:solidFill>
                  <a:srgbClr val="000000"/>
                </a:solidFill>
                <a:latin typeface="Arial" panose="020B0604020202020204" pitchFamily="34" charset="0"/>
              </a:rPr>
              <a:t> DNA integrity </a:t>
            </a:r>
          </a:p>
        </p:txBody>
      </p:sp>
      <p:sp>
        <p:nvSpPr>
          <p:cNvPr id="62490" name="Rectangle 44">
            <a:extLst>
              <a:ext uri="{FF2B5EF4-FFF2-40B4-BE49-F238E27FC236}">
                <a16:creationId xmlns:a16="http://schemas.microsoft.com/office/drawing/2014/main" id="{85F6226F-B92C-461C-9ABD-34774900E86C}"/>
              </a:ext>
            </a:extLst>
          </p:cNvPr>
          <p:cNvSpPr>
            <a:spLocks noChangeArrowheads="1"/>
          </p:cNvSpPr>
          <p:nvPr/>
        </p:nvSpPr>
        <p:spPr bwMode="auto">
          <a:xfrm>
            <a:off x="7239000" y="658814"/>
            <a:ext cx="2730500" cy="1087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62491" name="Rectangle 45">
            <a:extLst>
              <a:ext uri="{FF2B5EF4-FFF2-40B4-BE49-F238E27FC236}">
                <a16:creationId xmlns:a16="http://schemas.microsoft.com/office/drawing/2014/main" id="{64800F03-6D87-48B2-BC79-D886AE83843B}"/>
              </a:ext>
            </a:extLst>
          </p:cNvPr>
          <p:cNvSpPr>
            <a:spLocks noChangeArrowheads="1"/>
          </p:cNvSpPr>
          <p:nvPr/>
        </p:nvSpPr>
        <p:spPr bwMode="auto">
          <a:xfrm>
            <a:off x="7175501" y="912814"/>
            <a:ext cx="3040063" cy="682625"/>
          </a:xfrm>
          <a:prstGeom prst="rect">
            <a:avLst/>
          </a:prstGeom>
          <a:solidFill>
            <a:schemeClr val="bg1"/>
          </a:solidFill>
          <a:ln w="9525">
            <a:solidFill>
              <a:srgbClr val="000000"/>
            </a:solidFill>
            <a:miter lim="800000"/>
            <a:headEnd/>
            <a:tailEnd/>
          </a:ln>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62492" name="Rectangle 8">
            <a:extLst>
              <a:ext uri="{FF2B5EF4-FFF2-40B4-BE49-F238E27FC236}">
                <a16:creationId xmlns:a16="http://schemas.microsoft.com/office/drawing/2014/main" id="{BDDDD6E0-5A71-4601-94B9-CB0FC04886BA}"/>
              </a:ext>
            </a:extLst>
          </p:cNvPr>
          <p:cNvSpPr>
            <a:spLocks noChangeArrowheads="1"/>
          </p:cNvSpPr>
          <p:nvPr/>
        </p:nvSpPr>
        <p:spPr bwMode="auto">
          <a:xfrm>
            <a:off x="7291389" y="1052514"/>
            <a:ext cx="28543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1800" b="1">
                <a:solidFill>
                  <a:srgbClr val="000000"/>
                </a:solidFill>
                <a:latin typeface="Arial" panose="020B0604020202020204" pitchFamily="34" charset="0"/>
              </a:rPr>
              <a:t>Chromosomes attached at metaphase plate</a:t>
            </a:r>
            <a:endParaRPr kumimoji="0" lang="en-US" altLang="en-US" sz="1800" b="1">
              <a:latin typeface="Arial" panose="020B0604020202020204" pitchFamily="34" charset="0"/>
            </a:endParaRPr>
          </a:p>
        </p:txBody>
      </p:sp>
      <p:sp>
        <p:nvSpPr>
          <p:cNvPr id="62493" name="Rectangle 20">
            <a:extLst>
              <a:ext uri="{FF2B5EF4-FFF2-40B4-BE49-F238E27FC236}">
                <a16:creationId xmlns:a16="http://schemas.microsoft.com/office/drawing/2014/main" id="{BD721A8E-B73C-4361-AD63-222926341CAB}"/>
              </a:ext>
            </a:extLst>
          </p:cNvPr>
          <p:cNvSpPr>
            <a:spLocks noChangeArrowheads="1"/>
          </p:cNvSpPr>
          <p:nvPr/>
        </p:nvSpPr>
        <p:spPr bwMode="auto">
          <a:xfrm>
            <a:off x="8230518" y="508670"/>
            <a:ext cx="1901825" cy="333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None/>
            </a:pPr>
            <a:r>
              <a:rPr kumimoji="0" lang="en-US" altLang="en-US" sz="2200" b="1" dirty="0">
                <a:solidFill>
                  <a:srgbClr val="000000"/>
                </a:solidFill>
                <a:latin typeface="Arial" panose="020B0604020202020204" pitchFamily="34" charset="0"/>
              </a:rPr>
              <a:t>M checkpoint</a:t>
            </a:r>
            <a:endParaRPr kumimoji="0" lang="en-US" altLang="en-US" sz="2200" b="1" dirty="0">
              <a:latin typeface="Arial" panose="020B0604020202020204" pitchFamily="34" charset="0"/>
            </a:endParaRPr>
          </a:p>
        </p:txBody>
      </p:sp>
      <p:sp>
        <p:nvSpPr>
          <p:cNvPr id="62494" name="Rectangle 46">
            <a:extLst>
              <a:ext uri="{FF2B5EF4-FFF2-40B4-BE49-F238E27FC236}">
                <a16:creationId xmlns:a16="http://schemas.microsoft.com/office/drawing/2014/main" id="{88F874CD-592D-4574-8EBD-393CF29990DA}"/>
              </a:ext>
            </a:extLst>
          </p:cNvPr>
          <p:cNvSpPr>
            <a:spLocks noChangeArrowheads="1"/>
          </p:cNvSpPr>
          <p:nvPr/>
        </p:nvSpPr>
        <p:spPr bwMode="auto">
          <a:xfrm>
            <a:off x="6953250" y="5897564"/>
            <a:ext cx="3397250" cy="904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62495" name="Rectangle 47">
            <a:extLst>
              <a:ext uri="{FF2B5EF4-FFF2-40B4-BE49-F238E27FC236}">
                <a16:creationId xmlns:a16="http://schemas.microsoft.com/office/drawing/2014/main" id="{7888B480-3269-4189-BF27-5DA504F425D8}"/>
              </a:ext>
            </a:extLst>
          </p:cNvPr>
          <p:cNvSpPr>
            <a:spLocks noChangeArrowheads="1"/>
          </p:cNvSpPr>
          <p:nvPr/>
        </p:nvSpPr>
        <p:spPr bwMode="auto">
          <a:xfrm>
            <a:off x="7207250" y="5969001"/>
            <a:ext cx="2833688" cy="785813"/>
          </a:xfrm>
          <a:prstGeom prst="rect">
            <a:avLst/>
          </a:prstGeom>
          <a:solidFill>
            <a:schemeClr val="bg1"/>
          </a:solidFill>
          <a:ln w="9525">
            <a:solidFill>
              <a:srgbClr val="000000"/>
            </a:solidFill>
            <a:miter lim="800000"/>
            <a:headEnd/>
            <a:tailEnd/>
          </a:ln>
        </p:spPr>
        <p:txBody>
          <a:bodyPr wrap="none" anchor="ct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endParaRPr kumimoji="0" lang="en-US" altLang="en-US" sz="2000">
              <a:latin typeface="Arial" panose="020B0604020202020204" pitchFamily="34" charset="0"/>
            </a:endParaRPr>
          </a:p>
        </p:txBody>
      </p:sp>
      <p:sp>
        <p:nvSpPr>
          <p:cNvPr id="62496" name="Rectangle 10">
            <a:extLst>
              <a:ext uri="{FF2B5EF4-FFF2-40B4-BE49-F238E27FC236}">
                <a16:creationId xmlns:a16="http://schemas.microsoft.com/office/drawing/2014/main" id="{9D2DC7CB-C4C3-4651-B57E-B3A72D224FBE}"/>
              </a:ext>
            </a:extLst>
          </p:cNvPr>
          <p:cNvSpPr>
            <a:spLocks noChangeArrowheads="1"/>
          </p:cNvSpPr>
          <p:nvPr/>
        </p:nvSpPr>
        <p:spPr bwMode="auto">
          <a:xfrm>
            <a:off x="7362825" y="6020392"/>
            <a:ext cx="26066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lnSpc>
                <a:spcPct val="85000"/>
              </a:lnSpc>
              <a:spcBef>
                <a:spcPct val="0"/>
              </a:spcBef>
              <a:buClrTx/>
              <a:buSzTx/>
              <a:buFontTx/>
              <a:buChar char="•"/>
            </a:pPr>
            <a:r>
              <a:rPr kumimoji="0" lang="en-US" altLang="en-US" sz="1800" b="1" dirty="0">
                <a:solidFill>
                  <a:srgbClr val="000000"/>
                </a:solidFill>
                <a:latin typeface="Arial" panose="020B0604020202020204" pitchFamily="34" charset="0"/>
              </a:rPr>
              <a:t> Growth factors</a:t>
            </a:r>
          </a:p>
          <a:p>
            <a:pPr eaLnBrk="1" hangingPunct="1">
              <a:lnSpc>
                <a:spcPct val="85000"/>
              </a:lnSpc>
              <a:spcBef>
                <a:spcPct val="0"/>
              </a:spcBef>
              <a:buClrTx/>
              <a:buSzTx/>
              <a:buFontTx/>
              <a:buChar char="•"/>
            </a:pPr>
            <a:r>
              <a:rPr kumimoji="0" lang="en-US" altLang="en-US" sz="1800" b="1" dirty="0">
                <a:solidFill>
                  <a:srgbClr val="000000"/>
                </a:solidFill>
                <a:latin typeface="Arial" panose="020B0604020202020204" pitchFamily="34" charset="0"/>
              </a:rPr>
              <a:t> Nutritional state of cell</a:t>
            </a:r>
          </a:p>
          <a:p>
            <a:pPr eaLnBrk="1" hangingPunct="1">
              <a:lnSpc>
                <a:spcPct val="85000"/>
              </a:lnSpc>
              <a:spcBef>
                <a:spcPct val="0"/>
              </a:spcBef>
              <a:buClrTx/>
              <a:buSzTx/>
              <a:buFontTx/>
              <a:buChar char="•"/>
            </a:pPr>
            <a:r>
              <a:rPr kumimoji="0" lang="en-US" altLang="en-US" sz="1800" b="1" dirty="0">
                <a:solidFill>
                  <a:srgbClr val="000000"/>
                </a:solidFill>
                <a:latin typeface="Arial" panose="020B0604020202020204" pitchFamily="34" charset="0"/>
              </a:rPr>
              <a:t> Size of cell</a:t>
            </a:r>
            <a:endParaRPr kumimoji="0" lang="en-US" altLang="en-US" sz="1800" b="1"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F1563ED-537D-4342-84F4-FD4E4773EC49}"/>
              </a:ext>
            </a:extLst>
          </p:cNvPr>
          <p:cNvSpPr>
            <a:spLocks noGrp="1" noChangeArrowheads="1"/>
          </p:cNvSpPr>
          <p:nvPr>
            <p:ph type="title"/>
          </p:nvPr>
        </p:nvSpPr>
        <p:spPr>
          <a:xfrm>
            <a:off x="2971800" y="219075"/>
            <a:ext cx="8305800" cy="762000"/>
          </a:xfrm>
        </p:spPr>
        <p:txBody>
          <a:bodyPr/>
          <a:lstStyle/>
          <a:p>
            <a:pPr eaLnBrk="1" hangingPunct="1">
              <a:defRPr/>
            </a:pPr>
            <a:r>
              <a:rPr lang="en-US" altLang="en-US" sz="3700" dirty="0"/>
              <a:t>Cyclin &amp; Cyclin-dependent kinases</a:t>
            </a:r>
          </a:p>
        </p:txBody>
      </p:sp>
      <p:pic>
        <p:nvPicPr>
          <p:cNvPr id="64515" name="Picture 4" descr="cellcycle_eng">
            <a:extLst>
              <a:ext uri="{FF2B5EF4-FFF2-40B4-BE49-F238E27FC236}">
                <a16:creationId xmlns:a16="http://schemas.microsoft.com/office/drawing/2014/main" id="{AB8139C8-4156-44F1-8FF0-C2DEE451A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1336676"/>
            <a:ext cx="43878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descr="Rectangle: Click to edit Master text styles&#10;Second level&#10;Third level&#10;Fourth level&#10;Fifth level">
            <a:extLst>
              <a:ext uri="{FF2B5EF4-FFF2-40B4-BE49-F238E27FC236}">
                <a16:creationId xmlns:a16="http://schemas.microsoft.com/office/drawing/2014/main" id="{4B773095-7C16-49D6-817E-B6B24C50D789}"/>
              </a:ext>
            </a:extLst>
          </p:cNvPr>
          <p:cNvSpPr>
            <a:spLocks noGrp="1" noChangeArrowheads="1"/>
          </p:cNvSpPr>
          <p:nvPr>
            <p:ph type="body" idx="1"/>
          </p:nvPr>
        </p:nvSpPr>
        <p:spPr>
          <a:xfrm>
            <a:off x="2173288" y="1008063"/>
            <a:ext cx="8077200" cy="762000"/>
          </a:xfrm>
        </p:spPr>
        <p:txBody>
          <a:bodyPr/>
          <a:lstStyle/>
          <a:p>
            <a:pPr eaLnBrk="1" hangingPunct="1">
              <a:lnSpc>
                <a:spcPct val="90000"/>
              </a:lnSpc>
              <a:defRPr/>
            </a:pPr>
            <a:r>
              <a:rPr lang="en-US" altLang="en-US" sz="2400" dirty="0"/>
              <a:t>CDKs &amp; cyclin drive cell from </a:t>
            </a:r>
            <a:br>
              <a:rPr lang="en-US" altLang="en-US" sz="2400" dirty="0"/>
            </a:br>
            <a:r>
              <a:rPr lang="en-US" altLang="en-US" sz="2400" dirty="0"/>
              <a:t>one phase to next in cell cycle</a:t>
            </a:r>
          </a:p>
        </p:txBody>
      </p:sp>
      <p:sp>
        <p:nvSpPr>
          <p:cNvPr id="64517" name="Rectangle 6">
            <a:extLst>
              <a:ext uri="{FF2B5EF4-FFF2-40B4-BE49-F238E27FC236}">
                <a16:creationId xmlns:a16="http://schemas.microsoft.com/office/drawing/2014/main" id="{B97405E0-E4F6-48DE-A662-534508E77AE1}"/>
              </a:ext>
            </a:extLst>
          </p:cNvPr>
          <p:cNvSpPr>
            <a:spLocks noChangeArrowheads="1"/>
          </p:cNvSpPr>
          <p:nvPr/>
        </p:nvSpPr>
        <p:spPr bwMode="auto">
          <a:xfrm>
            <a:off x="2438400" y="2133601"/>
            <a:ext cx="35052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Clr>
                <a:schemeClr val="accent1"/>
              </a:buClr>
              <a:buSzPct val="75000"/>
              <a:buFont typeface="Monotype Sorts" charset="2"/>
              <a:buChar char="b"/>
              <a:defRPr kumimoji="1" sz="3200">
                <a:solidFill>
                  <a:schemeClr val="tx1"/>
                </a:solidFill>
                <a:latin typeface="Impact" panose="020B0806030902050204" pitchFamily="34" charset="0"/>
              </a:defRPr>
            </a:lvl1pPr>
            <a:lvl2pPr marL="684213" indent="-227013">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buClr>
                <a:schemeClr val="tx1"/>
              </a:buClr>
              <a:buSzPct val="60000"/>
              <a:buFont typeface="Wingdings" panose="05000000000000000000" pitchFamily="2" charset="2"/>
              <a:buChar char="u"/>
            </a:pPr>
            <a:r>
              <a:rPr kumimoji="0" lang="en-US" altLang="en-US" sz="2100" b="1" dirty="0">
                <a:latin typeface="Arial" panose="020B0604020202020204" pitchFamily="34" charset="0"/>
              </a:rPr>
              <a:t>proper regulation of cell cycle is so key to life that the </a:t>
            </a:r>
            <a:r>
              <a:rPr kumimoji="0" lang="en-US" altLang="en-US" sz="2100" b="1" u="sng" dirty="0">
                <a:solidFill>
                  <a:srgbClr val="CC0000"/>
                </a:solidFill>
                <a:latin typeface="Arial" panose="020B0604020202020204" pitchFamily="34" charset="0"/>
              </a:rPr>
              <a:t>genes for these regulatory proteins have been highly conserved</a:t>
            </a:r>
            <a:r>
              <a:rPr kumimoji="0" lang="en-US" altLang="en-US" sz="2100" b="1" dirty="0">
                <a:latin typeface="Arial" panose="020B0604020202020204" pitchFamily="34" charset="0"/>
              </a:rPr>
              <a:t> through </a:t>
            </a:r>
            <a:br>
              <a:rPr kumimoji="0" lang="en-US" altLang="en-US" sz="2100" b="1" dirty="0">
                <a:latin typeface="Arial" panose="020B0604020202020204" pitchFamily="34" charset="0"/>
              </a:rPr>
            </a:br>
            <a:r>
              <a:rPr kumimoji="0" lang="en-US" altLang="en-US" sz="2100" b="1" dirty="0">
                <a:latin typeface="Arial" panose="020B0604020202020204" pitchFamily="34" charset="0"/>
              </a:rPr>
              <a:t>evolution</a:t>
            </a:r>
          </a:p>
          <a:p>
            <a:pPr lvl="1" eaLnBrk="1" hangingPunct="1">
              <a:buClr>
                <a:schemeClr val="tx1"/>
              </a:buClr>
              <a:buSzPct val="60000"/>
              <a:buFont typeface="Wingdings" panose="05000000000000000000" pitchFamily="2" charset="2"/>
              <a:buChar char="u"/>
            </a:pPr>
            <a:r>
              <a:rPr kumimoji="0" lang="en-US" altLang="en-US" sz="2100" b="1" i="1" dirty="0">
                <a:solidFill>
                  <a:srgbClr val="002060"/>
                </a:solidFill>
                <a:latin typeface="Arial" panose="020B0604020202020204" pitchFamily="34" charset="0"/>
              </a:rPr>
              <a:t>the genes are basically the same in yeast, insects, plants &amp; animals (including humans)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8EBB303-2A44-4F7C-87CE-4277C9EA04E3}"/>
              </a:ext>
            </a:extLst>
          </p:cNvPr>
          <p:cNvSpPr>
            <a:spLocks noGrp="1" noChangeArrowheads="1"/>
          </p:cNvSpPr>
          <p:nvPr>
            <p:ph type="title"/>
          </p:nvPr>
        </p:nvSpPr>
        <p:spPr>
          <a:xfrm>
            <a:off x="2743200" y="153988"/>
            <a:ext cx="7772400" cy="723900"/>
          </a:xfrm>
        </p:spPr>
        <p:txBody>
          <a:bodyPr>
            <a:normAutofit fontScale="90000"/>
          </a:bodyPr>
          <a:lstStyle/>
          <a:p>
            <a:pPr eaLnBrk="1" hangingPunct="1">
              <a:defRPr/>
            </a:pPr>
            <a:r>
              <a:rPr lang="en-US" altLang="en-US" dirty="0"/>
              <a:t>External signals</a:t>
            </a:r>
          </a:p>
        </p:txBody>
      </p:sp>
      <p:pic>
        <p:nvPicPr>
          <p:cNvPr id="66563" name="Picture 3">
            <a:extLst>
              <a:ext uri="{FF2B5EF4-FFF2-40B4-BE49-F238E27FC236}">
                <a16:creationId xmlns:a16="http://schemas.microsoft.com/office/drawing/2014/main" id="{B706AA3F-24E0-4F0F-B23C-2F3B5C2B1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2" t="2280" r="51428" b="24480"/>
          <a:stretch>
            <a:fillRect/>
          </a:stretch>
        </p:blipFill>
        <p:spPr bwMode="auto">
          <a:xfrm>
            <a:off x="8676105" y="814137"/>
            <a:ext cx="287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descr="Rectangle: Click to edit Master text styles&#10;Second level&#10;Third level&#10;Fourth level&#10;Fifth level">
            <a:extLst>
              <a:ext uri="{FF2B5EF4-FFF2-40B4-BE49-F238E27FC236}">
                <a16:creationId xmlns:a16="http://schemas.microsoft.com/office/drawing/2014/main" id="{9CF6B597-1BAE-4F9F-BBF5-11B28DB96E4F}"/>
              </a:ext>
            </a:extLst>
          </p:cNvPr>
          <p:cNvSpPr>
            <a:spLocks noGrp="1" noChangeArrowheads="1"/>
          </p:cNvSpPr>
          <p:nvPr>
            <p:ph type="body" idx="1"/>
          </p:nvPr>
        </p:nvSpPr>
        <p:spPr>
          <a:xfrm>
            <a:off x="1243263" y="1042737"/>
            <a:ext cx="6781799" cy="5334000"/>
          </a:xfrm>
        </p:spPr>
        <p:txBody>
          <a:bodyPr>
            <a:normAutofit fontScale="92500" lnSpcReduction="20000"/>
          </a:bodyPr>
          <a:lstStyle/>
          <a:p>
            <a:pPr eaLnBrk="1" hangingPunct="1">
              <a:defRPr/>
            </a:pPr>
            <a:r>
              <a:rPr lang="en-US" altLang="en-US" sz="2800" dirty="0"/>
              <a:t>Growth factors</a:t>
            </a:r>
          </a:p>
          <a:p>
            <a:pPr lvl="1" eaLnBrk="1" hangingPunct="1">
              <a:defRPr/>
            </a:pPr>
            <a:r>
              <a:rPr lang="en-US" altLang="en-US" sz="2800" dirty="0"/>
              <a:t>coordination between cells</a:t>
            </a:r>
          </a:p>
          <a:p>
            <a:pPr lvl="1" eaLnBrk="1" hangingPunct="1">
              <a:defRPr/>
            </a:pPr>
            <a:r>
              <a:rPr lang="en-US" altLang="en-US" sz="2800" dirty="0"/>
              <a:t>protein signals released by body cells that stimulate other cells to divide</a:t>
            </a:r>
          </a:p>
          <a:p>
            <a:pPr marL="1139825" lvl="2">
              <a:defRPr/>
            </a:pPr>
            <a:r>
              <a:rPr lang="en-US" altLang="en-US" sz="3000" u="sng" dirty="0">
                <a:solidFill>
                  <a:srgbClr val="CC0000"/>
                </a:solidFill>
              </a:rPr>
              <a:t>density-dependent inhibition</a:t>
            </a:r>
            <a:r>
              <a:rPr lang="en-US" altLang="en-US" sz="3000" dirty="0"/>
              <a:t> </a:t>
            </a:r>
          </a:p>
          <a:p>
            <a:pPr marL="1484313" lvl="3" indent="-230188">
              <a:defRPr/>
            </a:pPr>
            <a:r>
              <a:rPr lang="en-US" altLang="en-US" sz="2600" dirty="0"/>
              <a:t>crowded cells stop dividing</a:t>
            </a:r>
          </a:p>
          <a:p>
            <a:pPr marL="1825625" lvl="4" indent="-222250">
              <a:defRPr/>
            </a:pPr>
            <a:r>
              <a:rPr lang="en-US" altLang="en-US" sz="2600" i="1" dirty="0">
                <a:solidFill>
                  <a:srgbClr val="002060"/>
                </a:solidFill>
              </a:rPr>
              <a:t>When not enough growth factor left to trigger division in any one cell, division stops</a:t>
            </a:r>
          </a:p>
          <a:p>
            <a:pPr marL="1139825" lvl="2">
              <a:defRPr/>
            </a:pPr>
            <a:r>
              <a:rPr lang="en-US" altLang="en-US" sz="3000" u="sng" dirty="0">
                <a:solidFill>
                  <a:srgbClr val="CC0000"/>
                </a:solidFill>
              </a:rPr>
              <a:t>anchorage dependence</a:t>
            </a:r>
            <a:r>
              <a:rPr lang="en-US" altLang="en-US" sz="3000" dirty="0"/>
              <a:t> </a:t>
            </a:r>
          </a:p>
          <a:p>
            <a:pPr marL="1484313" lvl="3" indent="-230188">
              <a:defRPr/>
            </a:pPr>
            <a:r>
              <a:rPr lang="en-US" altLang="en-US" sz="2600" dirty="0"/>
              <a:t>to divide cells must be attached to a substrate or tissue matrix</a:t>
            </a:r>
          </a:p>
          <a:p>
            <a:pPr marL="1825625" lvl="4" indent="-222250">
              <a:defRPr/>
            </a:pPr>
            <a:r>
              <a:rPr lang="en-US" altLang="en-US" sz="2600" dirty="0"/>
              <a:t>“touch sensor” receptors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2178775-05EC-4ADA-8B60-BD6A1CADF071}"/>
              </a:ext>
            </a:extLst>
          </p:cNvPr>
          <p:cNvSpPr>
            <a:spLocks noGrp="1" noChangeArrowheads="1"/>
          </p:cNvSpPr>
          <p:nvPr>
            <p:ph type="title"/>
          </p:nvPr>
        </p:nvSpPr>
        <p:spPr>
          <a:xfrm>
            <a:off x="809151" y="0"/>
            <a:ext cx="10363200" cy="1143000"/>
          </a:xfrm>
        </p:spPr>
        <p:txBody>
          <a:bodyPr/>
          <a:lstStyle/>
          <a:p>
            <a:pPr>
              <a:defRPr/>
            </a:pPr>
            <a:r>
              <a:rPr lang="en-US" altLang="en-US" dirty="0"/>
              <a:t>Cell Cycle regulation</a:t>
            </a:r>
          </a:p>
        </p:txBody>
      </p:sp>
      <p:sp>
        <p:nvSpPr>
          <p:cNvPr id="19459" name="Rectangle 3">
            <a:extLst>
              <a:ext uri="{FF2B5EF4-FFF2-40B4-BE49-F238E27FC236}">
                <a16:creationId xmlns:a16="http://schemas.microsoft.com/office/drawing/2014/main" id="{F19EAF9E-FB0E-46D8-8D2A-4D7D025F43BB}"/>
              </a:ext>
            </a:extLst>
          </p:cNvPr>
          <p:cNvSpPr>
            <a:spLocks noGrp="1" noChangeArrowheads="1"/>
          </p:cNvSpPr>
          <p:nvPr>
            <p:ph type="body" sz="half" idx="1"/>
          </p:nvPr>
        </p:nvSpPr>
        <p:spPr>
          <a:xfrm>
            <a:off x="1019649" y="660466"/>
            <a:ext cx="6458032" cy="5271101"/>
          </a:xfrm>
        </p:spPr>
        <p:txBody>
          <a:bodyPr>
            <a:noAutofit/>
          </a:bodyPr>
          <a:lstStyle/>
          <a:p>
            <a:pPr>
              <a:lnSpc>
                <a:spcPct val="80000"/>
              </a:lnSpc>
              <a:defRPr/>
            </a:pPr>
            <a:r>
              <a:rPr lang="en-US" altLang="en-US" sz="3600" dirty="0">
                <a:latin typeface="Times" panose="02020603050405020304" pitchFamily="18" charset="0"/>
              </a:rPr>
              <a:t>Growth factors</a:t>
            </a:r>
          </a:p>
          <a:p>
            <a:pPr lvl="1">
              <a:lnSpc>
                <a:spcPct val="80000"/>
              </a:lnSpc>
              <a:defRPr/>
            </a:pPr>
            <a:r>
              <a:rPr lang="en-US" altLang="en-US" sz="3200" dirty="0">
                <a:latin typeface="Times" panose="02020603050405020304" pitchFamily="18" charset="0"/>
              </a:rPr>
              <a:t>Cyclins control the cell cycle </a:t>
            </a:r>
            <a:r>
              <a:rPr lang="en-US" sz="3200" dirty="0">
                <a:latin typeface="Times" panose="02020603050405020304" pitchFamily="18" charset="0"/>
              </a:rPr>
              <a:t>, causing movement from G1 to S or G2 to M</a:t>
            </a:r>
            <a:endParaRPr lang="en-US" altLang="en-US" sz="3200" dirty="0">
              <a:latin typeface="Times" panose="02020603050405020304" pitchFamily="18" charset="0"/>
            </a:endParaRPr>
          </a:p>
          <a:p>
            <a:pPr lvl="1">
              <a:lnSpc>
                <a:spcPct val="80000"/>
              </a:lnSpc>
              <a:defRPr/>
            </a:pPr>
            <a:r>
              <a:rPr lang="en-US" sz="3200" b="1" dirty="0" err="1">
                <a:latin typeface="Times" panose="02020603050405020304" pitchFamily="18" charset="0"/>
              </a:rPr>
              <a:t>Cdk</a:t>
            </a:r>
            <a:r>
              <a:rPr lang="en-US" sz="3200" dirty="0">
                <a:latin typeface="Times" panose="02020603050405020304" pitchFamily="18" charset="0"/>
              </a:rPr>
              <a:t> (cyclin dependent kinase) work with cyclins</a:t>
            </a:r>
          </a:p>
          <a:p>
            <a:pPr lvl="1">
              <a:lnSpc>
                <a:spcPct val="80000"/>
              </a:lnSpc>
              <a:defRPr/>
            </a:pPr>
            <a:r>
              <a:rPr lang="en-US" sz="3200" b="1" dirty="0">
                <a:latin typeface="Times" panose="02020603050405020304" pitchFamily="18" charset="0"/>
              </a:rPr>
              <a:t>MPF</a:t>
            </a:r>
            <a:r>
              <a:rPr lang="en-US" sz="3200" dirty="0">
                <a:latin typeface="Times" panose="02020603050405020304" pitchFamily="18" charset="0"/>
              </a:rPr>
              <a:t> (Maturation Promoting Factor) includes </a:t>
            </a:r>
            <a:r>
              <a:rPr lang="en-US" sz="3200" dirty="0" err="1">
                <a:latin typeface="Times" panose="02020603050405020304" pitchFamily="18" charset="0"/>
              </a:rPr>
              <a:t>CdK</a:t>
            </a:r>
            <a:r>
              <a:rPr lang="en-US" sz="3200" dirty="0">
                <a:latin typeface="Times" panose="02020603050405020304" pitchFamily="18" charset="0"/>
              </a:rPr>
              <a:t> and cyclins</a:t>
            </a:r>
          </a:p>
          <a:p>
            <a:pPr lvl="1">
              <a:lnSpc>
                <a:spcPct val="80000"/>
              </a:lnSpc>
              <a:defRPr/>
            </a:pPr>
            <a:r>
              <a:rPr lang="en-US" sz="3200" b="1" dirty="0">
                <a:latin typeface="Times" panose="02020603050405020304" pitchFamily="18" charset="0"/>
              </a:rPr>
              <a:t>p53</a:t>
            </a:r>
            <a:r>
              <a:rPr lang="en-US" sz="3200" dirty="0">
                <a:latin typeface="Times" panose="02020603050405020304" pitchFamily="18" charset="0"/>
              </a:rPr>
              <a:t> blocks cell cycle if DNA is damaged.</a:t>
            </a:r>
            <a:endParaRPr lang="en-US" altLang="en-US" sz="3200" dirty="0">
              <a:latin typeface="Times" panose="02020603050405020304" pitchFamily="18" charset="0"/>
            </a:endParaRPr>
          </a:p>
          <a:p>
            <a:pPr>
              <a:lnSpc>
                <a:spcPct val="80000"/>
              </a:lnSpc>
              <a:defRPr/>
            </a:pPr>
            <a:r>
              <a:rPr lang="en-US" altLang="en-US" sz="3600" dirty="0">
                <a:latin typeface="Times" panose="02020603050405020304" pitchFamily="18" charset="0"/>
              </a:rPr>
              <a:t>Density-dependent inhibition</a:t>
            </a:r>
          </a:p>
          <a:p>
            <a:pPr>
              <a:lnSpc>
                <a:spcPct val="80000"/>
              </a:lnSpc>
              <a:defRPr/>
            </a:pPr>
            <a:r>
              <a:rPr lang="en-US" altLang="en-US" sz="3600" dirty="0">
                <a:latin typeface="Times" panose="02020603050405020304" pitchFamily="18" charset="0"/>
              </a:rPr>
              <a:t>Anchorage dependence</a:t>
            </a:r>
          </a:p>
        </p:txBody>
      </p:sp>
      <p:pic>
        <p:nvPicPr>
          <p:cNvPr id="68612" name="Picture 7">
            <a:extLst>
              <a:ext uri="{FF2B5EF4-FFF2-40B4-BE49-F238E27FC236}">
                <a16:creationId xmlns:a16="http://schemas.microsoft.com/office/drawing/2014/main" id="{0817F80E-C8E3-46DC-A750-16B4EC96300F}"/>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477681" y="124593"/>
            <a:ext cx="4692483" cy="6093645"/>
          </a:xfrm>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0" end="0"/>
                                            </p:txEl>
                                          </p:spTgt>
                                        </p:tgtEl>
                                        <p:attrNameLst>
                                          <p:attrName>ppt_c</p:attrName>
                                        </p:attrNameLst>
                                      </p:cBhvr>
                                      <p:to>
                                        <a:schemeClr val="hlink"/>
                                      </p:to>
                                    </p:animClr>
                                  </p:subTnLst>
                                </p:cTn>
                              </p:par>
                              <p:par>
                                <p:cTn id="9" presetID="2" presetClass="entr" presetSubtype="8" fill="hold" grpId="0"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1" end="1"/>
                                            </p:txEl>
                                          </p:spTgt>
                                        </p:tgtEl>
                                        <p:attrNameLst>
                                          <p:attrName>ppt_c</p:attrName>
                                        </p:attrNameLst>
                                      </p:cBhvr>
                                      <p:to>
                                        <a:schemeClr val="hlink"/>
                                      </p:to>
                                    </p:animClr>
                                  </p:subTnLst>
                                </p:cTn>
                              </p:par>
                              <p:par>
                                <p:cTn id="13" presetID="2" presetClass="entr" presetSubtype="8"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calcmode="lin" valueType="num">
                                      <p:cBhvr additive="base">
                                        <p:cTn id="15"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4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2" end="2"/>
                                            </p:txEl>
                                          </p:spTgt>
                                        </p:tgtEl>
                                        <p:attrNameLst>
                                          <p:attrName>ppt_c</p:attrName>
                                        </p:attrNameLst>
                                      </p:cBhvr>
                                      <p:to>
                                        <a:schemeClr val="hlink"/>
                                      </p:to>
                                    </p:animClr>
                                  </p:subTnLst>
                                </p:cTn>
                              </p:par>
                              <p:par>
                                <p:cTn id="17" presetID="2" presetClass="entr" presetSubtype="8" fill="hold" grpId="0"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additive="base">
                                        <p:cTn id="19"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3" end="3"/>
                                            </p:txEl>
                                          </p:spTgt>
                                        </p:tgtEl>
                                        <p:attrNameLst>
                                          <p:attrName>ppt_c</p:attrName>
                                        </p:attrNameLst>
                                      </p:cBhvr>
                                      <p:to>
                                        <a:schemeClr val="hlink"/>
                                      </p:to>
                                    </p:animClr>
                                  </p:subTnLst>
                                </p:cTn>
                              </p:par>
                              <p:par>
                                <p:cTn id="21" presetID="2" presetClass="entr" presetSubtype="8"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 calcmode="lin" valueType="num">
                                      <p:cBhvr additive="base">
                                        <p:cTn id="23"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45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4" end="4"/>
                                            </p:txEl>
                                          </p:spTgt>
                                        </p:tgtEl>
                                        <p:attrNameLst>
                                          <p:attrName>ppt_c</p:attrName>
                                        </p:attrNameLst>
                                      </p:cBhvr>
                                      <p:to>
                                        <a:schemeClr val="hlink"/>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 calcmode="lin" valueType="num">
                                      <p:cBhvr additive="base">
                                        <p:cTn id="29" dur="500" fill="hold"/>
                                        <p:tgtEl>
                                          <p:spTgt spid="1945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45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5" end="5"/>
                                            </p:txEl>
                                          </p:spTgt>
                                        </p:tgtEl>
                                        <p:attrNameLst>
                                          <p:attrName>ppt_c</p:attrName>
                                        </p:attrNameLst>
                                      </p:cBhvr>
                                      <p:to>
                                        <a:schemeClr val="hlink"/>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459">
                                            <p:txEl>
                                              <p:pRg st="6" end="6"/>
                                            </p:txEl>
                                          </p:spTgt>
                                        </p:tgtEl>
                                        <p:attrNameLst>
                                          <p:attrName>style.visibility</p:attrName>
                                        </p:attrNameLst>
                                      </p:cBhvr>
                                      <p:to>
                                        <p:strVal val="visible"/>
                                      </p:to>
                                    </p:set>
                                    <p:anim calcmode="lin" valueType="num">
                                      <p:cBhvr additive="base">
                                        <p:cTn id="35" dur="500" fill="hold"/>
                                        <p:tgtEl>
                                          <p:spTgt spid="1945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45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CAAE-354A-475A-8AF0-5D5FA583697F}"/>
              </a:ext>
            </a:extLst>
          </p:cNvPr>
          <p:cNvSpPr>
            <a:spLocks noGrp="1"/>
          </p:cNvSpPr>
          <p:nvPr>
            <p:ph type="title"/>
          </p:nvPr>
        </p:nvSpPr>
        <p:spPr>
          <a:xfrm>
            <a:off x="1251678" y="382385"/>
            <a:ext cx="10178322" cy="1049373"/>
          </a:xfrm>
        </p:spPr>
        <p:txBody>
          <a:bodyPr/>
          <a:lstStyle/>
          <a:p>
            <a:r>
              <a:rPr lang="en-US" dirty="0"/>
              <a:t>cancer</a:t>
            </a:r>
          </a:p>
        </p:txBody>
      </p:sp>
      <p:sp>
        <p:nvSpPr>
          <p:cNvPr id="5" name="Content Placeholder 4">
            <a:extLst>
              <a:ext uri="{FF2B5EF4-FFF2-40B4-BE49-F238E27FC236}">
                <a16:creationId xmlns:a16="http://schemas.microsoft.com/office/drawing/2014/main" id="{2B645B59-1D27-4FC8-9BA2-51013028ADB5}"/>
              </a:ext>
            </a:extLst>
          </p:cNvPr>
          <p:cNvSpPr>
            <a:spLocks noGrp="1"/>
          </p:cNvSpPr>
          <p:nvPr>
            <p:ph idx="1"/>
          </p:nvPr>
        </p:nvSpPr>
        <p:spPr/>
        <p:txBody>
          <a:bodyPr>
            <a:normAutofit lnSpcReduction="10000"/>
          </a:bodyPr>
          <a:lstStyle/>
          <a:p>
            <a:r>
              <a:rPr lang="en-US" dirty="0"/>
              <a:t>Cells that do not respond to “</a:t>
            </a:r>
            <a:r>
              <a:rPr lang="en-US" b="1" dirty="0"/>
              <a:t>normal signals”</a:t>
            </a:r>
            <a:r>
              <a:rPr lang="en-US" dirty="0"/>
              <a:t> (mostly due to a mutation in genes)</a:t>
            </a:r>
          </a:p>
          <a:p>
            <a:pPr lvl="1"/>
            <a:r>
              <a:rPr lang="en-US" dirty="0"/>
              <a:t>Could make their own growth factor  </a:t>
            </a:r>
          </a:p>
          <a:p>
            <a:pPr lvl="1"/>
            <a:r>
              <a:rPr lang="en-US" dirty="0"/>
              <a:t>or  do not need a growth factor</a:t>
            </a:r>
          </a:p>
          <a:p>
            <a:pPr lvl="1"/>
            <a:r>
              <a:rPr lang="en-US" dirty="0"/>
              <a:t> or they have an abnormal pathway or control system</a:t>
            </a:r>
          </a:p>
          <a:p>
            <a:r>
              <a:rPr lang="en-US" dirty="0"/>
              <a:t>Cancer cells can grow indefinitely</a:t>
            </a:r>
          </a:p>
          <a:p>
            <a:pPr lvl="1"/>
            <a:r>
              <a:rPr lang="en-US" dirty="0"/>
              <a:t>EX: HeLa cells</a:t>
            </a:r>
          </a:p>
          <a:p>
            <a:r>
              <a:rPr lang="en-US" dirty="0"/>
              <a:t>Tumors</a:t>
            </a:r>
          </a:p>
          <a:p>
            <a:pPr lvl="1"/>
            <a:r>
              <a:rPr lang="en-US" dirty="0"/>
              <a:t>Benign- tumors that do not move to other areas</a:t>
            </a:r>
          </a:p>
          <a:p>
            <a:pPr lvl="1"/>
            <a:r>
              <a:rPr lang="en-US" dirty="0"/>
              <a:t>Malignant- tumors that spread (</a:t>
            </a:r>
            <a:r>
              <a:rPr lang="en-US" b="1" dirty="0"/>
              <a:t>Metastasis)</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04610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4B72-DA60-41A7-A036-2C9762908882}"/>
              </a:ext>
            </a:extLst>
          </p:cNvPr>
          <p:cNvSpPr>
            <a:spLocks noGrp="1"/>
          </p:cNvSpPr>
          <p:nvPr>
            <p:ph type="title"/>
          </p:nvPr>
        </p:nvSpPr>
        <p:spPr/>
        <p:txBody>
          <a:bodyPr/>
          <a:lstStyle/>
          <a:p>
            <a:r>
              <a:rPr lang="en-US" b="1" dirty="0"/>
              <a:t>Prophase</a:t>
            </a:r>
          </a:p>
        </p:txBody>
      </p:sp>
      <p:sp>
        <p:nvSpPr>
          <p:cNvPr id="3" name="Content Placeholder 2">
            <a:extLst>
              <a:ext uri="{FF2B5EF4-FFF2-40B4-BE49-F238E27FC236}">
                <a16:creationId xmlns:a16="http://schemas.microsoft.com/office/drawing/2014/main" id="{B4DCB42F-32CA-4EF3-A5FB-EA6F0558AD50}"/>
              </a:ext>
            </a:extLst>
          </p:cNvPr>
          <p:cNvSpPr>
            <a:spLocks noGrp="1"/>
          </p:cNvSpPr>
          <p:nvPr>
            <p:ph idx="1"/>
          </p:nvPr>
        </p:nvSpPr>
        <p:spPr>
          <a:xfrm>
            <a:off x="1006839" y="1389893"/>
            <a:ext cx="10178322" cy="3593591"/>
          </a:xfrm>
        </p:spPr>
        <p:txBody>
          <a:bodyPr/>
          <a:lstStyle/>
          <a:p>
            <a:r>
              <a:rPr lang="en-US" b="1" dirty="0"/>
              <a:t>Mitotic Spindle </a:t>
            </a:r>
            <a:r>
              <a:rPr lang="en-US" dirty="0"/>
              <a:t>develops (composed of </a:t>
            </a:r>
            <a:r>
              <a:rPr lang="en-US" b="1" dirty="0"/>
              <a:t>centrosomes and microtubules</a:t>
            </a:r>
            <a:r>
              <a:rPr lang="en-US" dirty="0"/>
              <a:t>)</a:t>
            </a:r>
          </a:p>
          <a:p>
            <a:r>
              <a:rPr lang="en-US" b="1" dirty="0"/>
              <a:t>Chromatin </a:t>
            </a:r>
            <a:r>
              <a:rPr lang="en-US" dirty="0"/>
              <a:t> becomes coiled into </a:t>
            </a:r>
            <a:r>
              <a:rPr lang="en-US" b="1" dirty="0"/>
              <a:t>chromosomes</a:t>
            </a:r>
            <a:endParaRPr lang="en-US" dirty="0"/>
          </a:p>
          <a:p>
            <a:r>
              <a:rPr lang="en-US" b="1" dirty="0"/>
              <a:t>Nucleoli </a:t>
            </a:r>
            <a:r>
              <a:rPr lang="en-US" dirty="0"/>
              <a:t>disappear</a:t>
            </a:r>
          </a:p>
          <a:p>
            <a:endParaRPr lang="en-US" dirty="0"/>
          </a:p>
        </p:txBody>
      </p:sp>
      <p:pic>
        <p:nvPicPr>
          <p:cNvPr id="2050" name="Picture 2" descr="Image result for prophase mitosis">
            <a:extLst>
              <a:ext uri="{FF2B5EF4-FFF2-40B4-BE49-F238E27FC236}">
                <a16:creationId xmlns:a16="http://schemas.microsoft.com/office/drawing/2014/main" id="{4FFAD55F-D92B-44F8-955F-8CB0E2C1B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737" y="2801087"/>
            <a:ext cx="4209584" cy="37832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0DB456-C6CC-4DAF-AD68-0E91AC75A519}"/>
              </a:ext>
            </a:extLst>
          </p:cNvPr>
          <p:cNvSpPr txBox="1"/>
          <p:nvPr/>
        </p:nvSpPr>
        <p:spPr>
          <a:xfrm>
            <a:off x="1251678" y="6372520"/>
            <a:ext cx="6289765" cy="215444"/>
          </a:xfrm>
          <a:prstGeom prst="rect">
            <a:avLst/>
          </a:prstGeom>
          <a:noFill/>
        </p:spPr>
        <p:txBody>
          <a:bodyPr wrap="square" rtlCol="0">
            <a:spAutoFit/>
          </a:bodyPr>
          <a:lstStyle/>
          <a:p>
            <a:r>
              <a:rPr lang="en-US" sz="800" dirty="0"/>
              <a:t>https://encrypted-tbn0.gstatic.com/images?q=tbn:ANd9GcSJ196XXLkLQYnwrKgBQxUGtOMjlji36rxwAtqKo4cAIPa2JBKG</a:t>
            </a:r>
          </a:p>
        </p:txBody>
      </p:sp>
      <p:pic>
        <p:nvPicPr>
          <p:cNvPr id="6" name="Picture 11" descr="Prophase">
            <a:extLst>
              <a:ext uri="{FF2B5EF4-FFF2-40B4-BE49-F238E27FC236}">
                <a16:creationId xmlns:a16="http://schemas.microsoft.com/office/drawing/2014/main" id="{BED2E524-6F21-482B-BDCE-AEE698B33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627748" y="2323184"/>
            <a:ext cx="3810000" cy="3460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04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60D2122A-F64F-47F7-ACA4-AF41F93DC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96" y="2946560"/>
            <a:ext cx="4638249" cy="35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F6E1C50C-99E9-4A04-9032-D555A81B8F16}"/>
              </a:ext>
            </a:extLst>
          </p:cNvPr>
          <p:cNvSpPr>
            <a:spLocks noGrp="1"/>
          </p:cNvSpPr>
          <p:nvPr>
            <p:ph type="title"/>
          </p:nvPr>
        </p:nvSpPr>
        <p:spPr/>
        <p:txBody>
          <a:bodyPr/>
          <a:lstStyle/>
          <a:p>
            <a:r>
              <a:rPr lang="en-US" dirty="0"/>
              <a:t>metaphase</a:t>
            </a:r>
          </a:p>
        </p:txBody>
      </p:sp>
      <p:sp>
        <p:nvSpPr>
          <p:cNvPr id="3" name="Content Placeholder 2">
            <a:extLst>
              <a:ext uri="{FF2B5EF4-FFF2-40B4-BE49-F238E27FC236}">
                <a16:creationId xmlns:a16="http://schemas.microsoft.com/office/drawing/2014/main" id="{9718AF48-A8AC-439C-A520-D152525FB26E}"/>
              </a:ext>
            </a:extLst>
          </p:cNvPr>
          <p:cNvSpPr>
            <a:spLocks noGrp="1"/>
          </p:cNvSpPr>
          <p:nvPr>
            <p:ph idx="1"/>
          </p:nvPr>
        </p:nvSpPr>
        <p:spPr>
          <a:xfrm>
            <a:off x="1081996" y="1128451"/>
            <a:ext cx="7081616" cy="3593591"/>
          </a:xfrm>
        </p:spPr>
        <p:txBody>
          <a:bodyPr/>
          <a:lstStyle/>
          <a:p>
            <a:r>
              <a:rPr lang="en-US" dirty="0"/>
              <a:t>After the </a:t>
            </a:r>
            <a:r>
              <a:rPr lang="en-US" b="1" dirty="0"/>
              <a:t>microtubules </a:t>
            </a:r>
            <a:r>
              <a:rPr lang="en-US" dirty="0"/>
              <a:t> move into the nuclear area and </a:t>
            </a:r>
            <a:r>
              <a:rPr lang="en-US" b="1" dirty="0"/>
              <a:t>chromosomes </a:t>
            </a:r>
            <a:r>
              <a:rPr lang="en-US" dirty="0"/>
              <a:t>condense,  </a:t>
            </a:r>
            <a:r>
              <a:rPr lang="en-US" b="1" dirty="0"/>
              <a:t>kinetochores</a:t>
            </a:r>
            <a:r>
              <a:rPr lang="en-US" dirty="0"/>
              <a:t> develops and attaches to the </a:t>
            </a:r>
            <a:r>
              <a:rPr lang="en-US" b="1" dirty="0"/>
              <a:t>microtubules</a:t>
            </a:r>
            <a:endParaRPr lang="en-US" dirty="0"/>
          </a:p>
          <a:p>
            <a:r>
              <a:rPr lang="en-US" b="1" dirty="0"/>
              <a:t>Centrosomes</a:t>
            </a:r>
            <a:r>
              <a:rPr lang="en-US" dirty="0"/>
              <a:t> pull to opposite poles of the cells</a:t>
            </a:r>
          </a:p>
          <a:p>
            <a:r>
              <a:rPr lang="en-US" b="1" dirty="0"/>
              <a:t>Chromosomes </a:t>
            </a:r>
            <a:r>
              <a:rPr lang="en-US" dirty="0"/>
              <a:t>line up in the middle of the cell</a:t>
            </a:r>
          </a:p>
          <a:p>
            <a:endParaRPr lang="en-US" b="1" dirty="0"/>
          </a:p>
        </p:txBody>
      </p:sp>
      <p:pic>
        <p:nvPicPr>
          <p:cNvPr id="3074" name="Picture 2" descr="Image result for metaphase">
            <a:extLst>
              <a:ext uri="{FF2B5EF4-FFF2-40B4-BE49-F238E27FC236}">
                <a16:creationId xmlns:a16="http://schemas.microsoft.com/office/drawing/2014/main" id="{E43BB8B8-E3F6-4988-BC18-AF2B0F67C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156" y="3130722"/>
            <a:ext cx="4590477" cy="3714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1CB409-E2F5-4111-8240-33497D77DB42}"/>
              </a:ext>
            </a:extLst>
          </p:cNvPr>
          <p:cNvSpPr txBox="1"/>
          <p:nvPr/>
        </p:nvSpPr>
        <p:spPr>
          <a:xfrm>
            <a:off x="1251678" y="6475615"/>
            <a:ext cx="5017147" cy="338554"/>
          </a:xfrm>
          <a:prstGeom prst="rect">
            <a:avLst/>
          </a:prstGeom>
          <a:noFill/>
        </p:spPr>
        <p:txBody>
          <a:bodyPr wrap="square" rtlCol="0">
            <a:spAutoFit/>
          </a:bodyPr>
          <a:lstStyle/>
          <a:p>
            <a:r>
              <a:rPr lang="en-US" sz="800" dirty="0"/>
              <a:t>https://www.google.com/search?q=metaphase&amp;safe=strict&amp;rlz=1C1CHBF_enUS750US750&amp;source=lnms&amp;tbm=isch&amp;sa=X&amp;ved=0ahUKEwi2-qeJ-rreAhXQhOAKHdmUCQAQ_AUIEygB&amp;biw=1422&amp;bih=644#imgrc=Co9SSds_YTnjwM:</a:t>
            </a:r>
          </a:p>
        </p:txBody>
      </p:sp>
      <p:pic>
        <p:nvPicPr>
          <p:cNvPr id="7" name="Picture 11" descr="prometaphase2large">
            <a:extLst>
              <a:ext uri="{FF2B5EF4-FFF2-40B4-BE49-F238E27FC236}">
                <a16:creationId xmlns:a16="http://schemas.microsoft.com/office/drawing/2014/main" id="{4941FED1-C1F5-467B-B213-61BD6C6E9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801802" y="239121"/>
            <a:ext cx="3990008" cy="28916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3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naphase">
            <a:extLst>
              <a:ext uri="{FF2B5EF4-FFF2-40B4-BE49-F238E27FC236}">
                <a16:creationId xmlns:a16="http://schemas.microsoft.com/office/drawing/2014/main" id="{813B1A2E-AEB2-42F8-AEC1-CED219874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95" y="295693"/>
            <a:ext cx="6157275" cy="35691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CB3429-9097-4CBF-92BC-68960B4CFE5B}"/>
              </a:ext>
            </a:extLst>
          </p:cNvPr>
          <p:cNvSpPr>
            <a:spLocks noGrp="1"/>
          </p:cNvSpPr>
          <p:nvPr>
            <p:ph type="title"/>
          </p:nvPr>
        </p:nvSpPr>
        <p:spPr/>
        <p:txBody>
          <a:bodyPr/>
          <a:lstStyle/>
          <a:p>
            <a:r>
              <a:rPr lang="en-US" dirty="0"/>
              <a:t>anaphase</a:t>
            </a:r>
          </a:p>
        </p:txBody>
      </p:sp>
      <p:sp>
        <p:nvSpPr>
          <p:cNvPr id="3" name="Content Placeholder 2">
            <a:extLst>
              <a:ext uri="{FF2B5EF4-FFF2-40B4-BE49-F238E27FC236}">
                <a16:creationId xmlns:a16="http://schemas.microsoft.com/office/drawing/2014/main" id="{4AA4BB11-52AE-4E07-B33F-8D556456EDB0}"/>
              </a:ext>
            </a:extLst>
          </p:cNvPr>
          <p:cNvSpPr>
            <a:spLocks noGrp="1"/>
          </p:cNvSpPr>
          <p:nvPr>
            <p:ph idx="1"/>
          </p:nvPr>
        </p:nvSpPr>
        <p:spPr/>
        <p:txBody>
          <a:bodyPr/>
          <a:lstStyle/>
          <a:p>
            <a:r>
              <a:rPr lang="en-US" dirty="0"/>
              <a:t>Shortest Stage</a:t>
            </a:r>
          </a:p>
          <a:p>
            <a:r>
              <a:rPr lang="en-US" b="1" dirty="0"/>
              <a:t>Cleavage of </a:t>
            </a:r>
            <a:r>
              <a:rPr lang="en-US" b="1" dirty="0" err="1"/>
              <a:t>Cohesin</a:t>
            </a:r>
            <a:r>
              <a:rPr lang="en-US" b="1" dirty="0"/>
              <a:t> proteins</a:t>
            </a:r>
            <a:endParaRPr lang="en-US" dirty="0"/>
          </a:p>
          <a:p>
            <a:r>
              <a:rPr lang="en-US" b="1" dirty="0"/>
              <a:t>Chromatids</a:t>
            </a:r>
            <a:r>
              <a:rPr lang="en-US" dirty="0"/>
              <a:t> suddenly part</a:t>
            </a:r>
          </a:p>
          <a:p>
            <a:r>
              <a:rPr lang="en-US" dirty="0"/>
              <a:t>Daughter chromosomes move to </a:t>
            </a:r>
            <a:r>
              <a:rPr lang="en-US" b="1" dirty="0"/>
              <a:t>opposite ends</a:t>
            </a:r>
          </a:p>
          <a:p>
            <a:r>
              <a:rPr lang="en-US" dirty="0"/>
              <a:t>Cell elongates</a:t>
            </a:r>
          </a:p>
          <a:p>
            <a:r>
              <a:rPr lang="en-US" b="1" dirty="0"/>
              <a:t>Non-kinetochore</a:t>
            </a:r>
            <a:r>
              <a:rPr lang="en-US" dirty="0"/>
              <a:t> microtubules lengthen</a:t>
            </a:r>
          </a:p>
          <a:p>
            <a:r>
              <a:rPr lang="en-US" b="1" dirty="0"/>
              <a:t>Equal chromosomes</a:t>
            </a:r>
          </a:p>
          <a:p>
            <a:endParaRPr lang="en-US" dirty="0"/>
          </a:p>
          <a:p>
            <a:endParaRPr lang="en-US" b="1" dirty="0"/>
          </a:p>
        </p:txBody>
      </p:sp>
      <p:sp>
        <p:nvSpPr>
          <p:cNvPr id="4" name="TextBox 3">
            <a:extLst>
              <a:ext uri="{FF2B5EF4-FFF2-40B4-BE49-F238E27FC236}">
                <a16:creationId xmlns:a16="http://schemas.microsoft.com/office/drawing/2014/main" id="{A0FADAFF-7BB0-4EBF-B697-8343CD6D70AE}"/>
              </a:ext>
            </a:extLst>
          </p:cNvPr>
          <p:cNvSpPr txBox="1"/>
          <p:nvPr/>
        </p:nvSpPr>
        <p:spPr>
          <a:xfrm>
            <a:off x="1641835" y="6475615"/>
            <a:ext cx="8908330" cy="215444"/>
          </a:xfrm>
          <a:prstGeom prst="rect">
            <a:avLst/>
          </a:prstGeom>
          <a:noFill/>
        </p:spPr>
        <p:txBody>
          <a:bodyPr wrap="square" rtlCol="0">
            <a:spAutoFit/>
          </a:bodyPr>
          <a:lstStyle/>
          <a:p>
            <a:r>
              <a:rPr lang="en-US" sz="800" dirty="0"/>
              <a:t>https://encrypted-tbn0.gstatic.com/images?q=tbn:ANd9GcRvslisCThDqEVEYNDnGBMAFLkmp9NT_Z7cPgSYejCNOFIyNTKq</a:t>
            </a:r>
          </a:p>
        </p:txBody>
      </p:sp>
      <p:pic>
        <p:nvPicPr>
          <p:cNvPr id="6" name="Picture 11" descr="late_anaphase1_pc">
            <a:extLst>
              <a:ext uri="{FF2B5EF4-FFF2-40B4-BE49-F238E27FC236}">
                <a16:creationId xmlns:a16="http://schemas.microsoft.com/office/drawing/2014/main" id="{A24413EA-637B-4253-92C7-AF157F128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56309" y="3951517"/>
            <a:ext cx="3810000" cy="285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60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elophase and cytokinesis">
            <a:extLst>
              <a:ext uri="{FF2B5EF4-FFF2-40B4-BE49-F238E27FC236}">
                <a16:creationId xmlns:a16="http://schemas.microsoft.com/office/drawing/2014/main" id="{887CF7D8-5674-4D41-B91D-C636BE39F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782" y="2121031"/>
            <a:ext cx="5806112" cy="43545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217712-B377-41B8-9912-6BCB3F7FAF26}"/>
              </a:ext>
            </a:extLst>
          </p:cNvPr>
          <p:cNvSpPr>
            <a:spLocks noGrp="1"/>
          </p:cNvSpPr>
          <p:nvPr>
            <p:ph type="title"/>
          </p:nvPr>
        </p:nvSpPr>
        <p:spPr/>
        <p:txBody>
          <a:bodyPr/>
          <a:lstStyle/>
          <a:p>
            <a:r>
              <a:rPr lang="en-US" dirty="0"/>
              <a:t>Telophase and cytokinesis</a:t>
            </a:r>
          </a:p>
        </p:txBody>
      </p:sp>
      <p:sp>
        <p:nvSpPr>
          <p:cNvPr id="3" name="Content Placeholder 2">
            <a:extLst>
              <a:ext uri="{FF2B5EF4-FFF2-40B4-BE49-F238E27FC236}">
                <a16:creationId xmlns:a16="http://schemas.microsoft.com/office/drawing/2014/main" id="{04054D63-89E3-410C-8D46-222BC13516BF}"/>
              </a:ext>
            </a:extLst>
          </p:cNvPr>
          <p:cNvSpPr>
            <a:spLocks noGrp="1"/>
          </p:cNvSpPr>
          <p:nvPr>
            <p:ph idx="1"/>
          </p:nvPr>
        </p:nvSpPr>
        <p:spPr>
          <a:xfrm>
            <a:off x="762000" y="1115539"/>
            <a:ext cx="10178322" cy="3593591"/>
          </a:xfrm>
        </p:spPr>
        <p:txBody>
          <a:bodyPr/>
          <a:lstStyle/>
          <a:p>
            <a:r>
              <a:rPr lang="en-US" b="1" dirty="0"/>
              <a:t>Two</a:t>
            </a:r>
            <a:r>
              <a:rPr lang="en-US" dirty="0"/>
              <a:t> daughter nuclei form</a:t>
            </a:r>
          </a:p>
          <a:p>
            <a:r>
              <a:rPr lang="en-US" b="1" dirty="0"/>
              <a:t>Nuclear envelope</a:t>
            </a:r>
            <a:r>
              <a:rPr lang="en-US" dirty="0"/>
              <a:t> develops and </a:t>
            </a:r>
            <a:r>
              <a:rPr lang="en-US" b="1" dirty="0"/>
              <a:t>nucleoli</a:t>
            </a:r>
            <a:r>
              <a:rPr lang="en-US" dirty="0"/>
              <a:t> reappears</a:t>
            </a:r>
          </a:p>
          <a:p>
            <a:r>
              <a:rPr lang="en-US" b="1" dirty="0"/>
              <a:t>Chromosomes un-condense</a:t>
            </a:r>
          </a:p>
          <a:p>
            <a:endParaRPr lang="en-US" b="1" dirty="0"/>
          </a:p>
          <a:p>
            <a:r>
              <a:rPr lang="en-US" b="1" dirty="0"/>
              <a:t>Cytokinesis</a:t>
            </a:r>
            <a:r>
              <a:rPr lang="en-US" dirty="0"/>
              <a:t> where division of cytoplasm occurs</a:t>
            </a:r>
          </a:p>
          <a:p>
            <a:pPr lvl="1"/>
            <a:r>
              <a:rPr lang="en-US" b="1" dirty="0"/>
              <a:t>Animal cells have a cleavage furrow</a:t>
            </a:r>
          </a:p>
        </p:txBody>
      </p:sp>
      <p:sp>
        <p:nvSpPr>
          <p:cNvPr id="4" name="TextBox 3">
            <a:extLst>
              <a:ext uri="{FF2B5EF4-FFF2-40B4-BE49-F238E27FC236}">
                <a16:creationId xmlns:a16="http://schemas.microsoft.com/office/drawing/2014/main" id="{1C038A2E-F0CB-4A94-A68B-6987775CBFF8}"/>
              </a:ext>
            </a:extLst>
          </p:cNvPr>
          <p:cNvSpPr txBox="1"/>
          <p:nvPr/>
        </p:nvSpPr>
        <p:spPr>
          <a:xfrm>
            <a:off x="1498862" y="6363093"/>
            <a:ext cx="4440025" cy="307777"/>
          </a:xfrm>
          <a:prstGeom prst="rect">
            <a:avLst/>
          </a:prstGeom>
          <a:noFill/>
        </p:spPr>
        <p:txBody>
          <a:bodyPr wrap="square" rtlCol="0">
            <a:spAutoFit/>
          </a:bodyPr>
          <a:lstStyle/>
          <a:p>
            <a:r>
              <a:rPr lang="en-US" sz="1400" dirty="0"/>
              <a:t>https://usercontent1.hubstatic.com/9757416_f520.jpg</a:t>
            </a:r>
          </a:p>
        </p:txBody>
      </p:sp>
      <p:pic>
        <p:nvPicPr>
          <p:cNvPr id="6" name="Picture 11" descr="telophase_image">
            <a:extLst>
              <a:ext uri="{FF2B5EF4-FFF2-40B4-BE49-F238E27FC236}">
                <a16:creationId xmlns:a16="http://schemas.microsoft.com/office/drawing/2014/main" id="{24868DAD-07D0-4749-AB7F-309C836E2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93561" y="3695228"/>
            <a:ext cx="3657600" cy="257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93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50458257-FC8F-45F7-AD81-CBCF7720FE19}"/>
              </a:ext>
            </a:extLst>
          </p:cNvPr>
          <p:cNvSpPr>
            <a:spLocks noGrp="1" noChangeArrowheads="1"/>
          </p:cNvSpPr>
          <p:nvPr>
            <p:ph type="title"/>
          </p:nvPr>
        </p:nvSpPr>
        <p:spPr>
          <a:xfrm>
            <a:off x="984250" y="177871"/>
            <a:ext cx="7772400" cy="762000"/>
          </a:xfrm>
        </p:spPr>
        <p:txBody>
          <a:bodyPr>
            <a:normAutofit fontScale="90000"/>
          </a:bodyPr>
          <a:lstStyle/>
          <a:p>
            <a:pPr>
              <a:defRPr/>
            </a:pPr>
            <a:r>
              <a:rPr lang="en-US" dirty="0"/>
              <a:t>Cytokinesis</a:t>
            </a:r>
          </a:p>
        </p:txBody>
      </p:sp>
      <p:sp>
        <p:nvSpPr>
          <p:cNvPr id="423941" name="Rectangle 5" descr="Rectangle: Click to edit Master text styles&#10;Second level&#10;Third level&#10;Fourth level&#10;Fifth level">
            <a:extLst>
              <a:ext uri="{FF2B5EF4-FFF2-40B4-BE49-F238E27FC236}">
                <a16:creationId xmlns:a16="http://schemas.microsoft.com/office/drawing/2014/main" id="{449D34E5-ECD2-40BE-A088-54CB04C71B72}"/>
              </a:ext>
            </a:extLst>
          </p:cNvPr>
          <p:cNvSpPr>
            <a:spLocks noGrp="1" noChangeArrowheads="1"/>
          </p:cNvSpPr>
          <p:nvPr>
            <p:ph idx="1"/>
          </p:nvPr>
        </p:nvSpPr>
        <p:spPr>
          <a:xfrm>
            <a:off x="984250" y="1485900"/>
            <a:ext cx="5200652" cy="4495800"/>
          </a:xfrm>
        </p:spPr>
        <p:txBody>
          <a:bodyPr>
            <a:normAutofit/>
          </a:bodyPr>
          <a:lstStyle/>
          <a:p>
            <a:pPr>
              <a:defRPr/>
            </a:pPr>
            <a:r>
              <a:rPr lang="en-US" sz="3200" dirty="0"/>
              <a:t>Animals</a:t>
            </a:r>
          </a:p>
          <a:p>
            <a:pPr lvl="2">
              <a:defRPr/>
            </a:pPr>
            <a:r>
              <a:rPr lang="en-US" sz="2400" u="sng" dirty="0">
                <a:solidFill>
                  <a:srgbClr val="CC0000"/>
                </a:solidFill>
              </a:rPr>
              <a:t>cleavage furrow</a:t>
            </a:r>
            <a:r>
              <a:rPr lang="en-US" sz="2400" dirty="0"/>
              <a:t> forms</a:t>
            </a:r>
          </a:p>
          <a:p>
            <a:pPr lvl="2">
              <a:defRPr/>
            </a:pPr>
            <a:r>
              <a:rPr lang="en-US" sz="2400" dirty="0"/>
              <a:t>splits cell in two</a:t>
            </a:r>
          </a:p>
          <a:p>
            <a:pPr lvl="2">
              <a:defRPr/>
            </a:pPr>
            <a:r>
              <a:rPr lang="en-US" sz="2400" dirty="0"/>
              <a:t>like tightening a draw string</a:t>
            </a:r>
          </a:p>
          <a:p>
            <a:pPr>
              <a:defRPr/>
            </a:pPr>
            <a:r>
              <a:rPr lang="en-US" sz="4000" dirty="0"/>
              <a:t>Plants</a:t>
            </a:r>
          </a:p>
          <a:p>
            <a:pPr lvl="1">
              <a:defRPr/>
            </a:pPr>
            <a:r>
              <a:rPr lang="en-US" sz="2800" u="sng" dirty="0">
                <a:solidFill>
                  <a:srgbClr val="CC0000"/>
                </a:solidFill>
              </a:rPr>
              <a:t>cell plate</a:t>
            </a:r>
            <a:r>
              <a:rPr lang="en-US" sz="2800" dirty="0"/>
              <a:t> forms</a:t>
            </a:r>
          </a:p>
          <a:p>
            <a:pPr lvl="2">
              <a:defRPr/>
            </a:pPr>
            <a:r>
              <a:rPr lang="en-US" sz="2400" dirty="0"/>
              <a:t>vesicles line up at equator and fuse</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3941">
                                            <p:txEl>
                                              <p:pRg st="0" end="0"/>
                                            </p:txEl>
                                          </p:spTgt>
                                        </p:tgtEl>
                                        <p:attrNameLst>
                                          <p:attrName>style.visibility</p:attrName>
                                        </p:attrNameLst>
                                      </p:cBhvr>
                                      <p:to>
                                        <p:strVal val="visible"/>
                                      </p:to>
                                    </p:set>
                                    <p:anim calcmode="lin" valueType="num">
                                      <p:cBhvr additive="base">
                                        <p:cTn id="7" dur="500" fill="hold"/>
                                        <p:tgtEl>
                                          <p:spTgt spid="4239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3941">
                                            <p:txEl>
                                              <p:pRg st="1" end="1"/>
                                            </p:txEl>
                                          </p:spTgt>
                                        </p:tgtEl>
                                        <p:attrNameLst>
                                          <p:attrName>style.visibility</p:attrName>
                                        </p:attrNameLst>
                                      </p:cBhvr>
                                      <p:to>
                                        <p:strVal val="visible"/>
                                      </p:to>
                                    </p:set>
                                    <p:anim calcmode="lin" valueType="num">
                                      <p:cBhvr additive="base">
                                        <p:cTn id="13" dur="500" fill="hold"/>
                                        <p:tgtEl>
                                          <p:spTgt spid="42394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394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3941">
                                            <p:txEl>
                                              <p:pRg st="2" end="2"/>
                                            </p:txEl>
                                          </p:spTgt>
                                        </p:tgtEl>
                                        <p:attrNameLst>
                                          <p:attrName>style.visibility</p:attrName>
                                        </p:attrNameLst>
                                      </p:cBhvr>
                                      <p:to>
                                        <p:strVal val="visible"/>
                                      </p:to>
                                    </p:set>
                                    <p:anim calcmode="lin" valueType="num">
                                      <p:cBhvr additive="base">
                                        <p:cTn id="19" dur="500" fill="hold"/>
                                        <p:tgtEl>
                                          <p:spTgt spid="42394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394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3941">
                                            <p:txEl>
                                              <p:pRg st="3" end="3"/>
                                            </p:txEl>
                                          </p:spTgt>
                                        </p:tgtEl>
                                        <p:attrNameLst>
                                          <p:attrName>style.visibility</p:attrName>
                                        </p:attrNameLst>
                                      </p:cBhvr>
                                      <p:to>
                                        <p:strVal val="visible"/>
                                      </p:to>
                                    </p:set>
                                    <p:anim calcmode="lin" valueType="num">
                                      <p:cBhvr additive="base">
                                        <p:cTn id="25" dur="500" fill="hold"/>
                                        <p:tgtEl>
                                          <p:spTgt spid="42394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394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3941">
                                            <p:txEl>
                                              <p:pRg st="4" end="4"/>
                                            </p:txEl>
                                          </p:spTgt>
                                        </p:tgtEl>
                                        <p:attrNameLst>
                                          <p:attrName>style.visibility</p:attrName>
                                        </p:attrNameLst>
                                      </p:cBhvr>
                                      <p:to>
                                        <p:strVal val="visible"/>
                                      </p:to>
                                    </p:set>
                                    <p:anim calcmode="lin" valueType="num">
                                      <p:cBhvr additive="base">
                                        <p:cTn id="31" dur="500" fill="hold"/>
                                        <p:tgtEl>
                                          <p:spTgt spid="42394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394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par>
                                <p:cTn id="33" presetID="2" presetClass="entr" presetSubtype="8" fill="hold" grpId="0" nodeType="withEffect">
                                  <p:stCondLst>
                                    <p:cond delay="0"/>
                                  </p:stCondLst>
                                  <p:childTnLst>
                                    <p:set>
                                      <p:cBhvr>
                                        <p:cTn id="34" dur="1" fill="hold">
                                          <p:stCondLst>
                                            <p:cond delay="0"/>
                                          </p:stCondLst>
                                        </p:cTn>
                                        <p:tgtEl>
                                          <p:spTgt spid="423941">
                                            <p:txEl>
                                              <p:pRg st="5" end="5"/>
                                            </p:txEl>
                                          </p:spTgt>
                                        </p:tgtEl>
                                        <p:attrNameLst>
                                          <p:attrName>style.visibility</p:attrName>
                                        </p:attrNameLst>
                                      </p:cBhvr>
                                      <p:to>
                                        <p:strVal val="visible"/>
                                      </p:to>
                                    </p:set>
                                    <p:anim calcmode="lin" valueType="num">
                                      <p:cBhvr additive="base">
                                        <p:cTn id="35" dur="500" fill="hold"/>
                                        <p:tgtEl>
                                          <p:spTgt spid="42394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2394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par>
                                <p:cTn id="37" presetID="2" presetClass="entr" presetSubtype="8" fill="hold" grpId="0" nodeType="withEffect">
                                  <p:stCondLst>
                                    <p:cond delay="0"/>
                                  </p:stCondLst>
                                  <p:childTnLst>
                                    <p:set>
                                      <p:cBhvr>
                                        <p:cTn id="38" dur="1" fill="hold">
                                          <p:stCondLst>
                                            <p:cond delay="0"/>
                                          </p:stCondLst>
                                        </p:cTn>
                                        <p:tgtEl>
                                          <p:spTgt spid="423941">
                                            <p:txEl>
                                              <p:pRg st="6" end="6"/>
                                            </p:txEl>
                                          </p:spTgt>
                                        </p:tgtEl>
                                        <p:attrNameLst>
                                          <p:attrName>style.visibility</p:attrName>
                                        </p:attrNameLst>
                                      </p:cBhvr>
                                      <p:to>
                                        <p:strVal val="visible"/>
                                      </p:to>
                                    </p:set>
                                    <p:anim calcmode="lin" valueType="num">
                                      <p:cBhvr additive="base">
                                        <p:cTn id="39" dur="500" fill="hold"/>
                                        <p:tgtEl>
                                          <p:spTgt spid="423941">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2394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6540-3FD0-4964-97CE-D5B9E2397F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FC82AE-D143-4A24-984A-660A0275A5DC}"/>
              </a:ext>
            </a:extLst>
          </p:cNvPr>
          <p:cNvSpPr>
            <a:spLocks noGrp="1"/>
          </p:cNvSpPr>
          <p:nvPr>
            <p:ph idx="1"/>
          </p:nvPr>
        </p:nvSpPr>
        <p:spPr/>
        <p:txBody>
          <a:bodyPr/>
          <a:lstStyle/>
          <a:p>
            <a:endParaRPr lang="en-US" dirty="0"/>
          </a:p>
        </p:txBody>
      </p:sp>
      <p:pic>
        <p:nvPicPr>
          <p:cNvPr id="4" name="Picture 5">
            <a:extLst>
              <a:ext uri="{FF2B5EF4-FFF2-40B4-BE49-F238E27FC236}">
                <a16:creationId xmlns:a16="http://schemas.microsoft.com/office/drawing/2014/main" id="{4BA7DC0B-1CDF-4C3D-8D45-9267AAC36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800" r="2699" b="3711"/>
          <a:stretch>
            <a:fillRect/>
          </a:stretch>
        </p:blipFill>
        <p:spPr bwMode="auto">
          <a:xfrm>
            <a:off x="6340839" y="113015"/>
            <a:ext cx="5424896" cy="67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F761E417-67E5-4E9E-9767-A2CD7D2AA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27" y="-32265"/>
            <a:ext cx="5013002" cy="689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15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6E83A-520E-4E89-81AD-A9EBE9D6C6A9}"/>
              </a:ext>
            </a:extLst>
          </p:cNvPr>
          <p:cNvSpPr>
            <a:spLocks noGrp="1"/>
          </p:cNvSpPr>
          <p:nvPr>
            <p:ph type="title"/>
          </p:nvPr>
        </p:nvSpPr>
        <p:spPr>
          <a:xfrm>
            <a:off x="1251678" y="382385"/>
            <a:ext cx="5646737" cy="1492132"/>
          </a:xfrm>
        </p:spPr>
        <p:txBody>
          <a:bodyPr/>
          <a:lstStyle/>
          <a:p>
            <a:r>
              <a:rPr lang="en-US" dirty="0"/>
              <a:t>Bacteria and mitosis</a:t>
            </a:r>
          </a:p>
        </p:txBody>
      </p:sp>
      <p:sp>
        <p:nvSpPr>
          <p:cNvPr id="3" name="Content Placeholder 2">
            <a:extLst>
              <a:ext uri="{FF2B5EF4-FFF2-40B4-BE49-F238E27FC236}">
                <a16:creationId xmlns:a16="http://schemas.microsoft.com/office/drawing/2014/main" id="{E012005B-D096-42E5-A002-F253A256F8AE}"/>
              </a:ext>
            </a:extLst>
          </p:cNvPr>
          <p:cNvSpPr>
            <a:spLocks noGrp="1"/>
          </p:cNvSpPr>
          <p:nvPr>
            <p:ph idx="1"/>
          </p:nvPr>
        </p:nvSpPr>
        <p:spPr>
          <a:xfrm>
            <a:off x="968874" y="2131824"/>
            <a:ext cx="5328231" cy="3593591"/>
          </a:xfrm>
        </p:spPr>
        <p:txBody>
          <a:bodyPr/>
          <a:lstStyle/>
          <a:p>
            <a:r>
              <a:rPr lang="en-US" dirty="0"/>
              <a:t>Prokaryotes and archaea reproduce through </a:t>
            </a:r>
            <a:r>
              <a:rPr lang="en-US" b="1" dirty="0"/>
              <a:t>binary fission</a:t>
            </a:r>
            <a:endParaRPr lang="en-US" dirty="0"/>
          </a:p>
          <a:p>
            <a:pPr lvl="1"/>
            <a:r>
              <a:rPr lang="en-US" dirty="0"/>
              <a:t>Asexual reproduction</a:t>
            </a:r>
          </a:p>
          <a:p>
            <a:pPr lvl="1"/>
            <a:r>
              <a:rPr lang="en-US" dirty="0"/>
              <a:t>Circular DNA</a:t>
            </a:r>
          </a:p>
          <a:p>
            <a:r>
              <a:rPr lang="en-US" dirty="0"/>
              <a:t>Process begins on a specific location on the chromosome known as the </a:t>
            </a:r>
            <a:r>
              <a:rPr lang="en-US" b="1" dirty="0"/>
              <a:t>origin of replication</a:t>
            </a:r>
            <a:endParaRPr lang="en-US" dirty="0"/>
          </a:p>
          <a:p>
            <a:endParaRPr lang="en-US" dirty="0"/>
          </a:p>
          <a:p>
            <a:endParaRPr lang="en-US" dirty="0"/>
          </a:p>
        </p:txBody>
      </p:sp>
      <p:pic>
        <p:nvPicPr>
          <p:cNvPr id="6146" name="Picture 2" descr="Image result for binary fission">
            <a:extLst>
              <a:ext uri="{FF2B5EF4-FFF2-40B4-BE49-F238E27FC236}">
                <a16:creationId xmlns:a16="http://schemas.microsoft.com/office/drawing/2014/main" id="{D7BEF5DC-AAAD-4C5F-B3B6-8AA6E2D13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105" y="0"/>
            <a:ext cx="5646737" cy="6726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D41348-D91B-4B59-955C-C52E0C0B5B70}"/>
              </a:ext>
            </a:extLst>
          </p:cNvPr>
          <p:cNvSpPr txBox="1"/>
          <p:nvPr/>
        </p:nvSpPr>
        <p:spPr>
          <a:xfrm>
            <a:off x="1251677" y="6510580"/>
            <a:ext cx="5488487" cy="215444"/>
          </a:xfrm>
          <a:prstGeom prst="rect">
            <a:avLst/>
          </a:prstGeom>
          <a:noFill/>
        </p:spPr>
        <p:txBody>
          <a:bodyPr wrap="square" rtlCol="0">
            <a:spAutoFit/>
          </a:bodyPr>
          <a:lstStyle/>
          <a:p>
            <a:r>
              <a:rPr lang="en-US" sz="800" dirty="0"/>
              <a:t>https://s3.amazonaws.com/classconnection/638/flashcards/2955638/png/protoplast_fusion-14CB9CE1DB4557BDE16.png</a:t>
            </a:r>
          </a:p>
        </p:txBody>
      </p:sp>
    </p:spTree>
    <p:extLst>
      <p:ext uri="{BB962C8B-B14F-4D97-AF65-F5344CB8AC3E}">
        <p14:creationId xmlns:p14="http://schemas.microsoft.com/office/powerpoint/2010/main" val="352127505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541</TotalTime>
  <Words>1132</Words>
  <Application>Microsoft Office PowerPoint</Application>
  <PresentationFormat>Widescreen</PresentationFormat>
  <Paragraphs>230</Paragraphs>
  <Slides>24</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Gill Sans MT</vt:lpstr>
      <vt:lpstr>Impact</vt:lpstr>
      <vt:lpstr>Times</vt:lpstr>
      <vt:lpstr>Times New Roman</vt:lpstr>
      <vt:lpstr>Wingdings</vt:lpstr>
      <vt:lpstr>Badge</vt:lpstr>
      <vt:lpstr>Microsoft Clip Gallery</vt:lpstr>
      <vt:lpstr>Mitosis</vt:lpstr>
      <vt:lpstr>M-Phase of the Cell Cycle</vt:lpstr>
      <vt:lpstr>Prophase</vt:lpstr>
      <vt:lpstr>metaphase</vt:lpstr>
      <vt:lpstr>anaphase</vt:lpstr>
      <vt:lpstr>Telophase and cytokinesis</vt:lpstr>
      <vt:lpstr>Cytokinesis</vt:lpstr>
      <vt:lpstr>PowerPoint Presentation</vt:lpstr>
      <vt:lpstr>Bacteria and mitosis</vt:lpstr>
      <vt:lpstr>Differentiation</vt:lpstr>
      <vt:lpstr>Cell cycle control systems</vt:lpstr>
      <vt:lpstr>Activation of cell division</vt:lpstr>
      <vt:lpstr>Coordination of cell division</vt:lpstr>
      <vt:lpstr>Frequency of cell division</vt:lpstr>
      <vt:lpstr>Overview of Cell Cycle Control</vt:lpstr>
      <vt:lpstr>Checkpoint control system</vt:lpstr>
      <vt:lpstr>G0 phase</vt:lpstr>
      <vt:lpstr>“Go-ahead” signals</vt:lpstr>
      <vt:lpstr>Cell cycle Chemical signals </vt:lpstr>
      <vt:lpstr>PowerPoint Presentation</vt:lpstr>
      <vt:lpstr>Cyclin &amp; Cyclin-dependent kinases</vt:lpstr>
      <vt:lpstr>External signals</vt:lpstr>
      <vt:lpstr>Cell Cycle regulation</vt:lpstr>
      <vt:lpstr>cancer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Mitosis</dc:title>
  <dc:creator>Anya Swiss</dc:creator>
  <cp:lastModifiedBy>Anya Swiss</cp:lastModifiedBy>
  <cp:revision>9</cp:revision>
  <dcterms:created xsi:type="dcterms:W3CDTF">2018-11-04T14:19:33Z</dcterms:created>
  <dcterms:modified xsi:type="dcterms:W3CDTF">2018-11-04T23:21:23Z</dcterms:modified>
</cp:coreProperties>
</file>