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ya Swiss" initials="AS" lastIdx="1" clrIdx="0">
    <p:extLst>
      <p:ext uri="{19B8F6BF-5375-455C-9EA6-DF929625EA0E}">
        <p15:presenceInfo xmlns:p15="http://schemas.microsoft.com/office/powerpoint/2012/main" userId="69f6400fd4ad9b2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1-23T11:04:38.534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D8F78-3040-4C96-A821-8C3B471ED8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CFB7E7-8867-480E-A08C-5EAD969EA9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662DA-5725-4F50-B1C5-497B5859B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52B9A-3649-4637-9D8F-0D19AF54A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65329B-A416-40C6-BAF4-58A8B882C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49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421EE-3BF0-4C3E-A4DF-D707B878D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6125EB-C874-4707-B7F4-0B04FE58B6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D754E-F9B3-4141-B5CB-67FEA21D8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30F09-8EDA-48DF-AC5B-6B4896BBA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7966B-1725-4695-B106-3AB38008B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664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C9D3F1-D56E-420F-8103-4CE9BDC560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8A06A2-C270-41A1-89E9-CC1F5D2DC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287F3-E6C6-4B1E-B944-F18AC6EC3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DD749-E72E-4698-B0C9-0A5323B0D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D980C-F878-417D-9F4E-FFA39D37B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543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90BD4-C476-4B00-98AF-EF15A3DFA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9C6DE-D580-407C-A1EE-69ABA6C89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96983-EA20-48F6-837A-0DCA9AA75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B06DD-656B-42B2-A1AF-ACFBA2CE3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5FACC-5898-4375-8F48-4E1E4F3B1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216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7E9A5-E0C8-418B-9AA8-3D963506E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C1AC43-7F26-442D-89C9-001079E62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DEFA5-DBD2-4CE7-9D88-28395FD84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DDE9B-6227-4258-8216-687511F0A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253C2-8840-413A-A2E8-D2090CDF6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02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EA902-7C7E-4800-997D-287FA3ED5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FF953-2B3D-4788-B135-7ED6F04FA2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B94A4A-B81A-4DD8-A1B4-7D38D523BB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699A19-BE0F-4C2E-8964-B162ECBEA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02382-D20B-44B0-82BC-EE4F4D4BA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6E54F2-9A47-4F6C-A985-6EEB0C3B9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601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6082D-3BAA-46F4-8026-0D9B75CBC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6FFE2F-E36C-4C66-829E-D224D02DB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CF3405-311E-43D5-B62A-D74ECDA926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20FD28-186B-4699-A3A3-801FB4F40D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83421A-E128-4753-8189-A2ADC56C21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EC8AAB-4EB3-494F-9CFC-3CC925970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65FB01-FE01-4130-942B-E6D75448F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567883-9E02-4195-B076-065F7D69C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906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6D192-5161-4E32-A527-ADF4D38AD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47F724-DC18-41BD-8DDD-C3F8DB571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D00307-DB6D-4EDA-AD59-EFA58BC60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6A838-4440-4424-B42F-BFE471DE3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094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1CEEBD-849F-4201-B5F1-507671ED3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4DA663-A4A3-4206-9E84-F75917B27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137465-92B7-4448-B4BF-90D8FDDEB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862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80C49-1D07-4BA2-9D11-5728BB44A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CD4E6-E419-4642-A714-CEFE8399E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6781AA-08E6-4989-B7CD-A27922ED8A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F121E7-6091-4D22-9B3D-802450B25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1A2788-1775-46C9-AF24-051B8F83E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A17E7C-7994-451B-88CB-3D093BA7A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912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14654-DC07-479F-AB8A-A1DC58D73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7E7AF2-931D-4FB2-968E-0756048C69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C9B264-4A43-4105-B69C-2853380339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FD76CE-BF2F-4CA9-88B0-47D909752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4F88A4-CEDA-4829-873A-04007BEFF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789BE2-A47A-4465-A304-CEA271623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246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F49DCF-1BB3-45F4-A4B3-66896CA67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41C433-6D8F-45A7-8F2C-B3A6EA561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70B53-FF1C-4326-9D3B-A6ED29E080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11/23/2018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ABCBA-0642-4441-A2AD-B3EC76309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7951F-5FA2-44FC-AE18-1C442CF4BA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272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8A02C-442D-4CF9-A0F3-D9D1484CCA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31043" y="406400"/>
            <a:ext cx="9144000" cy="23876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Mendelian genetics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B56C5F-2342-4AC2-8800-D6CFA3C05E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2B1DD6F7-B45A-465F-B45C-E67192C0B6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21499" y="447822"/>
            <a:ext cx="4670501" cy="582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715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4" name="Picture 8" descr="Related image">
            <a:extLst>
              <a:ext uri="{FF2B5EF4-FFF2-40B4-BE49-F238E27FC236}">
                <a16:creationId xmlns:a16="http://schemas.microsoft.com/office/drawing/2014/main" id="{B742DC23-CD83-44D5-A3F0-4C8C2A4058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478" y="3562122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9C596E-70D0-429D-9415-B94CEFB6D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Tay Sachs Disease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BA71B-5D2C-493B-AF13-7FC88BEEB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650" y="1386453"/>
            <a:ext cx="52578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Genetic Disorder that causes brain disfunction (blindness, seizures, young death)</a:t>
            </a:r>
          </a:p>
          <a:p>
            <a:r>
              <a:rPr lang="en-US" sz="2400" b="1" dirty="0"/>
              <a:t>Incomplete dominance</a:t>
            </a:r>
            <a:r>
              <a:rPr lang="en-US" sz="2400" dirty="0"/>
              <a:t> at molecular level (</a:t>
            </a:r>
            <a:r>
              <a:rPr lang="en-US" sz="2400" b="1" dirty="0"/>
              <a:t>“normal” gene is healthy enough to metabolize lipids)</a:t>
            </a:r>
          </a:p>
        </p:txBody>
      </p:sp>
      <p:pic>
        <p:nvPicPr>
          <p:cNvPr id="9220" name="Picture 4" descr="Image result for hexa gene">
            <a:extLst>
              <a:ext uri="{FF2B5EF4-FFF2-40B4-BE49-F238E27FC236}">
                <a16:creationId xmlns:a16="http://schemas.microsoft.com/office/drawing/2014/main" id="{E6F921CF-D658-4F79-AD71-B160126A11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45" y="4091782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78056A9-6A26-4941-AB3C-3D520404ECFC}"/>
              </a:ext>
            </a:extLst>
          </p:cNvPr>
          <p:cNvSpPr txBox="1"/>
          <p:nvPr/>
        </p:nvSpPr>
        <p:spPr>
          <a:xfrm>
            <a:off x="367645" y="6311900"/>
            <a:ext cx="51187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https://encrypted-tbn0.gstatic.com/images?q=tbn:ANd9GcTPN-nhYb_GLmjysx7mLX4uIqvfp2r_CF3QOJ_kqAn5QSlY9-vv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EA6919-3DE8-4951-B108-751C736F00BD}"/>
              </a:ext>
            </a:extLst>
          </p:cNvPr>
          <p:cNvSpPr txBox="1"/>
          <p:nvPr/>
        </p:nvSpPr>
        <p:spPr>
          <a:xfrm>
            <a:off x="3179876" y="6527344"/>
            <a:ext cx="54250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https://upload.wikimedia.org/wikipedia/commons/b/be/Human_chromosome_15_from_NCBI_Bookshelf.jpg</a:t>
            </a:r>
          </a:p>
        </p:txBody>
      </p:sp>
      <p:pic>
        <p:nvPicPr>
          <p:cNvPr id="9226" name="Picture 10" descr="Image result for tay sachs gene">
            <a:extLst>
              <a:ext uri="{FF2B5EF4-FFF2-40B4-BE49-F238E27FC236}">
                <a16:creationId xmlns:a16="http://schemas.microsoft.com/office/drawing/2014/main" id="{425B46EA-B179-45A2-B357-F6249922C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478" y="276795"/>
            <a:ext cx="6518635" cy="619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414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1DC02-93F4-4699-BDB4-8C4E0B28F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Blood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DBD1B-4C64-4B07-AA6A-4992C0A4C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Multiple Alleles</a:t>
            </a:r>
            <a:r>
              <a:rPr lang="en-US" dirty="0"/>
              <a:t> – three alleles control blood type I</a:t>
            </a:r>
            <a:r>
              <a:rPr lang="en-US" baseline="30000" dirty="0"/>
              <a:t>A</a:t>
            </a:r>
            <a:r>
              <a:rPr lang="en-US" dirty="0"/>
              <a:t>, I</a:t>
            </a:r>
            <a:r>
              <a:rPr lang="en-US" baseline="30000" dirty="0"/>
              <a:t>B</a:t>
            </a:r>
            <a:r>
              <a:rPr lang="en-US" dirty="0"/>
              <a:t>, and I (</a:t>
            </a:r>
            <a:r>
              <a:rPr lang="en-US" b="1" dirty="0"/>
              <a:t>genotype);  </a:t>
            </a:r>
            <a:r>
              <a:rPr lang="en-US" dirty="0"/>
              <a:t>A, B, O (</a:t>
            </a:r>
            <a:r>
              <a:rPr lang="en-US" b="1" dirty="0"/>
              <a:t>phenotype)</a:t>
            </a: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10242" name="Picture 2" descr="Image result for blood type">
            <a:extLst>
              <a:ext uri="{FF2B5EF4-FFF2-40B4-BE49-F238E27FC236}">
                <a16:creationId xmlns:a16="http://schemas.microsoft.com/office/drawing/2014/main" id="{91CD525E-4CA8-4C19-B82A-D704520756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0357" y="2683185"/>
            <a:ext cx="6213443" cy="3994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8AA8B0-4AFB-4083-8000-95A8C0284EBE}"/>
              </a:ext>
            </a:extLst>
          </p:cNvPr>
          <p:cNvSpPr txBox="1"/>
          <p:nvPr/>
        </p:nvSpPr>
        <p:spPr>
          <a:xfrm>
            <a:off x="3157979" y="6492875"/>
            <a:ext cx="8672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301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Image result for polygenic">
            <a:extLst>
              <a:ext uri="{FF2B5EF4-FFF2-40B4-BE49-F238E27FC236}">
                <a16:creationId xmlns:a16="http://schemas.microsoft.com/office/drawing/2014/main" id="{05F2FB3C-5597-412A-8E95-1E2C800791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138" y="3718250"/>
            <a:ext cx="8704082" cy="2904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F2CF7-3D58-4BFA-80CF-59ECA8F01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780" y="84841"/>
            <a:ext cx="7021504" cy="6092121"/>
          </a:xfrm>
        </p:spPr>
        <p:txBody>
          <a:bodyPr/>
          <a:lstStyle/>
          <a:p>
            <a:r>
              <a:rPr lang="en-US" b="1" dirty="0"/>
              <a:t>Pleiotropy</a:t>
            </a:r>
            <a:r>
              <a:rPr lang="en-US" dirty="0"/>
              <a:t> – alleles that affect multiple </a:t>
            </a:r>
            <a:r>
              <a:rPr lang="en-US" b="1" dirty="0"/>
              <a:t>phenotypes</a:t>
            </a:r>
          </a:p>
          <a:p>
            <a:r>
              <a:rPr lang="en-US" b="1" dirty="0"/>
              <a:t>Epistasis</a:t>
            </a:r>
            <a:r>
              <a:rPr lang="en-US" dirty="0"/>
              <a:t>- One phenotype at a loci, affects a second loci</a:t>
            </a:r>
          </a:p>
          <a:p>
            <a:r>
              <a:rPr lang="en-US" b="1" dirty="0"/>
              <a:t>Polygenic Inheritance</a:t>
            </a:r>
            <a:r>
              <a:rPr lang="en-US" dirty="0"/>
              <a:t>- </a:t>
            </a:r>
          </a:p>
          <a:p>
            <a:pPr lvl="1"/>
            <a:r>
              <a:rPr lang="en-US" b="1" dirty="0"/>
              <a:t>Quantitative characteristics</a:t>
            </a:r>
            <a:r>
              <a:rPr lang="en-US" dirty="0"/>
              <a:t>- phenotypes expressed due to a variety of genes (ex. Skin color)</a:t>
            </a:r>
          </a:p>
          <a:p>
            <a:pPr lvl="1"/>
            <a:r>
              <a:rPr lang="en-US" b="1" dirty="0"/>
              <a:t>Multifactorial</a:t>
            </a:r>
            <a:r>
              <a:rPr lang="en-US" dirty="0"/>
              <a:t>- environmental and genetics affecting phenotype</a:t>
            </a:r>
            <a:endParaRPr lang="en-US" b="1" dirty="0"/>
          </a:p>
          <a:p>
            <a:pPr lvl="1"/>
            <a:endParaRPr lang="en-US" b="1" dirty="0"/>
          </a:p>
        </p:txBody>
      </p:sp>
      <p:pic>
        <p:nvPicPr>
          <p:cNvPr id="11266" name="Picture 2" descr="Image result for epistasis">
            <a:extLst>
              <a:ext uri="{FF2B5EF4-FFF2-40B4-BE49-F238E27FC236}">
                <a16:creationId xmlns:a16="http://schemas.microsoft.com/office/drawing/2014/main" id="{6FAB8107-6D4E-4B51-B285-FE074F5029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614" y="235685"/>
            <a:ext cx="4676131" cy="2147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BAA35EE-C120-465D-9FC2-F5EBDB669F54}"/>
              </a:ext>
            </a:extLst>
          </p:cNvPr>
          <p:cNvSpPr txBox="1"/>
          <p:nvPr/>
        </p:nvSpPr>
        <p:spPr>
          <a:xfrm>
            <a:off x="7436284" y="2533876"/>
            <a:ext cx="4703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ttps://www.google.com/imgres?imgurl=http%3A%2F%2Fwww.groupe-esa.com%2Fladmec%2Fbricks_modules%2Fbrick05%2Fres%2FZBO0505.jpg&amp;imgrefurl=http%3A%2F%2Fwww.groupe-esa.com%2Fladmec%2Fbricks_modules%2Fbrick05%2Fco%2FZBO_Brick05_17.html&amp;docid=-x08o0LYDJWI8M&amp;tbnid=MwbBeMbmsZmEAM%3A&amp;vet=10ahUKEwiagfOd-ereAhWFhOAKHVi-ANgQMwiIASgUMBQ..i&amp;w=1024&amp;h=472&amp;safe=active&amp;bih=644&amp;biw=1422&amp;q=epistasis&amp;ved=0ahUKEwiagfOd-ereAhWFhOAKHVi-ANgQMwiIASgUMBQ&amp;iact=mrc&amp;uact=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3AC9DC-3E99-4BC9-BA8A-638695E3833B}"/>
              </a:ext>
            </a:extLst>
          </p:cNvPr>
          <p:cNvSpPr txBox="1"/>
          <p:nvPr/>
        </p:nvSpPr>
        <p:spPr>
          <a:xfrm>
            <a:off x="414780" y="6530339"/>
            <a:ext cx="113404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https://13morima.files.wordpress.com/2012/02/e382b9e382afe383aae383bce383b3e382b7e383a7e38383e38388efbc882012-02-26-17-03-21efbc89.png</a:t>
            </a:r>
          </a:p>
        </p:txBody>
      </p:sp>
    </p:spTree>
    <p:extLst>
      <p:ext uri="{BB962C8B-B14F-4D97-AF65-F5344CB8AC3E}">
        <p14:creationId xmlns:p14="http://schemas.microsoft.com/office/powerpoint/2010/main" val="244486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E21B3-CFDE-4C3F-A704-CD0657684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Phenotypic Plasticity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60072-7EE8-4D5B-B7D0-1C14FCBB3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785" y="1967027"/>
            <a:ext cx="10515600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DDA9C2-61DF-4E27-AB2D-C04358E4C49D}"/>
              </a:ext>
            </a:extLst>
          </p:cNvPr>
          <p:cNvSpPr/>
          <p:nvPr/>
        </p:nvSpPr>
        <p:spPr>
          <a:xfrm>
            <a:off x="672445" y="6056425"/>
            <a:ext cx="10828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https://ars.els-cdn.com/content/image/1-s2.0-S0022191013001881-fx1.jpg</a:t>
            </a:r>
          </a:p>
        </p:txBody>
      </p:sp>
      <p:pic>
        <p:nvPicPr>
          <p:cNvPr id="12290" name="Picture 2" descr="Image result for phenotypic plasticity">
            <a:extLst>
              <a:ext uri="{FF2B5EF4-FFF2-40B4-BE49-F238E27FC236}">
                <a16:creationId xmlns:a16="http://schemas.microsoft.com/office/drawing/2014/main" id="{2137CAED-0C5C-42D9-A604-0926B8C0E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93202"/>
            <a:ext cx="7740536" cy="4128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6552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75ED5-4A9B-43A3-89CF-46DCF8471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895" y="5552388"/>
            <a:ext cx="8534400" cy="1035899"/>
          </a:xfrm>
        </p:spPr>
        <p:txBody>
          <a:bodyPr/>
          <a:lstStyle/>
          <a:p>
            <a:r>
              <a:rPr lang="en-US" b="1" u="sng" dirty="0"/>
              <a:t>Genetics 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FD057-0B44-4E0E-9FA4-9D8E68689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10910757" cy="503627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b="1" dirty="0">
                <a:solidFill>
                  <a:schemeClr val="accent1"/>
                </a:solidFill>
              </a:rPr>
              <a:t>Phenotype:</a:t>
            </a:r>
            <a:r>
              <a:rPr lang="en-US" altLang="en-US" dirty="0">
                <a:solidFill>
                  <a:schemeClr val="accent1"/>
                </a:solidFill>
              </a:rPr>
              <a:t>  an organism’s traits</a:t>
            </a:r>
          </a:p>
          <a:p>
            <a:pPr>
              <a:lnSpc>
                <a:spcPct val="80000"/>
              </a:lnSpc>
            </a:pPr>
            <a:r>
              <a:rPr lang="en-US" altLang="en-US" b="1" dirty="0">
                <a:solidFill>
                  <a:schemeClr val="accent1"/>
                </a:solidFill>
              </a:rPr>
              <a:t>Genotype:</a:t>
            </a:r>
            <a:r>
              <a:rPr lang="en-US" altLang="en-US" dirty="0">
                <a:solidFill>
                  <a:schemeClr val="accent1"/>
                </a:solidFill>
              </a:rPr>
              <a:t>  an organism’s genetic makeup</a:t>
            </a:r>
          </a:p>
          <a:p>
            <a:pPr>
              <a:lnSpc>
                <a:spcPct val="80000"/>
              </a:lnSpc>
            </a:pPr>
            <a:r>
              <a:rPr lang="en-US" altLang="en-US" b="1" dirty="0">
                <a:solidFill>
                  <a:schemeClr val="accent1"/>
                </a:solidFill>
              </a:rPr>
              <a:t>Allele:</a:t>
            </a:r>
            <a:r>
              <a:rPr lang="en-US" altLang="en-US" dirty="0">
                <a:solidFill>
                  <a:schemeClr val="accent1"/>
                </a:solidFill>
              </a:rPr>
              <a:t> alternate forms of a gene at a specific loci </a:t>
            </a:r>
          </a:p>
          <a:p>
            <a:pPr>
              <a:lnSpc>
                <a:spcPct val="80000"/>
              </a:lnSpc>
            </a:pPr>
            <a:r>
              <a:rPr lang="en-US" altLang="en-US" b="1" dirty="0">
                <a:solidFill>
                  <a:schemeClr val="accent1"/>
                </a:solidFill>
              </a:rPr>
              <a:t>Character: </a:t>
            </a:r>
            <a:r>
              <a:rPr lang="en-US" altLang="en-US" dirty="0">
                <a:solidFill>
                  <a:schemeClr val="accent1"/>
                </a:solidFill>
              </a:rPr>
              <a:t> heritable feature</a:t>
            </a:r>
            <a:endParaRPr lang="en-US" altLang="en-US" b="1" dirty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b="1" dirty="0">
                <a:solidFill>
                  <a:schemeClr val="accent1"/>
                </a:solidFill>
              </a:rPr>
              <a:t>Dominant:</a:t>
            </a:r>
            <a:r>
              <a:rPr lang="en-US" altLang="en-US" dirty="0">
                <a:solidFill>
                  <a:schemeClr val="accent1"/>
                </a:solidFill>
              </a:rPr>
              <a:t> allele that is expressed regardless of the second allele. </a:t>
            </a:r>
            <a:endParaRPr lang="en-US" altLang="en-US" b="1" dirty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b="1" dirty="0">
                <a:solidFill>
                  <a:schemeClr val="accent1"/>
                </a:solidFill>
              </a:rPr>
              <a:t>Recessive:</a:t>
            </a:r>
            <a:r>
              <a:rPr lang="en-US" altLang="en-US" dirty="0">
                <a:solidFill>
                  <a:schemeClr val="accent1"/>
                </a:solidFill>
              </a:rPr>
              <a:t> only expressed when the second allele is the same.</a:t>
            </a:r>
          </a:p>
          <a:p>
            <a:pPr>
              <a:lnSpc>
                <a:spcPct val="80000"/>
              </a:lnSpc>
            </a:pPr>
            <a:r>
              <a:rPr lang="en-US" altLang="en-US" b="1" dirty="0">
                <a:solidFill>
                  <a:schemeClr val="accent1"/>
                </a:solidFill>
              </a:rPr>
              <a:t>Homozygous:</a:t>
            </a:r>
            <a:r>
              <a:rPr lang="en-US" altLang="en-US" dirty="0">
                <a:solidFill>
                  <a:schemeClr val="accent1"/>
                </a:solidFill>
              </a:rPr>
              <a:t>  pair of identical alleles</a:t>
            </a:r>
          </a:p>
          <a:p>
            <a:pPr>
              <a:lnSpc>
                <a:spcPct val="80000"/>
              </a:lnSpc>
            </a:pPr>
            <a:r>
              <a:rPr lang="en-US" altLang="en-US" b="1" dirty="0">
                <a:solidFill>
                  <a:schemeClr val="accent1"/>
                </a:solidFill>
              </a:rPr>
              <a:t>Heterozygous:</a:t>
            </a:r>
            <a:r>
              <a:rPr lang="en-US" altLang="en-US" dirty="0">
                <a:solidFill>
                  <a:schemeClr val="accent1"/>
                </a:solidFill>
              </a:rPr>
              <a:t>  two different alleles for a gene </a:t>
            </a:r>
          </a:p>
          <a:p>
            <a:pPr>
              <a:lnSpc>
                <a:spcPct val="80000"/>
              </a:lnSpc>
            </a:pPr>
            <a:r>
              <a:rPr lang="en-US" altLang="en-US" b="1" dirty="0">
                <a:solidFill>
                  <a:schemeClr val="accent1"/>
                </a:solidFill>
              </a:rPr>
              <a:t>Punnett square:</a:t>
            </a:r>
            <a:r>
              <a:rPr lang="en-US" altLang="en-US" dirty="0">
                <a:solidFill>
                  <a:schemeClr val="accent1"/>
                </a:solidFill>
              </a:rPr>
              <a:t>  predicts the results of a genetic cross between individuals of known genotype</a:t>
            </a:r>
          </a:p>
          <a:p>
            <a:pPr>
              <a:lnSpc>
                <a:spcPct val="80000"/>
              </a:lnSpc>
            </a:pPr>
            <a:r>
              <a:rPr lang="en-US" altLang="en-US" b="1" dirty="0">
                <a:solidFill>
                  <a:schemeClr val="accent1"/>
                </a:solidFill>
              </a:rPr>
              <a:t>Testcross:</a:t>
            </a:r>
            <a:r>
              <a:rPr lang="en-US" altLang="en-US" dirty="0">
                <a:solidFill>
                  <a:schemeClr val="accent1"/>
                </a:solidFill>
              </a:rPr>
              <a:t> cross a recessive homozygote with a dominant phenotype (but unknown genotype) to determine said unknowns genotype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912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6978A-329D-4F83-8DF9-DF578C369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4D6AF-DCB1-4D52-AE1D-DB34DA640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85501"/>
            <a:ext cx="10515600" cy="199146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1. Mendel</a:t>
            </a:r>
            <a:r>
              <a:rPr lang="en-US" dirty="0"/>
              <a:t> took </a:t>
            </a:r>
            <a:r>
              <a:rPr lang="en-US" b="1" dirty="0"/>
              <a:t>true breeding</a:t>
            </a:r>
            <a:r>
              <a:rPr lang="en-US" dirty="0"/>
              <a:t> parent plants (</a:t>
            </a:r>
            <a:r>
              <a:rPr lang="en-US" b="1" dirty="0"/>
              <a:t>P generation)</a:t>
            </a:r>
            <a:r>
              <a:rPr lang="en-US" dirty="0"/>
              <a:t> and crossed them</a:t>
            </a:r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dirty="0"/>
              <a:t>The </a:t>
            </a:r>
            <a:r>
              <a:rPr lang="en-US" b="1" dirty="0"/>
              <a:t>hybrid F</a:t>
            </a:r>
            <a:r>
              <a:rPr lang="en-US" b="1" baseline="-25000" dirty="0"/>
              <a:t>1</a:t>
            </a:r>
            <a:r>
              <a:rPr lang="en-US" dirty="0"/>
              <a:t> generation </a:t>
            </a:r>
            <a:r>
              <a:rPr lang="en-US" b="1" dirty="0"/>
              <a:t>cross pollinated </a:t>
            </a:r>
            <a:r>
              <a:rPr lang="en-US" dirty="0"/>
              <a:t>with other hybrids creating the </a:t>
            </a:r>
            <a:r>
              <a:rPr lang="en-US" b="1" dirty="0"/>
              <a:t>F</a:t>
            </a:r>
            <a:r>
              <a:rPr lang="en-US" b="1" baseline="-25000" dirty="0"/>
              <a:t>2</a:t>
            </a:r>
            <a:r>
              <a:rPr lang="en-US" b="1" dirty="0"/>
              <a:t> </a:t>
            </a:r>
            <a:r>
              <a:rPr lang="en-US" dirty="0"/>
              <a:t>generation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1028" name="Picture 4" descr="Image result for mendel pea plants">
            <a:extLst>
              <a:ext uri="{FF2B5EF4-FFF2-40B4-BE49-F238E27FC236}">
                <a16:creationId xmlns:a16="http://schemas.microsoft.com/office/drawing/2014/main" id="{112CFDF3-6F26-452B-A8BE-F4BA6FBFF8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762" y="124855"/>
            <a:ext cx="8912476" cy="395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17971D3-3126-4225-A0AB-87AB6E540ED9}"/>
              </a:ext>
            </a:extLst>
          </p:cNvPr>
          <p:cNvSpPr txBox="1"/>
          <p:nvPr/>
        </p:nvSpPr>
        <p:spPr>
          <a:xfrm>
            <a:off x="2083324" y="6311900"/>
            <a:ext cx="97473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http://www.thinksciencemaurer.com/wp-content/uploads/2015/12/TraitsPeaPlants.jpg</a:t>
            </a:r>
          </a:p>
        </p:txBody>
      </p:sp>
    </p:spTree>
    <p:extLst>
      <p:ext uri="{BB962C8B-B14F-4D97-AF65-F5344CB8AC3E}">
        <p14:creationId xmlns:p14="http://schemas.microsoft.com/office/powerpoint/2010/main" val="4275917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0EB20-1995-4628-B794-81B4E9D07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644" y="365125"/>
            <a:ext cx="10495156" cy="54927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Mendel Discoveries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35D9C-37EB-4BE6-A795-0BAE86312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642" y="914400"/>
            <a:ext cx="5026172" cy="306371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P Generation- Purple and White</a:t>
            </a:r>
          </a:p>
          <a:p>
            <a:r>
              <a:rPr lang="en-US" dirty="0"/>
              <a:t>F1 – all purple</a:t>
            </a:r>
          </a:p>
          <a:p>
            <a:r>
              <a:rPr lang="en-US" dirty="0"/>
              <a:t>F2 – 3:1 Purple : White</a:t>
            </a:r>
          </a:p>
          <a:p>
            <a:pPr marL="0" indent="0">
              <a:buNone/>
            </a:pPr>
            <a:r>
              <a:rPr lang="en-US" b="1" dirty="0"/>
              <a:t>(Monohybrid- test crossing one trait)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Mendel found the same pattern for six other characteristics </a:t>
            </a:r>
          </a:p>
        </p:txBody>
      </p:sp>
      <p:pic>
        <p:nvPicPr>
          <p:cNvPr id="3074" name="Picture 2" descr="Image result for mendel test cross">
            <a:extLst>
              <a:ext uri="{FF2B5EF4-FFF2-40B4-BE49-F238E27FC236}">
                <a16:creationId xmlns:a16="http://schemas.microsoft.com/office/drawing/2014/main" id="{BE443104-9E87-4C14-9066-73464DA65E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335" y="3823313"/>
            <a:ext cx="2642208" cy="2875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6A3AEC5-E6C6-4BF2-BB8B-104EB904A575}"/>
              </a:ext>
            </a:extLst>
          </p:cNvPr>
          <p:cNvSpPr txBox="1"/>
          <p:nvPr/>
        </p:nvSpPr>
        <p:spPr>
          <a:xfrm>
            <a:off x="153015" y="6643550"/>
            <a:ext cx="56871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https://encrypted-tbn0.gstatic.com/images?q=tbn:ANd9GcROnPWZwIBx3joMAHiOnpiC1O8GPQCmWgcqze7Y3-3oSbk-gVKaIw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2F9611-DA9F-44F8-B2FD-737CEFFA1045}"/>
              </a:ext>
            </a:extLst>
          </p:cNvPr>
          <p:cNvSpPr txBox="1"/>
          <p:nvPr/>
        </p:nvSpPr>
        <p:spPr>
          <a:xfrm>
            <a:off x="5561815" y="214450"/>
            <a:ext cx="65272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There are variations in genes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Organisms contain two alleles for one gene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There are </a:t>
            </a:r>
            <a:r>
              <a:rPr lang="en-US" sz="2800" b="1" dirty="0"/>
              <a:t>dominant </a:t>
            </a:r>
            <a:r>
              <a:rPr lang="en-US" sz="2800" dirty="0"/>
              <a:t>and </a:t>
            </a:r>
            <a:r>
              <a:rPr lang="en-US" sz="2800" b="1" dirty="0"/>
              <a:t>recessive </a:t>
            </a:r>
            <a:r>
              <a:rPr lang="en-US" sz="2800" dirty="0"/>
              <a:t>alleles</a:t>
            </a:r>
          </a:p>
          <a:p>
            <a:endParaRPr lang="en-US" sz="2800" dirty="0"/>
          </a:p>
          <a:p>
            <a:r>
              <a:rPr lang="en-US" sz="2800" b="1" dirty="0"/>
              <a:t>LAW OF SEGREGATION:</a:t>
            </a:r>
          </a:p>
          <a:p>
            <a:r>
              <a:rPr lang="en-US" sz="2800" b="1" dirty="0"/>
              <a:t>During meiosis, alleles separate, ending up in different gametes</a:t>
            </a:r>
          </a:p>
        </p:txBody>
      </p:sp>
      <p:pic>
        <p:nvPicPr>
          <p:cNvPr id="3076" name="Picture 4" descr="Image result for law of segregation">
            <a:extLst>
              <a:ext uri="{FF2B5EF4-FFF2-40B4-BE49-F238E27FC236}">
                <a16:creationId xmlns:a16="http://schemas.microsoft.com/office/drawing/2014/main" id="{7DC6D2F6-E32C-4FA8-A411-35008A27E0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5453" y="3786189"/>
            <a:ext cx="3048000" cy="265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2EF3A2F-A64E-497F-8606-622E4941AC15}"/>
              </a:ext>
            </a:extLst>
          </p:cNvPr>
          <p:cNvSpPr txBox="1"/>
          <p:nvPr/>
        </p:nvSpPr>
        <p:spPr>
          <a:xfrm>
            <a:off x="6686362" y="6591296"/>
            <a:ext cx="58917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http://1.bp.blogspot.com/_-X2F27OTLv0/SkMES5GoSsI/AAAAAAAAAB8/boTV09Vrsts/s320/law+of+segregation.gif</a:t>
            </a:r>
          </a:p>
        </p:txBody>
      </p:sp>
    </p:spTree>
    <p:extLst>
      <p:ext uri="{BB962C8B-B14F-4D97-AF65-F5344CB8AC3E}">
        <p14:creationId xmlns:p14="http://schemas.microsoft.com/office/powerpoint/2010/main" val="98331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626A6-C623-4AEB-BC27-DCA8441C3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Punnett Squares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1F673-CCDB-46B7-B42F-5A035B11E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109" y="1825625"/>
            <a:ext cx="4091233" cy="4351338"/>
          </a:xfrm>
        </p:spPr>
        <p:txBody>
          <a:bodyPr/>
          <a:lstStyle/>
          <a:p>
            <a:r>
              <a:rPr lang="en-US" dirty="0"/>
              <a:t>Test Cross</a:t>
            </a:r>
          </a:p>
          <a:p>
            <a:pPr lvl="1"/>
            <a:r>
              <a:rPr lang="en-US" dirty="0"/>
              <a:t>Breeding and unknown with a recessive phenotype can determine the genotype  </a:t>
            </a:r>
          </a:p>
        </p:txBody>
      </p:sp>
      <p:pic>
        <p:nvPicPr>
          <p:cNvPr id="4098" name="Picture 2" descr="Image result for punnett square">
            <a:extLst>
              <a:ext uri="{FF2B5EF4-FFF2-40B4-BE49-F238E27FC236}">
                <a16:creationId xmlns:a16="http://schemas.microsoft.com/office/drawing/2014/main" id="{8C7EEC48-8335-4FFA-8E64-889B21252D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726" y="821020"/>
            <a:ext cx="6483928" cy="5215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7E19FF2-CAD7-499C-8715-C71AA7554ED7}"/>
              </a:ext>
            </a:extLst>
          </p:cNvPr>
          <p:cNvSpPr txBox="1"/>
          <p:nvPr/>
        </p:nvSpPr>
        <p:spPr>
          <a:xfrm>
            <a:off x="4637989" y="6602308"/>
            <a:ext cx="787138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https://upload.wikimedia.org/wikipedia/commons/thumb/7/7d/Dihybrid_Cross_Tree_Method.png/450px-Dihybrid_Cross_Tree_Method.png</a:t>
            </a:r>
          </a:p>
        </p:txBody>
      </p:sp>
      <p:pic>
        <p:nvPicPr>
          <p:cNvPr id="4100" name="Picture 4" descr="Image result for punnett square">
            <a:extLst>
              <a:ext uri="{FF2B5EF4-FFF2-40B4-BE49-F238E27FC236}">
                <a16:creationId xmlns:a16="http://schemas.microsoft.com/office/drawing/2014/main" id="{4744C573-8674-47FB-982C-3D9CFFA78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46" y="3700324"/>
            <a:ext cx="3139165" cy="290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323D93C-C0BA-44B2-9AD7-8C2AEB9484D3}"/>
              </a:ext>
            </a:extLst>
          </p:cNvPr>
          <p:cNvSpPr txBox="1"/>
          <p:nvPr/>
        </p:nvSpPr>
        <p:spPr>
          <a:xfrm>
            <a:off x="452488" y="6597639"/>
            <a:ext cx="41855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https://biologydictionary.net/wp-content/uploads/2016/11/Punnett-Square.png</a:t>
            </a:r>
          </a:p>
        </p:txBody>
      </p:sp>
    </p:spTree>
    <p:extLst>
      <p:ext uri="{BB962C8B-B14F-4D97-AF65-F5344CB8AC3E}">
        <p14:creationId xmlns:p14="http://schemas.microsoft.com/office/powerpoint/2010/main" val="2067685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89047-CB0B-48CF-B5AC-327AA1B91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Dihybrid Cross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A940A-C72F-4A01-A0B2-92FB1B507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106" y="1825625"/>
            <a:ext cx="5056694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Do genes come as a package?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9:3:3:1 ratio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Independent Assortment- </a:t>
            </a:r>
            <a:r>
              <a:rPr lang="en-US" dirty="0"/>
              <a:t>only works for alleles on separate chromosomes or alleles far apart on the same chromosome</a:t>
            </a:r>
          </a:p>
        </p:txBody>
      </p:sp>
      <p:pic>
        <p:nvPicPr>
          <p:cNvPr id="5122" name="Picture 2" descr="Image result for dihybrid cross">
            <a:extLst>
              <a:ext uri="{FF2B5EF4-FFF2-40B4-BE49-F238E27FC236}">
                <a16:creationId xmlns:a16="http://schemas.microsoft.com/office/drawing/2014/main" id="{64F7209B-6B32-493F-B572-407D7F3006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" y="1493627"/>
            <a:ext cx="5893422" cy="4999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4601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Image result for mendel multiplication rule">
            <a:extLst>
              <a:ext uri="{FF2B5EF4-FFF2-40B4-BE49-F238E27FC236}">
                <a16:creationId xmlns:a16="http://schemas.microsoft.com/office/drawing/2014/main" id="{32B52FF1-DD57-446E-A436-05A4885C30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069" y="3505055"/>
            <a:ext cx="3443975" cy="3161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9EEA3E3-3E8B-4FD2-BC85-CE0A9BFFD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786" y="177345"/>
            <a:ext cx="10515600" cy="1325563"/>
          </a:xfrm>
        </p:spPr>
        <p:txBody>
          <a:bodyPr/>
          <a:lstStyle/>
          <a:p>
            <a:r>
              <a:rPr lang="en-US" b="1" dirty="0"/>
              <a:t>Mendelian Genetics and Probability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65F77-11B8-4BBD-9056-37F3F14D6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938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Tossing a coin- each time the probability is 50% heads 50% tails and each toss is an </a:t>
            </a:r>
            <a:r>
              <a:rPr lang="en-US" b="1" dirty="0"/>
              <a:t>independent event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Multiplication Rule</a:t>
            </a:r>
            <a:r>
              <a:rPr lang="en-US" dirty="0"/>
              <a:t>: Two independent events- multiply  the probability each event (ex:  ½ heads x ½ heads = ¼ heads </a:t>
            </a:r>
            <a:r>
              <a:rPr lang="en-US" i="1" dirty="0"/>
              <a:t> or</a:t>
            </a:r>
            <a:r>
              <a:rPr lang="en-US" b="1" i="1" dirty="0"/>
              <a:t> </a:t>
            </a:r>
            <a:r>
              <a:rPr lang="en-US" i="1" dirty="0"/>
              <a:t>25% heads)</a:t>
            </a:r>
          </a:p>
          <a:p>
            <a:pPr marL="0" indent="0">
              <a:buNone/>
            </a:pPr>
            <a:r>
              <a:rPr lang="en-US" b="1" i="1" dirty="0"/>
              <a:t>Ex: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473E4B-DEDE-4D09-BE46-FA421C0520C9}"/>
              </a:ext>
            </a:extLst>
          </p:cNvPr>
          <p:cNvSpPr txBox="1"/>
          <p:nvPr/>
        </p:nvSpPr>
        <p:spPr>
          <a:xfrm>
            <a:off x="6020538" y="4543719"/>
            <a:ext cx="58131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Addition Rule</a:t>
            </a:r>
          </a:p>
          <a:p>
            <a:r>
              <a:rPr lang="en-US" sz="2800" dirty="0"/>
              <a:t>Determining the probability of two </a:t>
            </a:r>
            <a:r>
              <a:rPr lang="en-US" sz="2800" b="1" dirty="0"/>
              <a:t>mutually exclusive</a:t>
            </a:r>
            <a:r>
              <a:rPr lang="en-US" sz="2800" dirty="0"/>
              <a:t> events is determined by adding each event. </a:t>
            </a:r>
          </a:p>
        </p:txBody>
      </p:sp>
    </p:spTree>
    <p:extLst>
      <p:ext uri="{BB962C8B-B14F-4D97-AF65-F5344CB8AC3E}">
        <p14:creationId xmlns:p14="http://schemas.microsoft.com/office/powerpoint/2010/main" val="826385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 result for mendel probability problems">
            <a:extLst>
              <a:ext uri="{FF2B5EF4-FFF2-40B4-BE49-F238E27FC236}">
                <a16:creationId xmlns:a16="http://schemas.microsoft.com/office/drawing/2014/main" id="{A5D7F816-47AD-4D6C-A206-E998FBED19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421600" cy="5058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A287-4595-4FDB-9C23-045C5B4DC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92511"/>
            <a:ext cx="10515600" cy="128445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probability will have Black Coarse Hair?  ½ Bb x  ½  Cc = ¼ </a:t>
            </a:r>
          </a:p>
          <a:p>
            <a:pPr marL="0" indent="0">
              <a:buNone/>
            </a:pPr>
            <a:r>
              <a:rPr lang="en-US" dirty="0"/>
              <a:t>What probability will have white coarse hair? ½ bb x ½ Cc = ¼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80D27B-70DE-4416-A534-D7149439B06A}"/>
              </a:ext>
            </a:extLst>
          </p:cNvPr>
          <p:cNvSpPr txBox="1"/>
          <p:nvPr/>
        </p:nvSpPr>
        <p:spPr>
          <a:xfrm>
            <a:off x="358219" y="6311900"/>
            <a:ext cx="81824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https://www.google.com/url?sa=i&amp;source=images&amp;cd=&amp;ved=2ahUKEwjQpOCM8-reAhUkWN8KHajtBzwQjRx6BAgBEAU&amp;url=https%3A%2F%2Fwww.proprofs.com%2Fquiz-school%2Fstory.php%3Ftitle%3Dblock-4group-2&amp;psig=AOvVaw2H5W-WWhhQZER86h0-jZpP&amp;ust=1543075664163648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12D5140-B359-4CC2-8D72-D8CACC48EC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238965"/>
              </p:ext>
            </p:extLst>
          </p:nvPr>
        </p:nvGraphicFramePr>
        <p:xfrm>
          <a:off x="7532016" y="732650"/>
          <a:ext cx="4136271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8757">
                  <a:extLst>
                    <a:ext uri="{9D8B030D-6E8A-4147-A177-3AD203B41FA5}">
                      <a16:colId xmlns:a16="http://schemas.microsoft.com/office/drawing/2014/main" val="2253190762"/>
                    </a:ext>
                  </a:extLst>
                </a:gridCol>
                <a:gridCol w="1378757">
                  <a:extLst>
                    <a:ext uri="{9D8B030D-6E8A-4147-A177-3AD203B41FA5}">
                      <a16:colId xmlns:a16="http://schemas.microsoft.com/office/drawing/2014/main" val="2609763267"/>
                    </a:ext>
                  </a:extLst>
                </a:gridCol>
                <a:gridCol w="1378757">
                  <a:extLst>
                    <a:ext uri="{9D8B030D-6E8A-4147-A177-3AD203B41FA5}">
                      <a16:colId xmlns:a16="http://schemas.microsoft.com/office/drawing/2014/main" val="34270109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646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172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22451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B94367C-601E-4A24-A472-8F1EBB95AE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06896"/>
              </p:ext>
            </p:extLst>
          </p:nvPr>
        </p:nvGraphicFramePr>
        <p:xfrm>
          <a:off x="7421600" y="2316480"/>
          <a:ext cx="4136271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8757">
                  <a:extLst>
                    <a:ext uri="{9D8B030D-6E8A-4147-A177-3AD203B41FA5}">
                      <a16:colId xmlns:a16="http://schemas.microsoft.com/office/drawing/2014/main" val="2253190762"/>
                    </a:ext>
                  </a:extLst>
                </a:gridCol>
                <a:gridCol w="1378757">
                  <a:extLst>
                    <a:ext uri="{9D8B030D-6E8A-4147-A177-3AD203B41FA5}">
                      <a16:colId xmlns:a16="http://schemas.microsoft.com/office/drawing/2014/main" val="2609763267"/>
                    </a:ext>
                  </a:extLst>
                </a:gridCol>
                <a:gridCol w="1378757">
                  <a:extLst>
                    <a:ext uri="{9D8B030D-6E8A-4147-A177-3AD203B41FA5}">
                      <a16:colId xmlns:a16="http://schemas.microsoft.com/office/drawing/2014/main" val="34270109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646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172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224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612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5D6AE-3FEA-4CBD-AB82-02726071D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Beyond Mendel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63580-340D-4E1C-8E1A-0A768ED68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Incomplete Dominance</a:t>
            </a:r>
            <a:r>
              <a:rPr lang="en-US" dirty="0"/>
              <a:t>  - blending of genes</a:t>
            </a:r>
          </a:p>
          <a:p>
            <a:r>
              <a:rPr lang="en-US" b="1" dirty="0"/>
              <a:t>Codominance –</a:t>
            </a:r>
            <a:r>
              <a:rPr lang="en-US" dirty="0"/>
              <a:t> Both alleles can be expressed</a:t>
            </a:r>
            <a:endParaRPr lang="en-US" b="1" dirty="0"/>
          </a:p>
        </p:txBody>
      </p:sp>
      <p:pic>
        <p:nvPicPr>
          <p:cNvPr id="8194" name="Picture 2" descr="Image result for co dominance genetics">
            <a:extLst>
              <a:ext uri="{FF2B5EF4-FFF2-40B4-BE49-F238E27FC236}">
                <a16:creationId xmlns:a16="http://schemas.microsoft.com/office/drawing/2014/main" id="{D129C5AD-D960-4778-A590-12475E1B4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619" y="2967710"/>
            <a:ext cx="6482614" cy="301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Image result for incomplete dominance genetics">
            <a:extLst>
              <a:ext uri="{FF2B5EF4-FFF2-40B4-BE49-F238E27FC236}">
                <a16:creationId xmlns:a16="http://schemas.microsoft.com/office/drawing/2014/main" id="{06CB57A7-DB68-4866-87FB-D25865D5D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69" y="3102647"/>
            <a:ext cx="5489850" cy="3074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5950DC0-845A-416B-B067-164C8D70C89E}"/>
              </a:ext>
            </a:extLst>
          </p:cNvPr>
          <p:cNvSpPr txBox="1"/>
          <p:nvPr/>
        </p:nvSpPr>
        <p:spPr>
          <a:xfrm>
            <a:off x="6096000" y="6492875"/>
            <a:ext cx="6711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http://www.bbc.co.uk/staticarchive/54354e073e9f5a0f2b32eb7c95408ee99c0353ed.png</a:t>
            </a:r>
          </a:p>
        </p:txBody>
      </p:sp>
    </p:spTree>
    <p:extLst>
      <p:ext uri="{BB962C8B-B14F-4D97-AF65-F5344CB8AC3E}">
        <p14:creationId xmlns:p14="http://schemas.microsoft.com/office/powerpoint/2010/main" val="87054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852</Words>
  <Application>Microsoft Office PowerPoint</Application>
  <PresentationFormat>Widescreen</PresentationFormat>
  <Paragraphs>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Mendelian genetics</vt:lpstr>
      <vt:lpstr>Genetics Vocabulary</vt:lpstr>
      <vt:lpstr>PowerPoint Presentation</vt:lpstr>
      <vt:lpstr>Mendel Discoveries</vt:lpstr>
      <vt:lpstr>Punnett Squares</vt:lpstr>
      <vt:lpstr>Dihybrid Cross</vt:lpstr>
      <vt:lpstr>Mendelian Genetics and Probability</vt:lpstr>
      <vt:lpstr>PowerPoint Presentation</vt:lpstr>
      <vt:lpstr>Beyond Mendel</vt:lpstr>
      <vt:lpstr>Tay Sachs Disease</vt:lpstr>
      <vt:lpstr>Blood Types</vt:lpstr>
      <vt:lpstr>PowerPoint Presentation</vt:lpstr>
      <vt:lpstr>Phenotypic Plasticity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Mendelian genetics</dc:title>
  <dc:creator>Anya Swiss</dc:creator>
  <cp:lastModifiedBy>Anya Swiss</cp:lastModifiedBy>
  <cp:revision>14</cp:revision>
  <dcterms:created xsi:type="dcterms:W3CDTF">2018-11-23T14:43:15Z</dcterms:created>
  <dcterms:modified xsi:type="dcterms:W3CDTF">2018-11-23T16:47:00Z</dcterms:modified>
</cp:coreProperties>
</file>