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Molecular Genetics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15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B097-6176-4291-BE3F-47D23544D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0B9A-9D6D-42EC-BEC6-4B167D878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organelle gene inheritance">
            <a:extLst>
              <a:ext uri="{FF2B5EF4-FFF2-40B4-BE49-F238E27FC236}">
                <a16:creationId xmlns:a16="http://schemas.microsoft.com/office/drawing/2014/main" id="{B4DB07F2-931F-4F79-ACE2-881941140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6" y="0"/>
            <a:ext cx="8582320" cy="643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3DF6EF-65A3-42A1-A53D-5B14C6ECB231}"/>
              </a:ext>
            </a:extLst>
          </p:cNvPr>
          <p:cNvSpPr txBox="1"/>
          <p:nvPr/>
        </p:nvSpPr>
        <p:spPr>
          <a:xfrm>
            <a:off x="5637229" y="2653645"/>
            <a:ext cx="914400" cy="91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96C39-BE3D-4CDD-80F7-CE64A1C4EFE6}"/>
              </a:ext>
            </a:extLst>
          </p:cNvPr>
          <p:cNvSpPr txBox="1"/>
          <p:nvPr/>
        </p:nvSpPr>
        <p:spPr>
          <a:xfrm>
            <a:off x="-194034" y="6407570"/>
            <a:ext cx="917228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https://image3.slideserve.com/6380198/slide2-n.jpg</a:t>
            </a:r>
          </a:p>
        </p:txBody>
      </p:sp>
    </p:spTree>
    <p:extLst>
      <p:ext uri="{BB962C8B-B14F-4D97-AF65-F5344CB8AC3E}">
        <p14:creationId xmlns:p14="http://schemas.microsoft.com/office/powerpoint/2010/main" val="288575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217C-49A4-4613-B8F1-A4181B9A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Mendelian 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852A-49C2-426F-B448-2E1DC801B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1992231"/>
          </a:xfrm>
        </p:spPr>
        <p:txBody>
          <a:bodyPr/>
          <a:lstStyle/>
          <a:p>
            <a:r>
              <a:rPr lang="en-US" b="1" dirty="0"/>
              <a:t>Law of Segregation</a:t>
            </a:r>
            <a:r>
              <a:rPr lang="en-US" dirty="0"/>
              <a:t>- two alleles separate during gamete formation</a:t>
            </a:r>
          </a:p>
          <a:p>
            <a:r>
              <a:rPr lang="en-US" b="1" dirty="0"/>
              <a:t>Law of Independent Assortment</a:t>
            </a:r>
            <a:r>
              <a:rPr lang="en-US" dirty="0"/>
              <a:t> – Alleles of non homologous chromosomes sort independently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CBEF1-441C-4DEE-AEAA-4E67379DB97C}"/>
              </a:ext>
            </a:extLst>
          </p:cNvPr>
          <p:cNvSpPr txBox="1"/>
          <p:nvPr/>
        </p:nvSpPr>
        <p:spPr>
          <a:xfrm>
            <a:off x="2007909" y="3680887"/>
            <a:ext cx="9945279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/>
              <a:t>In the early 20</a:t>
            </a:r>
            <a:r>
              <a:rPr lang="en-US" sz="3200" baseline="30000" dirty="0"/>
              <a:t>th</a:t>
            </a:r>
            <a:r>
              <a:rPr lang="en-US" sz="3200" dirty="0"/>
              <a:t> century, scientists along with Thomas Hunt Morgan began to study chromosomal inheritance.</a:t>
            </a:r>
          </a:p>
          <a:p>
            <a:endParaRPr lang="en-US" sz="3200" dirty="0"/>
          </a:p>
          <a:p>
            <a:r>
              <a:rPr lang="en-US" sz="3200" dirty="0"/>
              <a:t>Morgan worked with fruit flies because they produce hundreds of offspring and contain only 4 pairs of chromosomes</a:t>
            </a:r>
          </a:p>
        </p:txBody>
      </p:sp>
    </p:spTree>
    <p:extLst>
      <p:ext uri="{BB962C8B-B14F-4D97-AF65-F5344CB8AC3E}">
        <p14:creationId xmlns:p14="http://schemas.microsoft.com/office/powerpoint/2010/main" val="146630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8CD7-B4FE-44EC-91EF-28F11CDD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Image result for morgan fruit fly experiment">
            <a:extLst>
              <a:ext uri="{FF2B5EF4-FFF2-40B4-BE49-F238E27FC236}">
                <a16:creationId xmlns:a16="http://schemas.microsoft.com/office/drawing/2014/main" id="{DA02FB49-57EB-4D4C-BEAC-7BB53098F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5" y="455258"/>
            <a:ext cx="6238065" cy="610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C138B0-9A67-4CDF-8B72-D0146B30EE90}"/>
              </a:ext>
            </a:extLst>
          </p:cNvPr>
          <p:cNvSpPr txBox="1"/>
          <p:nvPr/>
        </p:nvSpPr>
        <p:spPr>
          <a:xfrm>
            <a:off x="-383721" y="6515248"/>
            <a:ext cx="7756072" cy="2616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100" dirty="0"/>
              <a:t>https://encrypted-tbn0.gstatic.com/images?q=tbn:ANd9GcRB9zp-b0lXUrC_JH4HvSZw05BITGixw_plscESYupfekh4aXFdhw</a:t>
            </a:r>
          </a:p>
        </p:txBody>
      </p:sp>
      <p:pic>
        <p:nvPicPr>
          <p:cNvPr id="1030" name="Picture 6" descr="Image result for sex determination chromosome">
            <a:extLst>
              <a:ext uri="{FF2B5EF4-FFF2-40B4-BE49-F238E27FC236}">
                <a16:creationId xmlns:a16="http://schemas.microsoft.com/office/drawing/2014/main" id="{033184D7-632F-42E8-B4DC-837A76A550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811010"/>
            <a:ext cx="4992591" cy="2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F1E407-52AA-4EAB-9B84-084BF7A1BAF3}"/>
              </a:ext>
            </a:extLst>
          </p:cNvPr>
          <p:cNvSpPr txBox="1"/>
          <p:nvPr/>
        </p:nvSpPr>
        <p:spPr>
          <a:xfrm>
            <a:off x="6613071" y="4876575"/>
            <a:ext cx="5359044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http://www.nature.com/scitable/content/ne0000/ne0000/ne0000/ne0000/117894590/7_2_1.jpg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742BA7-BAFB-4EEB-B0DE-02917265D39A}"/>
              </a:ext>
            </a:extLst>
          </p:cNvPr>
          <p:cNvSpPr txBox="1"/>
          <p:nvPr/>
        </p:nvSpPr>
        <p:spPr>
          <a:xfrm>
            <a:off x="6743700" y="5595941"/>
            <a:ext cx="5228415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SRY gene- </a:t>
            </a:r>
            <a:r>
              <a:rPr lang="en-US" b="1" dirty="0"/>
              <a:t>sex determining region of Y</a:t>
            </a:r>
            <a:r>
              <a:rPr lang="en-US" dirty="0"/>
              <a:t>- turns on gene to produce gonads, without SRY- ovaries develop</a:t>
            </a:r>
          </a:p>
        </p:txBody>
      </p:sp>
    </p:spTree>
    <p:extLst>
      <p:ext uri="{BB962C8B-B14F-4D97-AF65-F5344CB8AC3E}">
        <p14:creationId xmlns:p14="http://schemas.microsoft.com/office/powerpoint/2010/main" val="299570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9355-9775-41A8-A5DE-0F5C27B86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91E2A-1727-450F-B241-46CBF7202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sex linked disorders">
            <a:extLst>
              <a:ext uri="{FF2B5EF4-FFF2-40B4-BE49-F238E27FC236}">
                <a16:creationId xmlns:a16="http://schemas.microsoft.com/office/drawing/2014/main" id="{71906E23-0799-4B74-BC88-80EDDFC6D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380660"/>
            <a:ext cx="8128907" cy="609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5F8230-CE44-4495-BB73-F1386C79CEBE}"/>
              </a:ext>
            </a:extLst>
          </p:cNvPr>
          <p:cNvSpPr txBox="1"/>
          <p:nvPr/>
        </p:nvSpPr>
        <p:spPr>
          <a:xfrm>
            <a:off x="808264" y="6493405"/>
            <a:ext cx="11119757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https://slideplayer.com/slide/6085384/18/images/3/Sex-Linked+Disorders+Defined%3A+Inherited+conditions+found+on+X+chromosome.+Usually+recessive.+Females%3A+XX+chromosomes..jpg</a:t>
            </a:r>
          </a:p>
        </p:txBody>
      </p:sp>
    </p:spTree>
    <p:extLst>
      <p:ext uri="{BB962C8B-B14F-4D97-AF65-F5344CB8AC3E}">
        <p14:creationId xmlns:p14="http://schemas.microsoft.com/office/powerpoint/2010/main" val="14212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10C4-9771-42B8-9436-B8A8FF21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 inactivation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897BF-FEE9-432B-9C63-5A0D5B8A3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44" y="1253331"/>
            <a:ext cx="9791700" cy="4351338"/>
          </a:xfrm>
        </p:spPr>
        <p:txBody>
          <a:bodyPr/>
          <a:lstStyle/>
          <a:p>
            <a:r>
              <a:rPr lang="en-US" b="1" dirty="0"/>
              <a:t>Barr Body – </a:t>
            </a:r>
          </a:p>
          <a:p>
            <a:pPr lvl="1"/>
            <a:r>
              <a:rPr lang="en-US" dirty="0"/>
              <a:t>inactive X chromosome in females </a:t>
            </a:r>
          </a:p>
          <a:p>
            <a:pPr lvl="1"/>
            <a:r>
              <a:rPr lang="en-US" dirty="0"/>
              <a:t>located inside the nuclear envelope</a:t>
            </a:r>
          </a:p>
          <a:p>
            <a:pPr lvl="1"/>
            <a:r>
              <a:rPr lang="en-US" dirty="0"/>
              <a:t>Genes of Barr Body not expressed</a:t>
            </a:r>
          </a:p>
          <a:p>
            <a:pPr lvl="1"/>
            <a:r>
              <a:rPr lang="en-US" dirty="0"/>
              <a:t>Genes reactivated to form eggs in the ovaries</a:t>
            </a:r>
          </a:p>
          <a:p>
            <a:pPr lvl="1"/>
            <a:endParaRPr lang="en-US" dirty="0"/>
          </a:p>
        </p:txBody>
      </p:sp>
      <p:pic>
        <p:nvPicPr>
          <p:cNvPr id="3074" name="Picture 2" descr="Image result for barr body">
            <a:extLst>
              <a:ext uri="{FF2B5EF4-FFF2-40B4-BE49-F238E27FC236}">
                <a16:creationId xmlns:a16="http://schemas.microsoft.com/office/drawing/2014/main" id="{799FD3D2-6326-4306-AC7A-9D2CEC18E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580" y="267381"/>
            <a:ext cx="4411435" cy="33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DDEF8E-7DDA-416F-981D-BEAF6AAF14DA}"/>
              </a:ext>
            </a:extLst>
          </p:cNvPr>
          <p:cNvSpPr txBox="1"/>
          <p:nvPr/>
        </p:nvSpPr>
        <p:spPr>
          <a:xfrm>
            <a:off x="7127421" y="3610866"/>
            <a:ext cx="5004707" cy="20005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700" dirty="0"/>
              <a:t>https://itsnotwhatitswhy.files.wordpress.com/2017/02/barr-bodies.jpg?w=300&amp;h=225</a:t>
            </a:r>
          </a:p>
        </p:txBody>
      </p:sp>
      <p:pic>
        <p:nvPicPr>
          <p:cNvPr id="3076" name="Picture 4" descr="Image result for barr body">
            <a:extLst>
              <a:ext uri="{FF2B5EF4-FFF2-40B4-BE49-F238E27FC236}">
                <a16:creationId xmlns:a16="http://schemas.microsoft.com/office/drawing/2014/main" id="{EF304E9C-3DA9-409D-B0D4-C9C99348E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3707" r="405"/>
          <a:stretch/>
        </p:blipFill>
        <p:spPr bwMode="auto">
          <a:xfrm>
            <a:off x="2428179" y="3610866"/>
            <a:ext cx="5456862" cy="313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9DC46C-2FD6-45E9-BAEC-CFF28A036C6E}"/>
              </a:ext>
            </a:extLst>
          </p:cNvPr>
          <p:cNvSpPr txBox="1"/>
          <p:nvPr/>
        </p:nvSpPr>
        <p:spPr>
          <a:xfrm>
            <a:off x="1821485" y="6622643"/>
            <a:ext cx="9290304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https://slideplayer.com/slide/4890954/16/images/13/X-Inactivation+Barr+body+%3D+inactive+X+chromosome%3B+regulate+gene+dosage+in+females+during+embryonic+development..jpg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1010B8-C603-47D3-9681-23A56B9A9984}"/>
              </a:ext>
            </a:extLst>
          </p:cNvPr>
          <p:cNvSpPr txBox="1"/>
          <p:nvPr/>
        </p:nvSpPr>
        <p:spPr>
          <a:xfrm>
            <a:off x="8274205" y="4541598"/>
            <a:ext cx="3372965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/>
              <a:t>Genes called </a:t>
            </a:r>
            <a:r>
              <a:rPr lang="en-US" sz="2800" i="1" dirty="0"/>
              <a:t>XIST</a:t>
            </a:r>
            <a:r>
              <a:rPr lang="en-US" sz="2800" dirty="0"/>
              <a:t> activate the Barr Body</a:t>
            </a:r>
          </a:p>
        </p:txBody>
      </p:sp>
    </p:spTree>
    <p:extLst>
      <p:ext uri="{BB962C8B-B14F-4D97-AF65-F5344CB8AC3E}">
        <p14:creationId xmlns:p14="http://schemas.microsoft.com/office/powerpoint/2010/main" val="305367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3078-C1DB-42F5-B7A0-7A99EC82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125" y="-12946"/>
            <a:ext cx="3369690" cy="779463"/>
          </a:xfrm>
        </p:spPr>
        <p:txBody>
          <a:bodyPr>
            <a:normAutofit fontScale="90000"/>
          </a:bodyPr>
          <a:lstStyle/>
          <a:p>
            <a:r>
              <a:rPr lang="en-US" dirty="0"/>
              <a:t>Linked 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572BA-669B-422D-9BE4-6564EAC7F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3817856"/>
            <a:ext cx="5494059" cy="2359107"/>
          </a:xfrm>
        </p:spPr>
        <p:txBody>
          <a:bodyPr/>
          <a:lstStyle/>
          <a:p>
            <a:r>
              <a:rPr lang="en-US" dirty="0"/>
              <a:t>Parental Types- same as linked gene</a:t>
            </a:r>
          </a:p>
          <a:p>
            <a:r>
              <a:rPr lang="en-US" dirty="0"/>
              <a:t>Recombinant- show evidence of crossing over</a:t>
            </a:r>
          </a:p>
        </p:txBody>
      </p:sp>
      <p:pic>
        <p:nvPicPr>
          <p:cNvPr id="4098" name="Picture 2" descr="Image result for linked genes">
            <a:extLst>
              <a:ext uri="{FF2B5EF4-FFF2-40B4-BE49-F238E27FC236}">
                <a16:creationId xmlns:a16="http://schemas.microsoft.com/office/drawing/2014/main" id="{1A3CC156-F34C-48BA-856A-62CE6E513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44711"/>
            <a:ext cx="5924550" cy="284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245CB9-92CE-406F-BD55-7AE3A374AF15}"/>
              </a:ext>
            </a:extLst>
          </p:cNvPr>
          <p:cNvSpPr txBox="1"/>
          <p:nvPr/>
        </p:nvSpPr>
        <p:spPr>
          <a:xfrm>
            <a:off x="-1083729" y="3295753"/>
            <a:ext cx="6749238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800" dirty="0"/>
              <a:t>http://ibbiologyhelp.com/Genetics/linkedgenes.png</a:t>
            </a:r>
          </a:p>
        </p:txBody>
      </p:sp>
      <p:pic>
        <p:nvPicPr>
          <p:cNvPr id="4100" name="Picture 4" descr="Image result for mendel pea linked traits">
            <a:extLst>
              <a:ext uri="{FF2B5EF4-FFF2-40B4-BE49-F238E27FC236}">
                <a16:creationId xmlns:a16="http://schemas.microsoft.com/office/drawing/2014/main" id="{D557DFAE-8AE8-4A50-907C-BDA829A82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82" y="2347274"/>
            <a:ext cx="6770817" cy="451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538CD1E-D5B1-4AE3-B835-628CA9C85368}"/>
              </a:ext>
            </a:extLst>
          </p:cNvPr>
          <p:cNvSpPr/>
          <p:nvPr/>
        </p:nvSpPr>
        <p:spPr>
          <a:xfrm>
            <a:off x="9483365" y="2969443"/>
            <a:ext cx="424206" cy="623951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F896F8-AEC2-4B0F-8E09-C62AFE6D8845}"/>
              </a:ext>
            </a:extLst>
          </p:cNvPr>
          <p:cNvSpPr/>
          <p:nvPr/>
        </p:nvSpPr>
        <p:spPr>
          <a:xfrm>
            <a:off x="11472420" y="5194170"/>
            <a:ext cx="719579" cy="593888"/>
          </a:xfrm>
          <a:prstGeom prst="ellipse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5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AC964-8C0F-490F-8399-AC027D23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5C584-EF21-4E22-89B9-9E9C2133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Morgan’s student- Sturtevant hypothesized- the farther the two genes are, the more likely they are to show crossing over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E6B35E-C00E-4358-A535-C72446B0B457}"/>
              </a:ext>
            </a:extLst>
          </p:cNvPr>
          <p:cNvSpPr/>
          <p:nvPr/>
        </p:nvSpPr>
        <p:spPr>
          <a:xfrm>
            <a:off x="1470582" y="6642556"/>
            <a:ext cx="89743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https://upload.wikimedia.org/wikipedia/commons/thumb/4/46/Drosophila_Gene_Linkage_Map.svg/500px-Drosophila_Gene_Linkage_Map.svg.png</a:t>
            </a:r>
          </a:p>
        </p:txBody>
      </p:sp>
      <p:pic>
        <p:nvPicPr>
          <p:cNvPr id="5124" name="Picture 4" descr="Image result for genetic linkage map">
            <a:extLst>
              <a:ext uri="{FF2B5EF4-FFF2-40B4-BE49-F238E27FC236}">
                <a16:creationId xmlns:a16="http://schemas.microsoft.com/office/drawing/2014/main" id="{303462A8-752F-47F6-8E2A-9B0200BAF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584" y="2756682"/>
            <a:ext cx="9321178" cy="410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4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39E0-ECC8-4971-A5B6-D9F4D4CB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8AC0-95F9-46B4-B907-3FC8508F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1310" y="223887"/>
            <a:ext cx="5561815" cy="3751868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-Genetic linkage mapping of the orange locus on the cat X chromosome. (A) The majority of the markers of the linkage map are represented on the domestic cat X chromosome. (B) Markers used for fine mapping (FCA1462-FCA1500) are represented on the magnified chromosome section. Solid areas and hatched areas represent the candidate region (0% recombination and transition between 0% and 2 or 4%, respectively). (C) Specific recombination values are represented. Optimal recombination fractions (u) between the markers and the O locus are shown in columns 3 and 5. LOD scores at the optimal u (LOD) are represented in columns 2 and 4. Values are given for pedigree 1 (columns 2 and 3; Nestlé Purina PetCare) and for pedigree 2 (columns 4 and 5; spinal muscular atrophy and LGD combined) when available. The position of each locus is represented in column 6 (determined using ABCC Get Trace Mapping Info, ABCC trace-centric tools; http:/ /www.abcc.ncifcrf.gov/Genomes/Cat/ index.php). </a:t>
            </a:r>
          </a:p>
          <a:p>
            <a:endParaRPr lang="en-US" dirty="0"/>
          </a:p>
        </p:txBody>
      </p:sp>
      <p:pic>
        <p:nvPicPr>
          <p:cNvPr id="6146" name="Picture 2" descr="-Genetic linkage mapping of the orange locus on the cat X chromosome. (A) The majority of the markers of the linkage map are represented on the domestic cat X chromosome. (B) Markers used for fine mapping (FCA1462-FCA1500) are represented on the magnified chromosome section. Solid areas and hatched areas represent the candidate region (0% recombination and transition between 0% and 2 or 4%, respectively). (C) Specific recombination values are represented. Optimal recombination fractions (u) between the markers and the O locus are shown in columns 3 and 5. LOD scores at the optimal u (LOD) are represented in columns 2 and 4. Values are given for pedigree 1 (columns 2 and 3; NestlÃ© Purina PetCare) and for pedigree 2 (columns 4 and 5; spinal muscular atrophy and LGD combined) when available. The position of each locus is represented in column 6 (determined using ABCC Get Trace Mapping Info, ABCC trace-centric tools; http:/ /www.abcc.ncifcrf.gov/Genomes/Cat/ index.php).Â ">
            <a:extLst>
              <a:ext uri="{FF2B5EF4-FFF2-40B4-BE49-F238E27FC236}">
                <a16:creationId xmlns:a16="http://schemas.microsoft.com/office/drawing/2014/main" id="{6DEC2801-21FD-4B72-A7C7-A168A3F88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33" y="1"/>
            <a:ext cx="6715605" cy="468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2365EB-17A9-436B-943A-7CF4EAE03DD0}"/>
              </a:ext>
            </a:extLst>
          </p:cNvPr>
          <p:cNvSpPr txBox="1"/>
          <p:nvPr/>
        </p:nvSpPr>
        <p:spPr>
          <a:xfrm>
            <a:off x="829558" y="4812056"/>
            <a:ext cx="6372519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/>
              <a:t>Schmidt-Kuentzel, Anne &amp; Nelson, George &amp; David, Victor &amp; Schaffer, Alejandro &amp; Eizirik, Eduardo &amp; Roelke, Melody &amp; Kehler, James &amp; Hannah, Steven &amp; J O'Brien, Stephen &amp; Menotti-Raymond, Marilyn. (2009). A Domestic cat X Chromosome Linkage Map and the Sex-Linked orange Locus: Mapping of orange, Multiple Origins and Epistasis Over nonagouti. Genetics. 181. 1415-25. 10.1534/genetics.108.095240. </a:t>
            </a:r>
          </a:p>
        </p:txBody>
      </p:sp>
    </p:spTree>
    <p:extLst>
      <p:ext uri="{BB962C8B-B14F-4D97-AF65-F5344CB8AC3E}">
        <p14:creationId xmlns:p14="http://schemas.microsoft.com/office/powerpoint/2010/main" val="35093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2744-96DF-45D4-83BC-A2FF894CA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Chromosomal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4B55-3437-4A78-BA5B-D3E2D12B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Non-disjunction-</a:t>
            </a:r>
            <a:r>
              <a:rPr lang="en-US" dirty="0"/>
              <a:t> failure of chromosomes (or chromatids) to separate during meiosis</a:t>
            </a:r>
          </a:p>
          <a:p>
            <a:r>
              <a:rPr lang="en-US" b="1" dirty="0"/>
              <a:t>Aneuploidy-</a:t>
            </a:r>
            <a:r>
              <a:rPr lang="en-US" dirty="0"/>
              <a:t> abnormal number of chromosomes</a:t>
            </a:r>
          </a:p>
          <a:p>
            <a:pPr lvl="1"/>
            <a:r>
              <a:rPr lang="en-US" b="1" dirty="0"/>
              <a:t>Monosomic- receiving one copy</a:t>
            </a:r>
          </a:p>
          <a:p>
            <a:pPr lvl="1"/>
            <a:r>
              <a:rPr lang="en-US" b="1" dirty="0"/>
              <a:t>Trisomy- three copies</a:t>
            </a:r>
          </a:p>
          <a:p>
            <a:pPr lvl="1"/>
            <a:r>
              <a:rPr lang="en-US" b="1" dirty="0"/>
              <a:t>Polyploidy- more than two sets </a:t>
            </a:r>
          </a:p>
          <a:p>
            <a:r>
              <a:rPr lang="en-US" b="1" dirty="0"/>
              <a:t>Deletion</a:t>
            </a:r>
            <a:r>
              <a:rPr lang="en-US" dirty="0"/>
              <a:t>- loss of a chromosomal pieces</a:t>
            </a:r>
          </a:p>
          <a:p>
            <a:pPr lvl="1"/>
            <a:r>
              <a:rPr lang="en-US" b="1" dirty="0"/>
              <a:t>Duplication</a:t>
            </a:r>
            <a:r>
              <a:rPr lang="en-US" dirty="0"/>
              <a:t>- extra piece on a sister chromatid</a:t>
            </a:r>
          </a:p>
          <a:p>
            <a:r>
              <a:rPr lang="en-US" b="1" dirty="0"/>
              <a:t>Inversion-</a:t>
            </a:r>
            <a:r>
              <a:rPr lang="en-US" dirty="0"/>
              <a:t> chromosome reverses orientation</a:t>
            </a:r>
          </a:p>
          <a:p>
            <a:r>
              <a:rPr lang="en-US" b="1" dirty="0"/>
              <a:t>Translocation</a:t>
            </a:r>
            <a:r>
              <a:rPr lang="en-US" dirty="0"/>
              <a:t>- chromosome moves to a different non-homologous chromosome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77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DD01B8-816B-49B7-8C81-03AB51D87C54}">
  <ds:schemaRefs>
    <ds:schemaRef ds:uri="a4f35948-e619-41b3-aa29-22878b09cfd2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0262f94-9f35-4ac3-9a90-690165a166b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55</TotalTime>
  <Words>713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Cloud skipper design template</vt:lpstr>
      <vt:lpstr>Molecular Genetics</vt:lpstr>
      <vt:lpstr>Review of Mendelian Genetics</vt:lpstr>
      <vt:lpstr>PowerPoint Presentation</vt:lpstr>
      <vt:lpstr>PowerPoint Presentation</vt:lpstr>
      <vt:lpstr>X inactivation</vt:lpstr>
      <vt:lpstr>Linked Genes</vt:lpstr>
      <vt:lpstr>Genetic Map</vt:lpstr>
      <vt:lpstr>PowerPoint Presentation</vt:lpstr>
      <vt:lpstr>Chromosomal Mutations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Genetics</dc:title>
  <dc:creator>Anya Swiss</dc:creator>
  <cp:lastModifiedBy>Anya Swiss</cp:lastModifiedBy>
  <cp:revision>8</cp:revision>
  <dcterms:created xsi:type="dcterms:W3CDTF">2018-11-25T21:38:38Z</dcterms:created>
  <dcterms:modified xsi:type="dcterms:W3CDTF">2018-11-25T22:34:17Z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