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59" r:id="rId6"/>
    <p:sldId id="264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5E39B-A2FE-41B0-9AB4-4189EA061B90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DC6C-49A9-456B-B51F-E5D233C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F31B1F-2B89-4777-A4DC-1448061802A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33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0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9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8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3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9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3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5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3205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Fats, Oils and Waxes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5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839200" cy="43434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3200" dirty="0"/>
              <a:t>When we eat too much why do we gain weight? (Think about the function of a lipid.)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7924800" cy="1066800"/>
          </a:xfrm>
        </p:spPr>
        <p:txBody>
          <a:bodyPr/>
          <a:lstStyle/>
          <a:p>
            <a:pPr eaLnBrk="1" hangingPunct="1"/>
            <a:r>
              <a:rPr lang="en-US" b="1" u="sng" smtClean="0"/>
              <a:t>Stop and Think</a:t>
            </a:r>
          </a:p>
        </p:txBody>
      </p:sp>
      <p:pic>
        <p:nvPicPr>
          <p:cNvPr id="38916" name="Picture 6" descr="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4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538" y="2052116"/>
            <a:ext cx="9774621" cy="4490574"/>
          </a:xfrm>
        </p:spPr>
        <p:txBody>
          <a:bodyPr/>
          <a:lstStyle/>
          <a:p>
            <a:r>
              <a:rPr lang="en-US" dirty="0"/>
              <a:t>Lipids can be used to </a:t>
            </a:r>
            <a:r>
              <a:rPr lang="en-US" b="1" dirty="0"/>
              <a:t>store energy</a:t>
            </a:r>
            <a:r>
              <a:rPr lang="en-US" dirty="0"/>
              <a:t>. </a:t>
            </a:r>
          </a:p>
          <a:p>
            <a:r>
              <a:rPr lang="en-US" dirty="0"/>
              <a:t>Some lipids are important parts of biological </a:t>
            </a:r>
            <a:r>
              <a:rPr lang="en-US" b="1" dirty="0"/>
              <a:t>membranes and waterproof coverings.</a:t>
            </a:r>
            <a:r>
              <a:rPr lang="en-US" dirty="0"/>
              <a:t>.</a:t>
            </a:r>
          </a:p>
          <a:p>
            <a:r>
              <a:rPr lang="en-US" dirty="0"/>
              <a:t>If each carbon atom in a lipid’s fatty acid chain is joined to another carbon atom by a single bond, the lipid is said to be </a:t>
            </a:r>
            <a:r>
              <a:rPr lang="en-US" b="1" dirty="0"/>
              <a:t>saturated.</a:t>
            </a:r>
          </a:p>
          <a:p>
            <a:r>
              <a:rPr lang="en-US" dirty="0"/>
              <a:t>If there is at least </a:t>
            </a:r>
            <a:r>
              <a:rPr lang="en-US" b="1" dirty="0"/>
              <a:t>one carbon-carbon double bond </a:t>
            </a:r>
            <a:r>
              <a:rPr lang="en-US" dirty="0"/>
              <a:t>in a fatty acid, the lipid is said to be </a:t>
            </a:r>
            <a:r>
              <a:rPr lang="en-US" b="1" dirty="0"/>
              <a:t>polyunsaturated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0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99" y="3143853"/>
            <a:ext cx="10579794" cy="3997828"/>
          </a:xfrm>
        </p:spPr>
        <p:txBody>
          <a:bodyPr/>
          <a:lstStyle/>
          <a:p>
            <a:r>
              <a:rPr lang="en-US" sz="2400" u="sng" dirty="0"/>
              <a:t>Chemical </a:t>
            </a:r>
            <a:r>
              <a:rPr lang="en-US" sz="2400" dirty="0"/>
              <a:t>Composition- </a:t>
            </a:r>
            <a:r>
              <a:rPr lang="en-US" sz="2400" b="1" dirty="0">
                <a:solidFill>
                  <a:srgbClr val="FF0000"/>
                </a:solidFill>
              </a:rPr>
              <a:t>Carbon and Hydrogen atoms</a:t>
            </a:r>
          </a:p>
          <a:p>
            <a:r>
              <a:rPr lang="en-US" sz="2400" u="sng" dirty="0"/>
              <a:t>Function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FF0000"/>
                </a:solidFill>
              </a:rPr>
              <a:t>Used to store energy for later use. </a:t>
            </a:r>
            <a:r>
              <a:rPr lang="en-US" sz="2400" dirty="0" smtClean="0">
                <a:solidFill>
                  <a:srgbClr val="FF0000"/>
                </a:solidFill>
              </a:rPr>
              <a:t>1 gram of fat has 2x more energy than starch.</a:t>
            </a:r>
          </a:p>
          <a:p>
            <a:r>
              <a:rPr lang="en-US" sz="2400" dirty="0" smtClean="0"/>
              <a:t>Usually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not soluble! *dissolved in water</a:t>
            </a:r>
          </a:p>
          <a:p>
            <a:r>
              <a:rPr lang="en-US" sz="2400" u="sng" dirty="0"/>
              <a:t>Examples: </a:t>
            </a:r>
            <a:r>
              <a:rPr lang="en-US" sz="2400" dirty="0">
                <a:solidFill>
                  <a:srgbClr val="FF0000"/>
                </a:solidFill>
              </a:rPr>
              <a:t>fats, oils and steroids</a:t>
            </a:r>
          </a:p>
          <a:p>
            <a:r>
              <a:rPr lang="en-US" sz="2400" u="sng" dirty="0"/>
              <a:t>Structure: </a:t>
            </a:r>
            <a:r>
              <a:rPr lang="en-US" sz="2400" dirty="0">
                <a:solidFill>
                  <a:srgbClr val="FF0000"/>
                </a:solidFill>
              </a:rPr>
              <a:t>3 fatty acids and a glycerol</a:t>
            </a:r>
          </a:p>
          <a:p>
            <a:endParaRPr lang="en-US" dirty="0"/>
          </a:p>
        </p:txBody>
      </p:sp>
      <p:pic>
        <p:nvPicPr>
          <p:cNvPr id="1026" name="Picture 2" descr="Image result for 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74" y="0"/>
            <a:ext cx="6480326" cy="31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5" y="2860172"/>
            <a:ext cx="7796540" cy="3997828"/>
          </a:xfrm>
        </p:spPr>
        <p:txBody>
          <a:bodyPr/>
          <a:lstStyle/>
          <a:p>
            <a:r>
              <a:rPr lang="en-US" b="1" dirty="0" smtClean="0"/>
              <a:t>Triacylglycerol</a:t>
            </a:r>
          </a:p>
          <a:p>
            <a:r>
              <a:rPr lang="en-US" dirty="0" smtClean="0"/>
              <a:t>Large monomers </a:t>
            </a:r>
          </a:p>
          <a:p>
            <a:r>
              <a:rPr lang="en-US" dirty="0" smtClean="0"/>
              <a:t>Composed of 3 fatty acids and a glycerol</a:t>
            </a:r>
          </a:p>
          <a:p>
            <a:pPr lvl="1"/>
            <a:r>
              <a:rPr lang="en-US" b="1" dirty="0" smtClean="0"/>
              <a:t>Fatty Acid: a carbon skeleton (16-18 carbons long)</a:t>
            </a:r>
          </a:p>
          <a:p>
            <a:pPr lvl="1"/>
            <a:r>
              <a:rPr lang="en-US" b="1" dirty="0" smtClean="0"/>
              <a:t>Glycerol: a functional group  consisting of a carboxyl group</a:t>
            </a:r>
          </a:p>
          <a:p>
            <a:r>
              <a:rPr lang="en-US" dirty="0" smtClean="0"/>
              <a:t>Hydrophobic because of the non-polar tails</a:t>
            </a:r>
            <a:endParaRPr lang="en-US" dirty="0"/>
          </a:p>
        </p:txBody>
      </p:sp>
      <p:sp>
        <p:nvSpPr>
          <p:cNvPr id="4" name="AutoShape 4" descr="Image result for fat chemical comp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69532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3903" y="0"/>
            <a:ext cx="7958331" cy="1077229"/>
          </a:xfrm>
        </p:spPr>
        <p:txBody>
          <a:bodyPr/>
          <a:lstStyle/>
          <a:p>
            <a:r>
              <a:rPr lang="en-US" b="1" dirty="0" smtClean="0"/>
              <a:t>Types of Fats</a:t>
            </a:r>
            <a:endParaRPr lang="en-US" b="1" dirty="0"/>
          </a:p>
        </p:txBody>
      </p:sp>
      <p:pic>
        <p:nvPicPr>
          <p:cNvPr id="3074" name="Picture 2" descr="Image result for unsaturated f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633256"/>
            <a:ext cx="10396032" cy="61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2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676400" y="3406053"/>
            <a:ext cx="4114800" cy="33623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 Fats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705601" y="3344139"/>
            <a:ext cx="3750685" cy="342423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Fats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497" y="1182414"/>
            <a:ext cx="6810703" cy="5391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Phospholipids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620" y="1718441"/>
            <a:ext cx="3468413" cy="4331503"/>
          </a:xfrm>
        </p:spPr>
        <p:txBody>
          <a:bodyPr/>
          <a:lstStyle/>
          <a:p>
            <a:r>
              <a:rPr lang="en-US" dirty="0" smtClean="0"/>
              <a:t>Two fatty acids joined to a carboxyl group causing </a:t>
            </a:r>
            <a:r>
              <a:rPr lang="en-US" b="1" dirty="0" smtClean="0"/>
              <a:t>a negative charge</a:t>
            </a:r>
          </a:p>
          <a:p>
            <a:r>
              <a:rPr lang="en-US" b="1" dirty="0" smtClean="0"/>
              <a:t>Hydrophobic tail </a:t>
            </a:r>
          </a:p>
          <a:p>
            <a:r>
              <a:rPr lang="en-US" b="1" dirty="0" smtClean="0"/>
              <a:t>Hydrophilic head</a:t>
            </a:r>
            <a:endParaRPr lang="en-US" dirty="0"/>
          </a:p>
        </p:txBody>
      </p:sp>
      <p:pic>
        <p:nvPicPr>
          <p:cNvPr id="4098" name="Picture 2" descr="Image result for phospho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5" y="1182413"/>
            <a:ext cx="6182605" cy="53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9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214" y="441434"/>
            <a:ext cx="10405241" cy="61170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cell 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741258"/>
            <a:ext cx="9466553" cy="58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4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Steroids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58" y="808055"/>
            <a:ext cx="3964629" cy="5293199"/>
          </a:xfrm>
        </p:spPr>
        <p:txBody>
          <a:bodyPr/>
          <a:lstStyle/>
          <a:p>
            <a:r>
              <a:rPr lang="en-US" b="1" dirty="0" smtClean="0"/>
              <a:t>Four carbon ring structures</a:t>
            </a:r>
          </a:p>
          <a:p>
            <a:r>
              <a:rPr lang="en-US" dirty="0" smtClean="0"/>
              <a:t>Hormones secreted by the endocrine system to maintain homeostasis</a:t>
            </a:r>
          </a:p>
          <a:p>
            <a:endParaRPr lang="en-US" dirty="0" smtClean="0"/>
          </a:p>
        </p:txBody>
      </p:sp>
      <p:pic>
        <p:nvPicPr>
          <p:cNvPr id="6146" name="Picture 2" descr="Image result for steroid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88" y="1346670"/>
            <a:ext cx="6400304" cy="38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46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69</TotalTime>
  <Words>226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Lipids</vt:lpstr>
      <vt:lpstr>PowerPoint Presentation</vt:lpstr>
      <vt:lpstr>PowerPoint Presentation</vt:lpstr>
      <vt:lpstr>Fats</vt:lpstr>
      <vt:lpstr>Types of Fats</vt:lpstr>
      <vt:lpstr>PowerPoint Presentation</vt:lpstr>
      <vt:lpstr>Phospholipids</vt:lpstr>
      <vt:lpstr>PowerPoint Presentation</vt:lpstr>
      <vt:lpstr>Steroids</vt:lpstr>
      <vt:lpstr>Stop and Think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Administrator</dc:creator>
  <cp:lastModifiedBy>Administrator</cp:lastModifiedBy>
  <cp:revision>6</cp:revision>
  <dcterms:created xsi:type="dcterms:W3CDTF">2018-06-12T13:04:14Z</dcterms:created>
  <dcterms:modified xsi:type="dcterms:W3CDTF">2018-06-12T14:13:51Z</dcterms:modified>
</cp:coreProperties>
</file>