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75" d="100"/>
          <a:sy n="75" d="100"/>
        </p:scale>
        <p:origin x="172" y="-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rchive.nytimes.com/www.nytimes.com/interactive/2012/06/01/opinion/sunday/are-we-in-the-midst-of-a-sixth-mass-extinction.html?ref=sunda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UyzScxiGK2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History of Life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25</a:t>
            </a:r>
          </a:p>
        </p:txBody>
      </p:sp>
    </p:spTree>
    <p:extLst>
      <p:ext uri="{BB962C8B-B14F-4D97-AF65-F5344CB8AC3E}">
        <p14:creationId xmlns:p14="http://schemas.microsoft.com/office/powerpoint/2010/main" val="1554599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Cambrian Explosion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~ 535 MYA Eukaryotic multicellular organisms began to take over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Sponges/Cnidarians/Mollusks evident in fossil record (even prior to CE)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cnidarians">
            <a:extLst>
              <a:ext uri="{FF2B5EF4-FFF2-40B4-BE49-F238E27FC236}">
                <a16:creationId xmlns:a16="http://schemas.microsoft.com/office/drawing/2014/main" id="{F14AE732-3686-43AB-9DA2-EA9108D66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222" y="0"/>
            <a:ext cx="3903778" cy="175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33C38B-DBAA-4058-81DD-A7D7855081F0}"/>
              </a:ext>
            </a:extLst>
          </p:cNvPr>
          <p:cNvSpPr txBox="1"/>
          <p:nvPr/>
        </p:nvSpPr>
        <p:spPr>
          <a:xfrm>
            <a:off x="8392997" y="1767473"/>
            <a:ext cx="3799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https://cdn.shopify.com/s/files/1/0151/8127/files/Art_Cnidarians_grande.jpg?579</a:t>
            </a:r>
          </a:p>
        </p:txBody>
      </p:sp>
      <p:pic>
        <p:nvPicPr>
          <p:cNvPr id="1030" name="Picture 6" descr="Image result for mollusks">
            <a:extLst>
              <a:ext uri="{FF2B5EF4-FFF2-40B4-BE49-F238E27FC236}">
                <a16:creationId xmlns:a16="http://schemas.microsoft.com/office/drawing/2014/main" id="{E800A6DE-ED49-429B-A39D-65D02EA1C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880" y="3487444"/>
            <a:ext cx="393036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C1BD37-8233-4453-9DDD-0DFF123FBFB3}"/>
              </a:ext>
            </a:extLst>
          </p:cNvPr>
          <p:cNvSpPr txBox="1"/>
          <p:nvPr/>
        </p:nvSpPr>
        <p:spPr>
          <a:xfrm>
            <a:off x="5541960" y="5746458"/>
            <a:ext cx="39037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https://study.com/cimages/videopreview/videopreview-full/kcu6709l9x.jpg</a:t>
            </a:r>
          </a:p>
        </p:txBody>
      </p:sp>
      <p:pic>
        <p:nvPicPr>
          <p:cNvPr id="1032" name="Picture 8" descr="Image result for sea sponges">
            <a:extLst>
              <a:ext uri="{FF2B5EF4-FFF2-40B4-BE49-F238E27FC236}">
                <a16:creationId xmlns:a16="http://schemas.microsoft.com/office/drawing/2014/main" id="{35FD3B5A-7F80-49C3-AB2D-BD6EF1622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23" y="3805237"/>
            <a:ext cx="4308929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CCD859-4E87-4E13-8A55-0B65C7CF2D22}"/>
              </a:ext>
            </a:extLst>
          </p:cNvPr>
          <p:cNvSpPr txBox="1"/>
          <p:nvPr/>
        </p:nvSpPr>
        <p:spPr>
          <a:xfrm>
            <a:off x="591609" y="6289012"/>
            <a:ext cx="5104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https://static1.squarespace.com/static/589b838a17bffcc533d6581c/t/589bdf831b10e3beb928cde3/1486610319194/IMG_0419.JPG</a:t>
            </a:r>
          </a:p>
        </p:txBody>
      </p:sp>
    </p:spTree>
    <p:extLst>
      <p:ext uri="{BB962C8B-B14F-4D97-AF65-F5344CB8AC3E}">
        <p14:creationId xmlns:p14="http://schemas.microsoft.com/office/powerpoint/2010/main" val="2902991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1419-4700-41AC-9A59-258BDE0F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500 MYA   LAND!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F0241-DEF0-4EE4-8EE5-7B24011EB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09" y="1930400"/>
            <a:ext cx="3932766" cy="4545011"/>
          </a:xfrm>
        </p:spPr>
        <p:txBody>
          <a:bodyPr/>
          <a:lstStyle/>
          <a:p>
            <a:r>
              <a:rPr lang="en-US" dirty="0"/>
              <a:t>500 MYA plants moved from water to land</a:t>
            </a:r>
          </a:p>
          <a:p>
            <a:pPr lvl="1"/>
            <a:r>
              <a:rPr lang="en-US" dirty="0"/>
              <a:t>Adaptations enabled plants to prevent drying out</a:t>
            </a:r>
          </a:p>
          <a:p>
            <a:pPr lvl="2"/>
            <a:r>
              <a:rPr lang="en-US" dirty="0"/>
              <a:t>Vascularity</a:t>
            </a:r>
          </a:p>
          <a:p>
            <a:pPr lvl="2"/>
            <a:r>
              <a:rPr lang="en-US" dirty="0"/>
              <a:t>Waxy coating</a:t>
            </a:r>
          </a:p>
          <a:p>
            <a:pPr lvl="1"/>
            <a:r>
              <a:rPr lang="en-US" dirty="0"/>
              <a:t>Plants symbiotically worked with Fungi (mycorrhizae)</a:t>
            </a:r>
          </a:p>
          <a:p>
            <a:r>
              <a:rPr lang="en-US" dirty="0"/>
              <a:t>Arthropods (Insects) ~450 MYA</a:t>
            </a:r>
          </a:p>
          <a:p>
            <a:r>
              <a:rPr lang="en-US" dirty="0" err="1"/>
              <a:t>Tetrapods</a:t>
            </a:r>
            <a:r>
              <a:rPr lang="en-US" dirty="0"/>
              <a:t> ~ 365 MYA</a:t>
            </a:r>
          </a:p>
        </p:txBody>
      </p:sp>
      <p:pic>
        <p:nvPicPr>
          <p:cNvPr id="2050" name="Picture 2" descr="Image result for plant land evolution">
            <a:extLst>
              <a:ext uri="{FF2B5EF4-FFF2-40B4-BE49-F238E27FC236}">
                <a16:creationId xmlns:a16="http://schemas.microsoft.com/office/drawing/2014/main" id="{F7AE3373-DDFF-4228-B8E7-05475671E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59" y="0"/>
            <a:ext cx="7290941" cy="530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A443FF-D27E-4DEA-9B5E-D035254B6ED8}"/>
              </a:ext>
            </a:extLst>
          </p:cNvPr>
          <p:cNvSpPr txBox="1"/>
          <p:nvPr/>
        </p:nvSpPr>
        <p:spPr>
          <a:xfrm>
            <a:off x="4975668" y="5505450"/>
            <a:ext cx="6930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https://dr282zn36sxxg.cloudfront.net/datastreams/f-d%3A32ef207fee5f279c0310c63e941662cc774a731e76812448759a9213%2BIMAGE_THUMB_POSTCARD%2BIMAGE_THUMB_POSTCARD.1</a:t>
            </a:r>
          </a:p>
        </p:txBody>
      </p:sp>
    </p:spTree>
    <p:extLst>
      <p:ext uri="{BB962C8B-B14F-4D97-AF65-F5344CB8AC3E}">
        <p14:creationId xmlns:p14="http://schemas.microsoft.com/office/powerpoint/2010/main" val="2840533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039C9-CAD5-4099-9C96-3EC480478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Science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238BE-F56F-4AFD-8416-EE98A4585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4475"/>
            <a:ext cx="9647766" cy="4526887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Plate Tectonics-</a:t>
            </a:r>
          </a:p>
          <a:p>
            <a:pPr lvl="1"/>
            <a:r>
              <a:rPr lang="en-US" sz="2400" dirty="0"/>
              <a:t>Earth is divided into “plates”, the crust and rigid mantle (lithosphere)</a:t>
            </a:r>
          </a:p>
          <a:p>
            <a:pPr lvl="1"/>
            <a:r>
              <a:rPr lang="en-US" sz="2400" dirty="0"/>
              <a:t>These plates ride on top of the asthenosphere (plastic mantle)</a:t>
            </a:r>
          </a:p>
          <a:p>
            <a:pPr lvl="1"/>
            <a:r>
              <a:rPr lang="en-US" sz="2400" dirty="0"/>
              <a:t>Convection currents cause plates to move</a:t>
            </a:r>
          </a:p>
          <a:p>
            <a:pPr lvl="2"/>
            <a:r>
              <a:rPr lang="en-US" sz="2000" dirty="0"/>
              <a:t>Rising magma at divergent boundaries (ex: Mid Atlantic Ridge)</a:t>
            </a:r>
          </a:p>
          <a:p>
            <a:pPr lvl="2"/>
            <a:r>
              <a:rPr lang="en-US" sz="2000" dirty="0"/>
              <a:t>Sinking magma at convergent boundaries (ex: Marianas Trench)</a:t>
            </a:r>
          </a:p>
          <a:p>
            <a:r>
              <a:rPr lang="en-US" sz="2800" dirty="0"/>
              <a:t>Continental drift</a:t>
            </a:r>
          </a:p>
          <a:p>
            <a:pPr lvl="1"/>
            <a:r>
              <a:rPr lang="en-US" sz="2400" dirty="0"/>
              <a:t>Continents on top of plates are moving, and will continue to move, </a:t>
            </a:r>
          </a:p>
          <a:p>
            <a:pPr lvl="1"/>
            <a:r>
              <a:rPr lang="en-US" sz="2400" dirty="0"/>
              <a:t>Fossils are found in places that are separated by oceans</a:t>
            </a:r>
          </a:p>
        </p:txBody>
      </p:sp>
    </p:spTree>
    <p:extLst>
      <p:ext uri="{BB962C8B-B14F-4D97-AF65-F5344CB8AC3E}">
        <p14:creationId xmlns:p14="http://schemas.microsoft.com/office/powerpoint/2010/main" val="4181298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838E5-9D28-472F-A2F6-B28FAEEC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Extinctions allow for new Species to take 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5E2C5-9C99-4C55-AF09-2806E2143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0209741" cy="3880773"/>
          </a:xfrm>
        </p:spPr>
        <p:txBody>
          <a:bodyPr/>
          <a:lstStyle/>
          <a:p>
            <a:r>
              <a:rPr lang="en-US" dirty="0"/>
              <a:t>Evidence for changes in Earth come from the fossil record</a:t>
            </a:r>
          </a:p>
          <a:p>
            <a:r>
              <a:rPr lang="en-US" dirty="0"/>
              <a:t>There were </a:t>
            </a:r>
            <a:r>
              <a:rPr lang="en-US" b="1" dirty="0"/>
              <a:t>five</a:t>
            </a:r>
            <a:r>
              <a:rPr lang="en-US" dirty="0"/>
              <a:t> major extinction events</a:t>
            </a:r>
          </a:p>
          <a:p>
            <a:pPr marL="0" indent="0">
              <a:buNone/>
            </a:pPr>
            <a:endParaRPr lang="en-US" dirty="0"/>
          </a:p>
          <a:p>
            <a:pPr>
              <a:buAutoNum type="arabicPeriod"/>
            </a:pPr>
            <a:r>
              <a:rPr lang="en-US" dirty="0"/>
              <a:t>Permian – between the Paleozoic and Mesozoic (251 MYA)- took 96% of marine animal species</a:t>
            </a:r>
          </a:p>
          <a:p>
            <a:pPr marL="0" indent="0">
              <a:buNone/>
            </a:pPr>
            <a:r>
              <a:rPr lang="en-US" dirty="0"/>
              <a:t>		Oceans changed, insects were wiped out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/>
              <a:t>Caused by extreme volcanism</a:t>
            </a:r>
            <a:endParaRPr lang="en-US" dirty="0"/>
          </a:p>
          <a:p>
            <a:pPr>
              <a:buAutoNum type="arabicPeriod"/>
            </a:pPr>
            <a:r>
              <a:rPr lang="en-US" dirty="0"/>
              <a:t>Cretaceous- Saddest of them all 65.5 MYA Between the Mesozoic and Cenozoic </a:t>
            </a:r>
          </a:p>
          <a:p>
            <a:pPr marL="0" indent="0">
              <a:buNone/>
            </a:pPr>
            <a:r>
              <a:rPr lang="en-US" dirty="0"/>
              <a:t> 		Dinosaurs (apex predators) wiped out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/>
              <a:t>Caused by asteroid</a:t>
            </a:r>
            <a:r>
              <a:rPr lang="en-US" dirty="0"/>
              <a:t>- Chicxulub Crater and iridium in rock record</a:t>
            </a:r>
          </a:p>
          <a:p>
            <a:pPr>
              <a:buAutoNum type="arabicPeriod"/>
            </a:pPr>
            <a:endParaRPr lang="en-US" dirty="0"/>
          </a:p>
          <a:p>
            <a:pPr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5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6101-BD1C-406D-95E9-BBFF8DE3B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5CC31-86D0-4E2A-A718-81946116A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mass extinction">
            <a:extLst>
              <a:ext uri="{FF2B5EF4-FFF2-40B4-BE49-F238E27FC236}">
                <a16:creationId xmlns:a16="http://schemas.microsoft.com/office/drawing/2014/main" id="{E74458A0-0E30-4208-9FC7-14BD8C7B0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0"/>
            <a:ext cx="9444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9D6E64-5B04-4D8A-BAD5-E80E62DFF433}"/>
              </a:ext>
            </a:extLst>
          </p:cNvPr>
          <p:cNvSpPr txBox="1"/>
          <p:nvPr/>
        </p:nvSpPr>
        <p:spPr>
          <a:xfrm>
            <a:off x="2238375" y="6565237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https://phys.org/news/2015-11-elementary-theory-mass-extinctions-life.html</a:t>
            </a:r>
          </a:p>
        </p:txBody>
      </p:sp>
    </p:spTree>
    <p:extLst>
      <p:ext uri="{BB962C8B-B14F-4D97-AF65-F5344CB8AC3E}">
        <p14:creationId xmlns:p14="http://schemas.microsoft.com/office/powerpoint/2010/main" val="2053720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552A3-5AAB-42C0-A77C-5490757F6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Sixth Mass Extinction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0779E-B1F9-46C2-83C8-099A5DE87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sixth mass extinction">
            <a:extLst>
              <a:ext uri="{FF2B5EF4-FFF2-40B4-BE49-F238E27FC236}">
                <a16:creationId xmlns:a16="http://schemas.microsoft.com/office/drawing/2014/main" id="{3FC35A80-7719-4B8F-9818-CDBD41E54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3488"/>
            <a:ext cx="121920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495A4B-1B5C-4545-A337-B1F7C7A60DE6}"/>
              </a:ext>
            </a:extLst>
          </p:cNvPr>
          <p:cNvSpPr txBox="1"/>
          <p:nvPr/>
        </p:nvSpPr>
        <p:spPr>
          <a:xfrm>
            <a:off x="1009650" y="5486400"/>
            <a:ext cx="8372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https://d2jmvrsizmvf4x.cloudfront.net/pLlO2yhHTwO19Ine5OEZ_Screen+Shot+2017-01-21+at+9.40.38+PM.png</a:t>
            </a:r>
          </a:p>
        </p:txBody>
      </p:sp>
      <p:pic>
        <p:nvPicPr>
          <p:cNvPr id="4100" name="Picture 4" descr="Image result for sixth mass extinction book">
            <a:extLst>
              <a:ext uri="{FF2B5EF4-FFF2-40B4-BE49-F238E27FC236}">
                <a16:creationId xmlns:a16="http://schemas.microsoft.com/office/drawing/2014/main" id="{8A976668-228A-491D-B98C-E4CB1B9F6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334" y="4194968"/>
            <a:ext cx="1717668" cy="25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90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E4097-EA76-4B79-847D-71C6E647C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Extinctions Cause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04353-C3A3-43F5-8BA5-218BD2482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5263"/>
            <a:ext cx="8596668" cy="3880773"/>
          </a:xfrm>
        </p:spPr>
        <p:txBody>
          <a:bodyPr/>
          <a:lstStyle/>
          <a:p>
            <a:r>
              <a:rPr lang="en-US" dirty="0"/>
              <a:t>Fossil record shows that it takes 5-10 million years for biodiversity to recover after a mass extinction</a:t>
            </a:r>
          </a:p>
          <a:p>
            <a:r>
              <a:rPr lang="en-US" b="1" dirty="0"/>
              <a:t>Biodiversity has increased over the last 250 million years</a:t>
            </a:r>
            <a:endParaRPr lang="en-US" dirty="0"/>
          </a:p>
          <a:p>
            <a:r>
              <a:rPr lang="en-US" b="1" dirty="0"/>
              <a:t>Adaptive radiation</a:t>
            </a:r>
            <a:r>
              <a:rPr lang="en-US" dirty="0"/>
              <a:t>- periods of evolution when new organisms form and fill new niches</a:t>
            </a:r>
          </a:p>
          <a:p>
            <a:r>
              <a:rPr lang="en-US" dirty="0"/>
              <a:t>Organisms that have innovative features such as armor and seeds were able to fill roles previously unfilled</a:t>
            </a: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0C01BD66-310C-4598-B139-86467E7EE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3505200"/>
            <a:ext cx="46767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A1DE15-A6A4-4910-9A6C-A89A01CE6E67}"/>
              </a:ext>
            </a:extLst>
          </p:cNvPr>
          <p:cNvSpPr txBox="1"/>
          <p:nvPr/>
        </p:nvSpPr>
        <p:spPr>
          <a:xfrm>
            <a:off x="8195735" y="6595392"/>
            <a:ext cx="41740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https://some-biodiots.weebly.com/uploads/2/1/8/9/21899636/6272792.png?493</a:t>
            </a:r>
          </a:p>
        </p:txBody>
      </p:sp>
    </p:spTree>
    <p:extLst>
      <p:ext uri="{BB962C8B-B14F-4D97-AF65-F5344CB8AC3E}">
        <p14:creationId xmlns:p14="http://schemas.microsoft.com/office/powerpoint/2010/main" val="4171281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ubx gene">
            <a:extLst>
              <a:ext uri="{FF2B5EF4-FFF2-40B4-BE49-F238E27FC236}">
                <a16:creationId xmlns:a16="http://schemas.microsoft.com/office/drawing/2014/main" id="{F0CF4E9A-1B34-4C7C-B7F3-DA19B667F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33" y="3513210"/>
            <a:ext cx="4639733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E17AE1-F9AC-4F8C-B7B4-39FE4F515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Genetics meets the Fossil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F549F-A0B3-4BAF-99FA-557E9794A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62377"/>
            <a:ext cx="6697133" cy="4553478"/>
          </a:xfrm>
        </p:spPr>
        <p:txBody>
          <a:bodyPr/>
          <a:lstStyle/>
          <a:p>
            <a:r>
              <a:rPr lang="en-US" b="1" dirty="0"/>
              <a:t>Heterochrony</a:t>
            </a:r>
            <a:r>
              <a:rPr lang="en-US" dirty="0"/>
              <a:t> – “different” “time”,  change in the rate of developmental events</a:t>
            </a:r>
          </a:p>
          <a:p>
            <a:r>
              <a:rPr lang="en-US" b="1" dirty="0" err="1"/>
              <a:t>Paedomorphosis</a:t>
            </a:r>
            <a:r>
              <a:rPr lang="en-US" dirty="0"/>
              <a:t>- reproductive organs develop faster than other organs, species may look like juveniles but be reproductively mature</a:t>
            </a:r>
            <a:endParaRPr lang="en-US" b="1" dirty="0"/>
          </a:p>
          <a:p>
            <a:r>
              <a:rPr lang="en-US" b="1" dirty="0"/>
              <a:t>Homeotic Genes</a:t>
            </a:r>
            <a:r>
              <a:rPr lang="en-US" dirty="0"/>
              <a:t> –regulatory genes can change/move turning appendages for swimming into feeding appendages</a:t>
            </a:r>
          </a:p>
          <a:p>
            <a:endParaRPr lang="en-US" dirty="0"/>
          </a:p>
        </p:txBody>
      </p:sp>
      <p:pic>
        <p:nvPicPr>
          <p:cNvPr id="6146" name="Picture 2" descr="Image result for paedomorphosis">
            <a:extLst>
              <a:ext uri="{FF2B5EF4-FFF2-40B4-BE49-F238E27FC236}">
                <a16:creationId xmlns:a16="http://schemas.microsoft.com/office/drawing/2014/main" id="{088C3107-4ECF-4571-94D9-07A78D11F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3263900"/>
            <a:ext cx="47529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BB7E45-1AA6-4812-AFC9-B61DFECB3021}"/>
              </a:ext>
            </a:extLst>
          </p:cNvPr>
          <p:cNvSpPr txBox="1"/>
          <p:nvPr/>
        </p:nvSpPr>
        <p:spPr>
          <a:xfrm>
            <a:off x="7501467" y="5808133"/>
            <a:ext cx="474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https://ars.els-cdn.com/content/image/1-s2.0-B9780123859792000083-f08-01-9780123859792.jpg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38DDCB-7A24-415E-8F42-6C80FE218A0E}"/>
              </a:ext>
            </a:extLst>
          </p:cNvPr>
          <p:cNvSpPr txBox="1"/>
          <p:nvPr/>
        </p:nvSpPr>
        <p:spPr>
          <a:xfrm>
            <a:off x="3462866" y="6634089"/>
            <a:ext cx="3869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https://images.slideplayer.com/19/5833032/slides/slide_72.jpg</a:t>
            </a:r>
          </a:p>
        </p:txBody>
      </p:sp>
    </p:spTree>
    <p:extLst>
      <p:ext uri="{BB962C8B-B14F-4D97-AF65-F5344CB8AC3E}">
        <p14:creationId xmlns:p14="http://schemas.microsoft.com/office/powerpoint/2010/main" val="3619493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57A8B-D5C2-41CC-9C6D-BC8847881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67" y="719667"/>
            <a:ext cx="8960735" cy="53216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Changes in regulation of a developmental gene may have less side effects than changing the actual gene sequence (</a:t>
            </a:r>
            <a:r>
              <a:rPr lang="en-US" dirty="0" err="1"/>
              <a:t>pg</a:t>
            </a:r>
            <a:r>
              <a:rPr lang="en-US" dirty="0"/>
              <a:t> 540)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Changes in organism form could be a result of mutations on the regulation of gene expression not the gene itself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Sickle Back Experiment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Pitx1 change in sequences could reduce spines</a:t>
            </a:r>
            <a:r>
              <a:rPr lang="en-US" dirty="0">
                <a:sym typeface="Wingdings" panose="05000000000000000000" pitchFamily="2" charset="2"/>
              </a:rPr>
              <a:t> amino acid in both populations are the same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Pitx1 regulation could reduce spines </a:t>
            </a:r>
            <a:r>
              <a:rPr lang="en-US" dirty="0">
                <a:sym typeface="Wingdings" panose="05000000000000000000" pitchFamily="2" charset="2"/>
              </a:rPr>
              <a:t> Gene expression is different in two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53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49F84-2963-4A93-8E2D-81BFD552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3FA6A-EC39-41C1-8E32-880B2EAFA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1" y="1270000"/>
            <a:ext cx="6951132" cy="4656667"/>
          </a:xfrm>
        </p:spPr>
        <p:txBody>
          <a:bodyPr/>
          <a:lstStyle/>
          <a:p>
            <a:r>
              <a:rPr lang="en-US" dirty="0"/>
              <a:t>Evolution does not have goals</a:t>
            </a:r>
          </a:p>
          <a:p>
            <a:r>
              <a:rPr lang="en-US" dirty="0"/>
              <a:t>Organisms and Species do not change to fit their environment</a:t>
            </a:r>
          </a:p>
          <a:p>
            <a:r>
              <a:rPr lang="en-US" b="1" dirty="0"/>
              <a:t>Exaptation's- structures that evolve in one context but are used for a different function</a:t>
            </a:r>
          </a:p>
          <a:p>
            <a:r>
              <a:rPr lang="en-US" dirty="0"/>
              <a:t>Not all evolution is linear</a:t>
            </a:r>
          </a:p>
        </p:txBody>
      </p:sp>
      <p:pic>
        <p:nvPicPr>
          <p:cNvPr id="7172" name="Picture 4" descr="Image result for exaptations">
            <a:extLst>
              <a:ext uri="{FF2B5EF4-FFF2-40B4-BE49-F238E27FC236}">
                <a16:creationId xmlns:a16="http://schemas.microsoft.com/office/drawing/2014/main" id="{9239B6A6-B34E-49D5-ADB3-0A2137F79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311" y="289455"/>
            <a:ext cx="4989689" cy="374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C887CD-47E6-4602-BDB0-F1713E3ACFCA}"/>
              </a:ext>
            </a:extLst>
          </p:cNvPr>
          <p:cNvSpPr txBox="1"/>
          <p:nvPr/>
        </p:nvSpPr>
        <p:spPr>
          <a:xfrm>
            <a:off x="7467600" y="4267200"/>
            <a:ext cx="472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http://slideplayer.com/9633064/31/images/5/Exaptation+Also+called+preadaptation.jpg</a:t>
            </a:r>
          </a:p>
        </p:txBody>
      </p:sp>
      <p:pic>
        <p:nvPicPr>
          <p:cNvPr id="7174" name="Picture 6" descr="Image result for human evolution branching">
            <a:extLst>
              <a:ext uri="{FF2B5EF4-FFF2-40B4-BE49-F238E27FC236}">
                <a16:creationId xmlns:a16="http://schemas.microsoft.com/office/drawing/2014/main" id="{799E0EBB-EBE3-4743-95BD-693CBC19A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7" y="3073400"/>
            <a:ext cx="5200650" cy="338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67811C-1182-413B-AF7C-94E532CCBAB2}"/>
              </a:ext>
            </a:extLst>
          </p:cNvPr>
          <p:cNvSpPr txBox="1"/>
          <p:nvPr/>
        </p:nvSpPr>
        <p:spPr>
          <a:xfrm>
            <a:off x="829733" y="6375400"/>
            <a:ext cx="53763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https://cdn.britannica.com/s:500x350/92/392-004-32E989F5.jpg</a:t>
            </a:r>
          </a:p>
        </p:txBody>
      </p:sp>
    </p:spTree>
    <p:extLst>
      <p:ext uri="{BB962C8B-B14F-4D97-AF65-F5344CB8AC3E}">
        <p14:creationId xmlns:p14="http://schemas.microsoft.com/office/powerpoint/2010/main" val="300246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Evolution comes from the fossil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Earth was much different than it is today</a:t>
            </a:r>
          </a:p>
          <a:p>
            <a:pPr lvl="1"/>
            <a:r>
              <a:rPr lang="en-US" dirty="0"/>
              <a:t>Oxygen was not present until 2-3 billion years ago</a:t>
            </a:r>
          </a:p>
          <a:p>
            <a:r>
              <a:rPr lang="en-US" dirty="0"/>
              <a:t>Cells were produced in 4 stages (hypothesized)</a:t>
            </a:r>
          </a:p>
          <a:p>
            <a:pPr marL="800100" lvl="1" indent="-342900">
              <a:buAutoNum type="arabicPeriod"/>
            </a:pPr>
            <a:r>
              <a:rPr lang="en-US" dirty="0"/>
              <a:t>Abiotic organic molecules were synthesized</a:t>
            </a:r>
          </a:p>
          <a:p>
            <a:pPr marL="800100" lvl="1" indent="-342900">
              <a:buAutoNum type="arabicPeriod"/>
            </a:pPr>
            <a:r>
              <a:rPr lang="en-US" dirty="0"/>
              <a:t>Molecules combined to form proteins and nucleic acids</a:t>
            </a:r>
          </a:p>
          <a:p>
            <a:pPr marL="800100" lvl="1" indent="-342900">
              <a:buAutoNum type="arabicPeriod"/>
            </a:pPr>
            <a:r>
              <a:rPr lang="en-US" b="1" dirty="0"/>
              <a:t>Protocells</a:t>
            </a:r>
            <a:r>
              <a:rPr lang="en-US" dirty="0"/>
              <a:t> formed from these combined molecules</a:t>
            </a:r>
          </a:p>
          <a:p>
            <a:pPr marL="800100" lvl="1" indent="-342900">
              <a:buAutoNum type="arabicPeriod"/>
            </a:pPr>
            <a:r>
              <a:rPr lang="en-US" dirty="0"/>
              <a:t>These molecules were able to self-replicate producing possible inheritance</a:t>
            </a:r>
          </a:p>
        </p:txBody>
      </p:sp>
    </p:spTree>
    <p:extLst>
      <p:ext uri="{BB962C8B-B14F-4D97-AF65-F5344CB8AC3E}">
        <p14:creationId xmlns:p14="http://schemas.microsoft.com/office/powerpoint/2010/main" val="2071607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earth's history bombard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28" y="0"/>
            <a:ext cx="9795641" cy="659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8179" y="6605752"/>
            <a:ext cx="10452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http://en.es-static.us/upl/2018/08/meteorite-bombardment-early-earth-e1534283827597.jpg</a:t>
            </a:r>
          </a:p>
        </p:txBody>
      </p:sp>
    </p:spTree>
    <p:extLst>
      <p:ext uri="{BB962C8B-B14F-4D97-AF65-F5344CB8AC3E}">
        <p14:creationId xmlns:p14="http://schemas.microsoft.com/office/powerpoint/2010/main" val="127547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Oparin</a:t>
            </a:r>
            <a:r>
              <a:rPr lang="en-US" dirty="0"/>
              <a:t> and Haldane/</a:t>
            </a:r>
            <a:r>
              <a:rPr lang="en-US" dirty="0">
                <a:hlinkClick r:id="rId2"/>
              </a:rPr>
              <a:t>Miller-Urey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7367"/>
            <a:ext cx="7315782" cy="4653996"/>
          </a:xfrm>
        </p:spPr>
        <p:txBody>
          <a:bodyPr/>
          <a:lstStyle/>
          <a:p>
            <a:r>
              <a:rPr lang="en-US" dirty="0"/>
              <a:t>Earth’s early atmosphere added electrons to the atmosphere (reducing)</a:t>
            </a:r>
          </a:p>
          <a:p>
            <a:r>
              <a:rPr lang="en-US" dirty="0"/>
              <a:t>Lightening and UV radiation could have helped synthesize organic compounds</a:t>
            </a:r>
          </a:p>
          <a:p>
            <a:r>
              <a:rPr lang="en-US" dirty="0"/>
              <a:t>“</a:t>
            </a:r>
            <a:r>
              <a:rPr lang="en-US" b="1" dirty="0"/>
              <a:t>Primitive Soup”</a:t>
            </a:r>
          </a:p>
          <a:p>
            <a:r>
              <a:rPr lang="en-US" dirty="0"/>
              <a:t>Miller and Urey tested </a:t>
            </a:r>
            <a:r>
              <a:rPr lang="en-US" dirty="0" err="1"/>
              <a:t>Oparin</a:t>
            </a:r>
            <a:r>
              <a:rPr lang="en-US" dirty="0"/>
              <a:t>/Haldane hypothesis and confirmed amino acids can be synthesized from the primordial soup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Hydrothermal Vents </a:t>
            </a:r>
            <a:r>
              <a:rPr lang="en-US" dirty="0"/>
              <a:t>(too hot to sustain organic compounds) and </a:t>
            </a:r>
            <a:r>
              <a:rPr lang="en-US" b="1" dirty="0"/>
              <a:t>alkaline vents </a:t>
            </a:r>
            <a:r>
              <a:rPr lang="en-US" dirty="0"/>
              <a:t>could play a role in producing organic compounds</a:t>
            </a:r>
            <a:endParaRPr lang="en-US" b="1" dirty="0"/>
          </a:p>
        </p:txBody>
      </p:sp>
      <p:pic>
        <p:nvPicPr>
          <p:cNvPr id="2050" name="Picture 2" descr="Image result for alkaline v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116" y="417805"/>
            <a:ext cx="4138385" cy="484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75852" y="5259716"/>
            <a:ext cx="3972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https://www.nature.com/scitable/content/ne0000/ne0000/ne0000/ne0000/14457123/f3_kelley_412145ab.2.jpg</a:t>
            </a:r>
          </a:p>
        </p:txBody>
      </p:sp>
    </p:spTree>
    <p:extLst>
      <p:ext uri="{BB962C8B-B14F-4D97-AF65-F5344CB8AC3E}">
        <p14:creationId xmlns:p14="http://schemas.microsoft.com/office/powerpoint/2010/main" val="208276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biotically produced vesi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290" y="291568"/>
            <a:ext cx="6563710" cy="338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RNA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99" y="1328276"/>
            <a:ext cx="5599424" cy="55297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2009 study demonstrated that abiotic synthesis of RNA monomers could spontaneously form from on molecule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Solutions of RNA and amino acids onto a hot medium (sand or clay) could produce polymers of these molecules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Enzymatic reactions</a:t>
            </a:r>
            <a:r>
              <a:rPr lang="en-US" dirty="0"/>
              <a:t> are required for both reproduction and metabolism showing a need for almost co-evolution (appearance together)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RNA</a:t>
            </a:r>
            <a:r>
              <a:rPr lang="en-US" dirty="0"/>
              <a:t> serves as both an enzyme catalyst and a key player in protein synthesis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Ribozymes are RNA catalysts making short strands of RNA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5323" y="3651703"/>
            <a:ext cx="65563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https://royalsocietypublishing.org/cms/attachment/7dd9dd84-032a-477c-ba39-3374aa5ff78c/rsta20160337f01.jpg</a:t>
            </a:r>
          </a:p>
        </p:txBody>
      </p:sp>
    </p:spTree>
    <p:extLst>
      <p:ext uri="{BB962C8B-B14F-4D97-AF65-F5344CB8AC3E}">
        <p14:creationId xmlns:p14="http://schemas.microsoft.com/office/powerpoint/2010/main" val="3767326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fossil rec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5" y="609600"/>
            <a:ext cx="8986509" cy="55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4177" y="6271551"/>
            <a:ext cx="7394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https://d2jmvrsizmvf4x.cloudfront.net/06TelM2kSVCba8v3gtPx_geologic-time-drawing-1540x951.77234152_c.jpg</a:t>
            </a:r>
          </a:p>
        </p:txBody>
      </p:sp>
    </p:spTree>
    <p:extLst>
      <p:ext uri="{BB962C8B-B14F-4D97-AF65-F5344CB8AC3E}">
        <p14:creationId xmlns:p14="http://schemas.microsoft.com/office/powerpoint/2010/main" val="4127228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Fossils are FANTASTIC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78" y="1270000"/>
            <a:ext cx="8596668" cy="3880773"/>
          </a:xfrm>
        </p:spPr>
        <p:txBody>
          <a:bodyPr/>
          <a:lstStyle/>
          <a:p>
            <a:r>
              <a:rPr lang="en-US" b="1" dirty="0"/>
              <a:t>Fossil</a:t>
            </a:r>
            <a:r>
              <a:rPr lang="en-US" dirty="0"/>
              <a:t> (any remnant of a living or once living species)</a:t>
            </a:r>
            <a:r>
              <a:rPr lang="en-US" b="1" dirty="0"/>
              <a:t> </a:t>
            </a:r>
            <a:r>
              <a:rPr lang="en-US" dirty="0"/>
              <a:t>found in </a:t>
            </a:r>
            <a:r>
              <a:rPr lang="en-US" b="1" dirty="0"/>
              <a:t>sedimentary</a:t>
            </a:r>
            <a:r>
              <a:rPr lang="en-US" dirty="0"/>
              <a:t> </a:t>
            </a:r>
            <a:r>
              <a:rPr lang="en-US" b="1" dirty="0"/>
              <a:t>strata</a:t>
            </a:r>
            <a:r>
              <a:rPr lang="en-US" dirty="0"/>
              <a:t> (rock layers) </a:t>
            </a:r>
          </a:p>
          <a:p>
            <a:r>
              <a:rPr lang="en-US" dirty="0"/>
              <a:t>Relative age is determined by sequencing of strata (oldest on bottom)</a:t>
            </a:r>
          </a:p>
          <a:p>
            <a:r>
              <a:rPr lang="en-US" b="1" dirty="0"/>
              <a:t>Absolute age is determined by radiometric dating</a:t>
            </a:r>
            <a:r>
              <a:rPr lang="en-US" dirty="0"/>
              <a:t> using isotopes such as carbon 14 (recent organic remains) which can tell you how many half lives have passed</a:t>
            </a:r>
          </a:p>
          <a:p>
            <a:endParaRPr lang="en-US" dirty="0"/>
          </a:p>
        </p:txBody>
      </p:sp>
      <p:pic>
        <p:nvPicPr>
          <p:cNvPr id="5122" name="Picture 2" descr="Image result for radiometric da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0387"/>
            <a:ext cx="4808483" cy="356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278" y="6642556"/>
            <a:ext cx="4832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http://legacy.earlham.edu/~smithal/radgraph.gif</a:t>
            </a:r>
          </a:p>
        </p:txBody>
      </p:sp>
      <p:pic>
        <p:nvPicPr>
          <p:cNvPr id="5124" name="Picture 4" descr="Image result for fossil rec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002" y="3210386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6662" y="5811173"/>
            <a:ext cx="4272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https://s.hswstatic.com/gif/fossil-record-1.jpg</a:t>
            </a:r>
          </a:p>
        </p:txBody>
      </p:sp>
    </p:spTree>
    <p:extLst>
      <p:ext uri="{BB962C8B-B14F-4D97-AF65-F5344CB8AC3E}">
        <p14:creationId xmlns:p14="http://schemas.microsoft.com/office/powerpoint/2010/main" val="289877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bio geologic time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85" y="200649"/>
            <a:ext cx="6940766" cy="6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249" y="6412256"/>
            <a:ext cx="4099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https://upload.wikimedia.org/wikipedia/commons/thumb/7/77/Geologic_Clock_with_events_and_periods.svg/1200px-Geologic_Clock_with_events_and_periods.svg.png</a:t>
            </a:r>
          </a:p>
        </p:txBody>
      </p:sp>
    </p:spTree>
    <p:extLst>
      <p:ext uri="{BB962C8B-B14F-4D97-AF65-F5344CB8AC3E}">
        <p14:creationId xmlns:p14="http://schemas.microsoft.com/office/powerpoint/2010/main" val="654394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77766"/>
          </a:xfrm>
        </p:spPr>
        <p:txBody>
          <a:bodyPr/>
          <a:lstStyle/>
          <a:p>
            <a:r>
              <a:rPr lang="en-US" dirty="0"/>
              <a:t>Biological life on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9103" y="660923"/>
            <a:ext cx="5849006" cy="6197077"/>
          </a:xfrm>
        </p:spPr>
        <p:txBody>
          <a:bodyPr>
            <a:normAutofit/>
          </a:bodyPr>
          <a:lstStyle/>
          <a:p>
            <a:r>
              <a:rPr lang="en-US" dirty="0"/>
              <a:t>Geologic events play a significant role in species development and survival</a:t>
            </a:r>
          </a:p>
          <a:p>
            <a:pPr lvl="1"/>
            <a:r>
              <a:rPr lang="en-US" dirty="0"/>
              <a:t>Geo time is broken into three eons- Paleozoic, Mesozoic and Cenozoic</a:t>
            </a:r>
          </a:p>
          <a:p>
            <a:r>
              <a:rPr lang="en-US" b="1" dirty="0" err="1"/>
              <a:t>Stromatolites</a:t>
            </a:r>
            <a:r>
              <a:rPr lang="en-US" dirty="0"/>
              <a:t> are the first fossil evidence, forming a thin film on rocks</a:t>
            </a:r>
          </a:p>
          <a:p>
            <a:r>
              <a:rPr lang="en-US" dirty="0"/>
              <a:t>Oxygen did not come into play until about 2.5 BYA</a:t>
            </a:r>
          </a:p>
          <a:p>
            <a:r>
              <a:rPr lang="en-US" dirty="0"/>
              <a:t>Eukaryotes made an appearance 1.8 BYA</a:t>
            </a:r>
          </a:p>
          <a:p>
            <a:pPr lvl="1"/>
            <a:r>
              <a:rPr lang="en-US" b="1" dirty="0" err="1"/>
              <a:t>Endosymbiotic</a:t>
            </a:r>
            <a:r>
              <a:rPr lang="en-US" b="1" dirty="0"/>
              <a:t> theory</a:t>
            </a:r>
            <a:r>
              <a:rPr lang="en-US" dirty="0"/>
              <a:t>: mitochondria and plastids were once prokaryotes</a:t>
            </a:r>
          </a:p>
          <a:p>
            <a:pPr lvl="1"/>
            <a:r>
              <a:rPr lang="en-US" b="1" dirty="0"/>
              <a:t>Serial Endosymbiosis: </a:t>
            </a:r>
            <a:r>
              <a:rPr lang="en-US" dirty="0"/>
              <a:t>mitochondria developed before plastids in separate events</a:t>
            </a:r>
            <a:endParaRPr lang="en-US" b="1" dirty="0"/>
          </a:p>
          <a:p>
            <a:endParaRPr lang="en-US" dirty="0"/>
          </a:p>
        </p:txBody>
      </p:sp>
      <p:pic>
        <p:nvPicPr>
          <p:cNvPr id="6148" name="Picture 4" descr="Image result for endosymbi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1" y="1446815"/>
            <a:ext cx="5027120" cy="377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992" y="5533697"/>
            <a:ext cx="52331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http://images.slideplayer.com/28/9354904/slides/slide_12.jpg</a:t>
            </a:r>
          </a:p>
        </p:txBody>
      </p:sp>
    </p:spTree>
    <p:extLst>
      <p:ext uri="{BB962C8B-B14F-4D97-AF65-F5344CB8AC3E}">
        <p14:creationId xmlns:p14="http://schemas.microsoft.com/office/powerpoint/2010/main" val="29614156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232</TotalTime>
  <Words>1145</Words>
  <Application>Microsoft Office PowerPoint</Application>
  <PresentationFormat>Widescreen</PresentationFormat>
  <Paragraphs>112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Facet</vt:lpstr>
      <vt:lpstr>History of Life </vt:lpstr>
      <vt:lpstr>Evidence of Evolution comes from the fossil record</vt:lpstr>
      <vt:lpstr>PowerPoint Presentation</vt:lpstr>
      <vt:lpstr>Oparin and Haldane/Miller-Urey</vt:lpstr>
      <vt:lpstr>RNA World</vt:lpstr>
      <vt:lpstr>PowerPoint Presentation</vt:lpstr>
      <vt:lpstr>Fossils are FANTASTIC</vt:lpstr>
      <vt:lpstr>PowerPoint Presentation</vt:lpstr>
      <vt:lpstr>Biological life on Earth</vt:lpstr>
      <vt:lpstr>Cambrian Explosion</vt:lpstr>
      <vt:lpstr>500 MYA   LAND!</vt:lpstr>
      <vt:lpstr>Earth Science review</vt:lpstr>
      <vt:lpstr>Extinctions allow for new Species to take over</vt:lpstr>
      <vt:lpstr>PowerPoint Presentation</vt:lpstr>
      <vt:lpstr>Sixth Mass Extinction</vt:lpstr>
      <vt:lpstr>Mass Extinctions Cause Evolution</vt:lpstr>
      <vt:lpstr>Genetics meets the Fossil Record</vt:lpstr>
      <vt:lpstr>PowerPoint Presentation</vt:lpstr>
      <vt:lpstr>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Life</dc:title>
  <dc:creator>Administrator</dc:creator>
  <cp:lastModifiedBy>Anya Swiss</cp:lastModifiedBy>
  <cp:revision>17</cp:revision>
  <dcterms:created xsi:type="dcterms:W3CDTF">2019-02-07T14:23:30Z</dcterms:created>
  <dcterms:modified xsi:type="dcterms:W3CDTF">2019-02-11T02:56:57Z</dcterms:modified>
</cp:coreProperties>
</file>