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XEpBnUbAM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of Genomes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4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449" y="-118496"/>
            <a:ext cx="8610600" cy="1293028"/>
          </a:xfrm>
        </p:spPr>
        <p:txBody>
          <a:bodyPr/>
          <a:lstStyle/>
          <a:p>
            <a:r>
              <a:rPr lang="en-US" dirty="0" smtClean="0"/>
              <a:t>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132" y="875674"/>
            <a:ext cx="10820400" cy="4024125"/>
          </a:xfrm>
        </p:spPr>
        <p:txBody>
          <a:bodyPr/>
          <a:lstStyle/>
          <a:p>
            <a:r>
              <a:rPr lang="en-US" sz="2000" dirty="0" smtClean="0"/>
              <a:t>The study of whole genomes and their interactions</a:t>
            </a:r>
          </a:p>
          <a:p>
            <a:r>
              <a:rPr lang="en-US" sz="2000" b="1" dirty="0" smtClean="0"/>
              <a:t>Bioinformatics:</a:t>
            </a:r>
            <a:r>
              <a:rPr lang="en-US" sz="2000" dirty="0" smtClean="0"/>
              <a:t> computational and applications of biological data</a:t>
            </a:r>
          </a:p>
          <a:p>
            <a:r>
              <a:rPr lang="en-US" sz="2000" dirty="0" smtClean="0"/>
              <a:t>Metagenomics: studying DNA from an entire group in an environment</a:t>
            </a:r>
          </a:p>
          <a:p>
            <a:endParaRPr lang="en-US" b="1" dirty="0"/>
          </a:p>
        </p:txBody>
      </p:sp>
      <p:pic>
        <p:nvPicPr>
          <p:cNvPr id="5" name="Picture 2" descr="Image result for human genome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3" y="2033752"/>
            <a:ext cx="10844049" cy="471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642556"/>
            <a:ext cx="9017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https://www.ucpress.edu/blog/wp-content/uploads/2018/05/Human_Genome_Project_Timeline_26964377742.jpg</a:t>
            </a:r>
          </a:p>
        </p:txBody>
      </p:sp>
    </p:spTree>
    <p:extLst>
      <p:ext uri="{BB962C8B-B14F-4D97-AF65-F5344CB8AC3E}">
        <p14:creationId xmlns:p14="http://schemas.microsoft.com/office/powerpoint/2010/main" val="58230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Bioinformatics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databases (such as NIH) have genome data bases</a:t>
            </a:r>
          </a:p>
          <a:p>
            <a:r>
              <a:rPr lang="en-US" b="1" dirty="0" err="1" smtClean="0"/>
              <a:t>Genbank</a:t>
            </a:r>
            <a:r>
              <a:rPr lang="en-US" dirty="0" smtClean="0"/>
              <a:t> from NCBI (National Center for Bio Technology Information) uses </a:t>
            </a:r>
            <a:r>
              <a:rPr lang="en-US" b="1" dirty="0" smtClean="0"/>
              <a:t>BLAST</a:t>
            </a:r>
            <a:r>
              <a:rPr lang="en-US" dirty="0" smtClean="0"/>
              <a:t> software to compare sequences</a:t>
            </a:r>
          </a:p>
          <a:p>
            <a:r>
              <a:rPr lang="en-US" dirty="0" smtClean="0"/>
              <a:t>Different programs compare proteins or amino acids</a:t>
            </a:r>
          </a:p>
          <a:p>
            <a:r>
              <a:rPr lang="en-US" dirty="0" smtClean="0"/>
              <a:t>These technologies allow scientists to look at specific genes instead of working backwards from the phenotype</a:t>
            </a:r>
          </a:p>
          <a:p>
            <a:r>
              <a:rPr lang="en-US" b="1" dirty="0" smtClean="0"/>
              <a:t>Gene annotation</a:t>
            </a:r>
            <a:r>
              <a:rPr lang="en-US" dirty="0" smtClean="0"/>
              <a:t>: use </a:t>
            </a:r>
            <a:r>
              <a:rPr lang="en-US" dirty="0" err="1" smtClean="0"/>
              <a:t>GenBank</a:t>
            </a:r>
            <a:r>
              <a:rPr lang="en-US" dirty="0" smtClean="0"/>
              <a:t> to identify all protein coding genes</a:t>
            </a:r>
          </a:p>
          <a:p>
            <a:r>
              <a:rPr lang="en-US" b="1" dirty="0" smtClean="0"/>
              <a:t>Proteomics: </a:t>
            </a:r>
            <a:r>
              <a:rPr lang="en-US" dirty="0" smtClean="0"/>
              <a:t>study of a set of proteins (to determine how the proteins interact and work)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056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ystems biology appro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6" y="244111"/>
            <a:ext cx="11761772" cy="61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453074"/>
            <a:ext cx="11201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https://www.systemsbiology.org/wp-content/uploads/network-medicine-1024x538.jpg</a:t>
            </a:r>
          </a:p>
        </p:txBody>
      </p:sp>
    </p:spTree>
    <p:extLst>
      <p:ext uri="{BB962C8B-B14F-4D97-AF65-F5344CB8AC3E}">
        <p14:creationId xmlns:p14="http://schemas.microsoft.com/office/powerpoint/2010/main" val="909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Domains (KPCOFGS)</a:t>
            </a:r>
          </a:p>
          <a:p>
            <a:pPr lvl="1"/>
            <a:r>
              <a:rPr lang="en-US" dirty="0" smtClean="0"/>
              <a:t>Bacteria, Archaea and Eukarya genome size varies (</a:t>
            </a:r>
            <a:r>
              <a:rPr lang="en-US" b="1" dirty="0" smtClean="0"/>
              <a:t>Table 21.1)</a:t>
            </a:r>
            <a:endParaRPr lang="en-US" dirty="0" smtClean="0"/>
          </a:p>
          <a:p>
            <a:pPr lvl="1"/>
            <a:r>
              <a:rPr lang="en-US" dirty="0" smtClean="0"/>
              <a:t>Eukarya have a higher genome numbers but fewer genes</a:t>
            </a:r>
          </a:p>
          <a:p>
            <a:r>
              <a:rPr lang="en-US" dirty="0" smtClean="0"/>
              <a:t>Bacteria vs. Eukaryotes</a:t>
            </a:r>
          </a:p>
          <a:p>
            <a:pPr lvl="1"/>
            <a:r>
              <a:rPr lang="en-US" dirty="0" smtClean="0"/>
              <a:t>Most bacteria DNA is coding for proteins (a small amount can be for promoters)</a:t>
            </a:r>
          </a:p>
          <a:p>
            <a:pPr lvl="1"/>
            <a:r>
              <a:rPr lang="en-US" dirty="0" smtClean="0"/>
              <a:t>Human DNA is only 1.5% coding for proteins</a:t>
            </a:r>
            <a:endParaRPr lang="en-US" dirty="0"/>
          </a:p>
          <a:p>
            <a:r>
              <a:rPr lang="en-US" b="1" dirty="0" smtClean="0"/>
              <a:t>Pseudogenes </a:t>
            </a:r>
            <a:r>
              <a:rPr lang="en-US" dirty="0" smtClean="0"/>
              <a:t>and gene fragments – accumulation of genes or pieces of genes that no longer code for functional proteins</a:t>
            </a:r>
          </a:p>
          <a:p>
            <a:r>
              <a:rPr lang="en-US" b="1" dirty="0" smtClean="0"/>
              <a:t>Repetitive DNA </a:t>
            </a:r>
            <a:r>
              <a:rPr lang="en-US" dirty="0" smtClean="0"/>
              <a:t>sequences present in multiple copies</a:t>
            </a:r>
          </a:p>
          <a:p>
            <a:r>
              <a:rPr lang="en-US" b="1" dirty="0" smtClean="0"/>
              <a:t>transposable elements</a:t>
            </a:r>
            <a:r>
              <a:rPr lang="en-US" dirty="0" smtClean="0"/>
              <a:t>- genes that can move to multiple sites on DNA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7396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75" y="117945"/>
            <a:ext cx="5289331" cy="2546427"/>
          </a:xfrm>
        </p:spPr>
        <p:txBody>
          <a:bodyPr/>
          <a:lstStyle/>
          <a:p>
            <a:r>
              <a:rPr lang="en-US" dirty="0" smtClean="0"/>
              <a:t>Transposons: “cut and paste” using transposase enzyme coded for by the transposon</a:t>
            </a:r>
          </a:p>
          <a:p>
            <a:endParaRPr lang="en-US" dirty="0"/>
          </a:p>
          <a:p>
            <a:r>
              <a:rPr lang="en-US" b="1" dirty="0" smtClean="0"/>
              <a:t>Retrotransposons</a:t>
            </a:r>
            <a:r>
              <a:rPr lang="en-US" dirty="0" smtClean="0"/>
              <a:t> use an RNA intermediate </a:t>
            </a:r>
            <a:endParaRPr lang="en-US" b="1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984641" cy="44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" y="4433432"/>
            <a:ext cx="5984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https://image.slidesharecdn.com/21lecturegenomeandevolution-150106205000-conversion-gate02/95/21-lecture-genomeandevolution-41-638.jpg?cb=1420599180</a:t>
            </a:r>
          </a:p>
        </p:txBody>
      </p:sp>
      <p:pic>
        <p:nvPicPr>
          <p:cNvPr id="3076" name="Picture 4" descr="Image result for retrotranspo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75" y="2492922"/>
            <a:ext cx="5870714" cy="42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4675" y="6642556"/>
            <a:ext cx="3515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http://sciworthy.com/wp-content/uploads/2014/09/19.5.gif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793" y="5360276"/>
            <a:ext cx="5218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1 and ALU elements are transposable DNA elements that encode for proteins that are not part of the normal cellular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hort tandem repe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03" y="2800350"/>
            <a:ext cx="73056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317" y="233738"/>
            <a:ext cx="4908331" cy="5126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0888"/>
            <a:ext cx="11907126" cy="19629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DNA that is not transposable but repeated is most likely a result of a mistake during replication or recombination</a:t>
            </a:r>
          </a:p>
          <a:p>
            <a:r>
              <a:rPr lang="en-US" b="1" dirty="0" smtClean="0"/>
              <a:t>Simple sequence DNA</a:t>
            </a:r>
            <a:r>
              <a:rPr lang="en-US" dirty="0" smtClean="0"/>
              <a:t> contains copies of tandemly repeated short sequences</a:t>
            </a:r>
          </a:p>
          <a:p>
            <a:r>
              <a:rPr lang="en-US" b="1" dirty="0" smtClean="0"/>
              <a:t>STR</a:t>
            </a:r>
            <a:r>
              <a:rPr lang="en-US" dirty="0" smtClean="0"/>
              <a:t> sequences (2-5) nucleotides can be used for genetic profiles</a:t>
            </a:r>
          </a:p>
          <a:p>
            <a:r>
              <a:rPr lang="en-US" dirty="0" smtClean="0"/>
              <a:t>Most of this simple DNA is found at </a:t>
            </a:r>
            <a:r>
              <a:rPr lang="en-US" b="1" dirty="0" smtClean="0"/>
              <a:t>telomeres and centromeres</a:t>
            </a:r>
            <a:r>
              <a:rPr lang="en-US" dirty="0" smtClean="0"/>
              <a:t> (possibly used for structure of chromosomes)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11918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http://ib.bioninja.com.au/_Media/str_med.jpeg</a:t>
            </a:r>
          </a:p>
        </p:txBody>
      </p:sp>
    </p:spTree>
    <p:extLst>
      <p:ext uri="{BB962C8B-B14F-4D97-AF65-F5344CB8AC3E}">
        <p14:creationId xmlns:p14="http://schemas.microsoft.com/office/powerpoint/2010/main" val="241554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gene family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7" y="1277008"/>
            <a:ext cx="6231942" cy="55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gene 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66" y="-11360"/>
            <a:ext cx="6153734" cy="66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8392" y="6641688"/>
            <a:ext cx="7102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https://www.muhlenberg.edu/media/contentassets/images/academics/biology/courses/bio152/common_ancestor_tree.gif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0318"/>
            <a:ext cx="6375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https://slideplayer.com/slide/5171017/16/images/11/Evolution+of+the+human+%EF%81%A1-globin+and+%EF%81%A2-globin+gene+families.jpg</a:t>
            </a:r>
          </a:p>
        </p:txBody>
      </p:sp>
    </p:spTree>
    <p:extLst>
      <p:ext uri="{BB962C8B-B14F-4D97-AF65-F5344CB8AC3E}">
        <p14:creationId xmlns:p14="http://schemas.microsoft.com/office/powerpoint/2010/main" val="67914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human vs animal genes on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0"/>
            <a:ext cx="100012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5375" y="6559778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https://public.ornl.gov/site/gallery/originals/Mouse_and_Human_Genetic_Similarities_-_original.jpg</a:t>
            </a:r>
          </a:p>
        </p:txBody>
      </p:sp>
    </p:spTree>
    <p:extLst>
      <p:ext uri="{BB962C8B-B14F-4D97-AF65-F5344CB8AC3E}">
        <p14:creationId xmlns:p14="http://schemas.microsoft.com/office/powerpoint/2010/main" val="47818294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73</TotalTime>
  <Words>346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Evolution of Genomes </vt:lpstr>
      <vt:lpstr>Genomics</vt:lpstr>
      <vt:lpstr>Bioinformatics Tools</vt:lpstr>
      <vt:lpstr>PowerPoint Presentation</vt:lpstr>
      <vt:lpstr>Genome Variety</vt:lpstr>
      <vt:lpstr>PowerPoint Presentation</vt:lpstr>
      <vt:lpstr>DNA…</vt:lpstr>
      <vt:lpstr>PowerPoint Presentation</vt:lpstr>
      <vt:lpstr>Genome evolution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Genomes</dc:title>
  <dc:creator>Administrator</dc:creator>
  <cp:lastModifiedBy>Administrator</cp:lastModifiedBy>
  <cp:revision>8</cp:revision>
  <dcterms:created xsi:type="dcterms:W3CDTF">2019-01-22T14:39:23Z</dcterms:created>
  <dcterms:modified xsi:type="dcterms:W3CDTF">2019-01-22T15:52:36Z</dcterms:modified>
</cp:coreProperties>
</file>