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8" r:id="rId11"/>
    <p:sldId id="263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1256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12/2/2018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12/2/2018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7B58-B261-42F8-A6E0-963401C62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B2F36-BC1A-4DBD-91E9-1704FD543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370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C7C4-BDA7-4D42-A087-DAEA80F0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7EDCF-884C-4194-B4F1-6A06C41AA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NA Replication">
            <a:extLst>
              <a:ext uri="{FF2B5EF4-FFF2-40B4-BE49-F238E27FC236}">
                <a16:creationId xmlns:a16="http://schemas.microsoft.com/office/drawing/2014/main" id="{6E0079FD-A634-43DE-85DE-35913B01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81038"/>
            <a:ext cx="10601325" cy="590987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D365-2662-4FCF-9135-5B0CB9D6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Proofreading and Repairing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35837-1647-4108-9153-7CE70BD85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 10</a:t>
            </a:r>
            <a:r>
              <a:rPr lang="en-US" baseline="30000" dirty="0"/>
              <a:t>5 </a:t>
            </a:r>
            <a:r>
              <a:rPr lang="en-US" dirty="0"/>
              <a:t>nucleotide paring results in error</a:t>
            </a:r>
          </a:p>
          <a:p>
            <a:r>
              <a:rPr lang="en-US" dirty="0"/>
              <a:t>1/ 10,000,000,000  errors in full DNA strand</a:t>
            </a:r>
          </a:p>
          <a:p>
            <a:r>
              <a:rPr lang="en-US" b="1" dirty="0"/>
              <a:t>DNA Polymerase</a:t>
            </a:r>
            <a:r>
              <a:rPr lang="en-US" dirty="0"/>
              <a:t> proofreads DNA  and removes mismatch nucleotide</a:t>
            </a:r>
          </a:p>
          <a:p>
            <a:r>
              <a:rPr lang="en-US" b="1" dirty="0"/>
              <a:t>Mismatch Repair</a:t>
            </a:r>
            <a:r>
              <a:rPr lang="en-US" dirty="0"/>
              <a:t>- other enzymes replace mismatches that DNA polymerase does not correct</a:t>
            </a:r>
          </a:p>
          <a:p>
            <a:r>
              <a:rPr lang="en-US" b="1" dirty="0"/>
              <a:t>DNA </a:t>
            </a:r>
            <a:r>
              <a:rPr lang="en-US" dirty="0"/>
              <a:t>can change after replication due to environmental factors such as radiation</a:t>
            </a:r>
          </a:p>
          <a:p>
            <a:r>
              <a:rPr lang="en-US" b="1" dirty="0"/>
              <a:t>Nuclease</a:t>
            </a:r>
            <a:r>
              <a:rPr lang="en-US" dirty="0"/>
              <a:t> –cuts out damaged part of the DNA strand (caused by environmental factors)</a:t>
            </a:r>
            <a:endParaRPr lang="en-US" b="1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02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751D-06CC-4B78-92FD-86D2C185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1D6A-9EDC-42A6-8149-783DA98C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8BD6F0B-7AB7-46BE-AD95-C2DEFC24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4675" y="466343"/>
            <a:ext cx="5181600" cy="64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037E-DA95-4B59-B670-980D43DD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Telomeres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DAF18-6CE6-4EF4-9543-D95C495A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" y="1966586"/>
            <a:ext cx="7565721" cy="4546947"/>
          </a:xfrm>
        </p:spPr>
        <p:txBody>
          <a:bodyPr/>
          <a:lstStyle/>
          <a:p>
            <a:r>
              <a:rPr lang="en-US" dirty="0"/>
              <a:t>Telomeres located at the end of chromosomes to protect vertical fusion</a:t>
            </a:r>
            <a:endParaRPr lang="en-US" b="1" dirty="0"/>
          </a:p>
          <a:p>
            <a:r>
              <a:rPr lang="en-US" dirty="0"/>
              <a:t>TTAGGG is repeated and does not code for any genes</a:t>
            </a:r>
          </a:p>
          <a:p>
            <a:r>
              <a:rPr lang="en-US" dirty="0"/>
              <a:t>Every round of replication shortens the telomeres</a:t>
            </a:r>
          </a:p>
          <a:p>
            <a:r>
              <a:rPr lang="en-US" b="1" dirty="0"/>
              <a:t>Telomerase</a:t>
            </a:r>
            <a:r>
              <a:rPr lang="en-US" dirty="0"/>
              <a:t> lengthens telomeres in germ and zygote cells (</a:t>
            </a:r>
            <a:r>
              <a:rPr lang="en-US" b="1" dirty="0"/>
              <a:t>also tumor cells</a:t>
            </a:r>
            <a:r>
              <a:rPr lang="en-US" dirty="0"/>
              <a:t>)</a:t>
            </a:r>
          </a:p>
          <a:p>
            <a:endParaRPr lang="en-US" b="1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1A01B93-8494-4B23-93F6-EA195F27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41" y="901874"/>
            <a:ext cx="4375759" cy="58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1B3F-A4F9-4738-ACF0-E7B9A714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is Genetic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6D66-4392-4732-B792-931A2AB8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2009774"/>
            <a:ext cx="7781925" cy="457200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Evidence for heritability of DNA</a:t>
            </a:r>
          </a:p>
          <a:p>
            <a:pPr lvl="1"/>
            <a:r>
              <a:rPr lang="en-US" sz="2400" b="1" dirty="0"/>
              <a:t>Griffith's mouse experiment</a:t>
            </a:r>
          </a:p>
          <a:p>
            <a:pPr lvl="1"/>
            <a:r>
              <a:rPr lang="en-US" sz="2400" b="1" dirty="0"/>
              <a:t>Bacteriophages</a:t>
            </a:r>
          </a:p>
          <a:p>
            <a:pPr lvl="2"/>
            <a:r>
              <a:rPr lang="en-US" sz="2000" dirty="0"/>
              <a:t>Hershey and Chase’s work with T2 infection on E. coli</a:t>
            </a:r>
          </a:p>
          <a:p>
            <a:pPr lvl="2"/>
            <a:r>
              <a:rPr lang="en-US" sz="2000" dirty="0"/>
              <a:t>This led to the discovery that it was more than proteins which were heritable</a:t>
            </a:r>
          </a:p>
          <a:p>
            <a:pPr lvl="1"/>
            <a:r>
              <a:rPr lang="en-US" sz="2400" b="1" dirty="0"/>
              <a:t>Viruses</a:t>
            </a:r>
          </a:p>
          <a:p>
            <a:pPr lvl="1"/>
            <a:r>
              <a:rPr lang="en-US" sz="2400" b="1" dirty="0"/>
              <a:t>Chargaff</a:t>
            </a:r>
          </a:p>
          <a:p>
            <a:pPr lvl="2"/>
            <a:r>
              <a:rPr lang="en-US" sz="2000" dirty="0"/>
              <a:t>A-T, G-C</a:t>
            </a:r>
          </a:p>
          <a:p>
            <a:pPr lvl="2"/>
            <a:r>
              <a:rPr lang="en-US" sz="2000" dirty="0"/>
              <a:t>Different organisms have different amounts of specific nucleotides</a:t>
            </a:r>
          </a:p>
          <a:p>
            <a:pPr lvl="1"/>
            <a:r>
              <a:rPr lang="en-US" sz="2400" b="1" dirty="0"/>
              <a:t>Pauling, Wilkins, Franklin, Watson and Crick</a:t>
            </a:r>
          </a:p>
          <a:p>
            <a:pPr lvl="2"/>
            <a:r>
              <a:rPr lang="en-US" sz="2000" dirty="0"/>
              <a:t>Worked on the three dimensional structure</a:t>
            </a:r>
          </a:p>
          <a:p>
            <a:pPr lvl="2"/>
            <a:r>
              <a:rPr lang="en-US" sz="2000" dirty="0"/>
              <a:t>Discovered using X-Ray crystallography diffraction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9346-9AAC-42F2-9E5B-5F0BB50E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1F08-002E-436D-AD36-FF8E49665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bacteriophage">
            <a:extLst>
              <a:ext uri="{FF2B5EF4-FFF2-40B4-BE49-F238E27FC236}">
                <a16:creationId xmlns:a16="http://schemas.microsoft.com/office/drawing/2014/main" id="{D592E1B7-0EA0-4033-8ED5-F44D9607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4B7CB-473A-40CD-841E-7BFD0B556AA8}"/>
              </a:ext>
            </a:extLst>
          </p:cNvPr>
          <p:cNvSpPr txBox="1"/>
          <p:nvPr/>
        </p:nvSpPr>
        <p:spPr>
          <a:xfrm>
            <a:off x="514350" y="6539637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https://cdn.technologynetworks.com/tn/images/body/tn-bacteriophagelytic1535109334446.png</a:t>
            </a:r>
          </a:p>
        </p:txBody>
      </p:sp>
      <p:pic>
        <p:nvPicPr>
          <p:cNvPr id="2052" name="Picture 4" descr="Image result for bacteriophage">
            <a:extLst>
              <a:ext uri="{FF2B5EF4-FFF2-40B4-BE49-F238E27FC236}">
                <a16:creationId xmlns:a16="http://schemas.microsoft.com/office/drawing/2014/main" id="{47BEEBD1-D211-4B4D-AE5A-88415E4E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12220"/>
            <a:ext cx="4310063" cy="58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8A3F7F3-65A1-4B24-833B-0381D2258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366" y="761215"/>
            <a:ext cx="7772400" cy="1143000"/>
          </a:xfrm>
        </p:spPr>
        <p:txBody>
          <a:bodyPr/>
          <a:lstStyle/>
          <a:p>
            <a:r>
              <a:rPr lang="en-US" altLang="en-US" b="1" dirty="0"/>
              <a:t>Frederick Griffith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F58D80E-CAD1-488D-B7D8-0D278FF88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366" y="1989056"/>
            <a:ext cx="5071620" cy="35916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2 forms (</a:t>
            </a:r>
            <a:r>
              <a:rPr lang="en-US" altLang="en-US" sz="2400" i="1" dirty="0"/>
              <a:t>Streptococcus pneumoniae</a:t>
            </a:r>
            <a:r>
              <a:rPr lang="en-US" altLang="en-US" sz="2400" dirty="0"/>
              <a:t>):</a:t>
            </a:r>
            <a:endParaRPr lang="en-US" altLang="en-US" sz="2400" b="1" dirty="0"/>
          </a:p>
          <a:p>
            <a:pPr lvl="2">
              <a:lnSpc>
                <a:spcPct val="80000"/>
              </a:lnSpc>
            </a:pPr>
            <a:r>
              <a:rPr lang="en-US" altLang="en-US" b="1" dirty="0"/>
              <a:t>S strain </a:t>
            </a:r>
            <a:r>
              <a:rPr lang="en-US" altLang="en-US" dirty="0"/>
              <a:t>(pneumonia-causing) </a:t>
            </a:r>
          </a:p>
          <a:p>
            <a:pPr lvl="2">
              <a:lnSpc>
                <a:spcPct val="80000"/>
              </a:lnSpc>
            </a:pPr>
            <a:r>
              <a:rPr lang="en-US" altLang="en-US" b="1" dirty="0"/>
              <a:t>R strain</a:t>
            </a:r>
            <a:r>
              <a:rPr lang="en-US" altLang="en-US" dirty="0"/>
              <a:t> (didn’t cause pneumonia)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Induced a nonpathogenic strain to become pathogenic. </a:t>
            </a:r>
          </a:p>
          <a:p>
            <a:pPr>
              <a:lnSpc>
                <a:spcPct val="80000"/>
              </a:lnSpc>
            </a:pPr>
            <a:r>
              <a:rPr lang="en-US" altLang="en-US" sz="2400" b="1" i="1" dirty="0"/>
              <a:t>Transforming factor</a:t>
            </a:r>
            <a:r>
              <a:rPr lang="en-US" altLang="en-US" sz="2400" dirty="0"/>
              <a:t> that caused the change.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Transformation:</a:t>
            </a:r>
            <a:r>
              <a:rPr lang="en-US" altLang="en-US" sz="2400" dirty="0"/>
              <a:t>  change in genotype and phenotype due to assimilation of external substance (DNA) by a cell.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B03FCFFD-C21D-4654-B197-ED42C8B1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18" y="1814660"/>
            <a:ext cx="6666060" cy="3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na double helix">
            <a:extLst>
              <a:ext uri="{FF2B5EF4-FFF2-40B4-BE49-F238E27FC236}">
                <a16:creationId xmlns:a16="http://schemas.microsoft.com/office/drawing/2014/main" id="{CB47727C-5F48-40FB-90C5-4A354789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5619"/>
            <a:ext cx="59721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122CF-8073-469D-B666-0C494E89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is a Double Helix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9729-21D6-4D19-9CE4-4F4CBE97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" y="1924049"/>
            <a:ext cx="8863965" cy="4933951"/>
          </a:xfrm>
        </p:spPr>
        <p:txBody>
          <a:bodyPr>
            <a:normAutofit/>
          </a:bodyPr>
          <a:lstStyle/>
          <a:p>
            <a:r>
              <a:rPr lang="en-US" dirty="0"/>
              <a:t>Shape discovered by X-Ray diffraction</a:t>
            </a:r>
          </a:p>
          <a:p>
            <a:r>
              <a:rPr lang="en-US" dirty="0"/>
              <a:t>Chargaff's Rule</a:t>
            </a:r>
          </a:p>
          <a:p>
            <a:r>
              <a:rPr lang="en-US" dirty="0"/>
              <a:t>Cytosine and Thymine are Pyrimidines (single ring)</a:t>
            </a:r>
          </a:p>
          <a:p>
            <a:r>
              <a:rPr lang="en-US" dirty="0"/>
              <a:t>Adenine and Guanine are Purines (double ring)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Two strands</a:t>
            </a:r>
            <a:r>
              <a:rPr lang="en-US" dirty="0"/>
              <a:t> with a </a:t>
            </a:r>
            <a:r>
              <a:rPr lang="en-US" b="1" dirty="0"/>
              <a:t>pentose and phosphate backbone (antiparallel)</a:t>
            </a:r>
            <a:r>
              <a:rPr lang="en-US" dirty="0"/>
              <a:t> </a:t>
            </a:r>
            <a:r>
              <a:rPr lang="en-US" u="sng" dirty="0"/>
              <a:t>covalently</a:t>
            </a:r>
            <a:r>
              <a:rPr lang="en-US" dirty="0"/>
              <a:t> bonded to one of four </a:t>
            </a:r>
            <a:r>
              <a:rPr lang="en-US" b="1" dirty="0"/>
              <a:t>nitrogenous bases</a:t>
            </a:r>
            <a:r>
              <a:rPr lang="en-US" dirty="0"/>
              <a:t> which are connected via </a:t>
            </a:r>
            <a:r>
              <a:rPr lang="en-US" b="1" dirty="0"/>
              <a:t>hydrogen bonds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Van der Waals </a:t>
            </a:r>
            <a:r>
              <a:rPr lang="en-US" dirty="0"/>
              <a:t>interactions play a major role in the stacked molecules (same forces that allow lizards to walk on water)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F806E-5CC6-42CE-B1C0-B6077056C679}"/>
              </a:ext>
            </a:extLst>
          </p:cNvPr>
          <p:cNvSpPr txBox="1"/>
          <p:nvPr/>
        </p:nvSpPr>
        <p:spPr>
          <a:xfrm>
            <a:off x="9145715" y="4661843"/>
            <a:ext cx="30822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https://www.nature.com/scitable/content/ne0000/ne0000/ne0000/ne0000/104944953/24263_73.jpg</a:t>
            </a:r>
          </a:p>
        </p:txBody>
      </p:sp>
    </p:spTree>
    <p:extLst>
      <p:ext uri="{BB962C8B-B14F-4D97-AF65-F5344CB8AC3E}">
        <p14:creationId xmlns:p14="http://schemas.microsoft.com/office/powerpoint/2010/main" val="13373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3BA1-E6EF-4FF0-BDEE-3F3B594F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2BD5-56AE-445D-A369-D3CBD5560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4" y="1852612"/>
            <a:ext cx="9628632" cy="3986213"/>
          </a:xfrm>
        </p:spPr>
        <p:txBody>
          <a:bodyPr/>
          <a:lstStyle/>
          <a:p>
            <a:r>
              <a:rPr lang="en-US" dirty="0"/>
              <a:t>Basic Model </a:t>
            </a:r>
          </a:p>
          <a:p>
            <a:pPr marL="914400" lvl="1" indent="-457200">
              <a:buAutoNum type="arabicPeriod"/>
            </a:pPr>
            <a:r>
              <a:rPr lang="en-US" dirty="0"/>
              <a:t>DNA breaks apart at the hydrogen bond</a:t>
            </a:r>
          </a:p>
          <a:p>
            <a:pPr marL="914400" lvl="1" indent="-457200">
              <a:buAutoNum type="arabicPeriod"/>
            </a:pPr>
            <a:r>
              <a:rPr lang="en-US" dirty="0"/>
              <a:t>Parent strands are separated and two new daughter strands form</a:t>
            </a:r>
          </a:p>
          <a:p>
            <a:pPr marL="0" indent="0">
              <a:buNone/>
            </a:pPr>
            <a:r>
              <a:rPr lang="en-US" b="1" dirty="0"/>
              <a:t>Conservative Model-</a:t>
            </a:r>
            <a:r>
              <a:rPr lang="en-US" dirty="0"/>
              <a:t> parent strands come back together</a:t>
            </a:r>
          </a:p>
          <a:p>
            <a:pPr marL="0" indent="0">
              <a:buNone/>
            </a:pPr>
            <a:r>
              <a:rPr lang="en-US" b="1" dirty="0"/>
              <a:t>Semi-conservative Model</a:t>
            </a:r>
            <a:r>
              <a:rPr lang="en-US" dirty="0"/>
              <a:t> – each parent strand is a template</a:t>
            </a:r>
          </a:p>
          <a:p>
            <a:pPr marL="0" indent="0">
              <a:buNone/>
            </a:pPr>
            <a:r>
              <a:rPr lang="en-US" b="1" dirty="0"/>
              <a:t>Dispersive </a:t>
            </a:r>
            <a:r>
              <a:rPr lang="en-US" dirty="0"/>
              <a:t>– each strand has a mix of old and new DNA</a:t>
            </a:r>
            <a:endParaRPr lang="en-US" b="1" dirty="0"/>
          </a:p>
          <a:p>
            <a:pPr marL="914400" lvl="1" indent="-457200">
              <a:buAutoNum type="arabicPeriod"/>
            </a:pP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6C23803-A741-4D74-9477-49FA3BB4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900"/>
            <a:ext cx="89090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FD14B12-40BE-4F5D-8E77-E24FB58D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5360" y="733425"/>
            <a:ext cx="3720465" cy="59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167D-29BF-44C8-8353-A7CD1D82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DNA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43A1-E43A-41FF-AC19-F1F8DED0F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9775"/>
            <a:ext cx="6677025" cy="4619624"/>
          </a:xfrm>
        </p:spPr>
        <p:txBody>
          <a:bodyPr/>
          <a:lstStyle/>
          <a:p>
            <a:r>
              <a:rPr lang="en-US" sz="2400" dirty="0"/>
              <a:t>Similar mechanisms in both E. coli and eukaryotes</a:t>
            </a:r>
          </a:p>
          <a:p>
            <a:pPr lvl="1"/>
            <a:r>
              <a:rPr lang="en-US" sz="2400" dirty="0"/>
              <a:t>E. coli have circular DNA called </a:t>
            </a:r>
            <a:r>
              <a:rPr lang="en-US" sz="2400" b="1" dirty="0"/>
              <a:t>plasmids</a:t>
            </a:r>
            <a:endParaRPr lang="en-US" sz="2400" dirty="0"/>
          </a:p>
          <a:p>
            <a:pPr lvl="1"/>
            <a:r>
              <a:rPr lang="en-US" sz="2400" dirty="0"/>
              <a:t>Specific sequences of bases are recognized and </a:t>
            </a:r>
            <a:r>
              <a:rPr lang="en-US" sz="2400" b="1" dirty="0"/>
              <a:t>proteins</a:t>
            </a:r>
            <a:r>
              <a:rPr lang="en-US" sz="2400" dirty="0"/>
              <a:t> open up the plasmid</a:t>
            </a:r>
          </a:p>
          <a:p>
            <a:pPr lvl="1"/>
            <a:r>
              <a:rPr lang="en-US" sz="2400" b="1" dirty="0"/>
              <a:t>DNA Replication</a:t>
            </a:r>
            <a:r>
              <a:rPr lang="en-US" sz="2400" dirty="0"/>
              <a:t> is completed in both directions</a:t>
            </a:r>
          </a:p>
          <a:p>
            <a:pPr marL="457200" lvl="1" indent="0">
              <a:buNone/>
            </a:pPr>
            <a:r>
              <a:rPr lang="en-US" sz="2400" b="1" dirty="0"/>
              <a:t>*(Eukaryotes have many replication origins, whereas bacteria have one)*</a:t>
            </a:r>
          </a:p>
          <a:p>
            <a:pPr lvl="1"/>
            <a:r>
              <a:rPr lang="en-US" sz="2400" dirty="0"/>
              <a:t>A Y shaped region </a:t>
            </a:r>
            <a:r>
              <a:rPr lang="en-US" sz="2400" b="1" dirty="0"/>
              <a:t>replication fork</a:t>
            </a:r>
            <a:r>
              <a:rPr lang="en-US" sz="2400" dirty="0"/>
              <a:t> is where the DNA unwinds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098" name="Picture 2" descr="Image result for e coli vs eukaryotic dna replication">
            <a:extLst>
              <a:ext uri="{FF2B5EF4-FFF2-40B4-BE49-F238E27FC236}">
                <a16:creationId xmlns:a16="http://schemas.microsoft.com/office/drawing/2014/main" id="{FCEA0247-2ED0-4B86-B707-F3EAEB1E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2" y="3114674"/>
            <a:ext cx="5272088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11E33-C329-4599-9356-B7636172DFB3}"/>
              </a:ext>
            </a:extLst>
          </p:cNvPr>
          <p:cNvSpPr txBox="1"/>
          <p:nvPr/>
        </p:nvSpPr>
        <p:spPr>
          <a:xfrm>
            <a:off x="6924675" y="6734175"/>
            <a:ext cx="5895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https://pixfeeds.com/images/30/598022/1200-598022-42536260-22366354.jpg</a:t>
            </a:r>
          </a:p>
        </p:txBody>
      </p:sp>
    </p:spTree>
    <p:extLst>
      <p:ext uri="{BB962C8B-B14F-4D97-AF65-F5344CB8AC3E}">
        <p14:creationId xmlns:p14="http://schemas.microsoft.com/office/powerpoint/2010/main" val="11412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0E4A-2831-44E7-9868-CBDC5C5F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8C39F-2702-4DA4-AFC4-BF27A6D16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190749"/>
            <a:ext cx="10699242" cy="3986213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b="1" dirty="0"/>
              <a:t>Helicase</a:t>
            </a:r>
            <a:r>
              <a:rPr lang="en-US" sz="2800" dirty="0"/>
              <a:t> unzips DNA</a:t>
            </a:r>
          </a:p>
          <a:p>
            <a:pPr lvl="1"/>
            <a:r>
              <a:rPr lang="en-US" sz="2800" b="1" dirty="0"/>
              <a:t>Single-Strand Binding Proteins</a:t>
            </a:r>
            <a:r>
              <a:rPr lang="en-US" sz="2800" dirty="0"/>
              <a:t>- bind to unpaired DNA strands</a:t>
            </a:r>
          </a:p>
          <a:p>
            <a:pPr lvl="1"/>
            <a:r>
              <a:rPr lang="en-US" sz="2800" b="1" dirty="0"/>
              <a:t>Topoisomerase</a:t>
            </a:r>
            <a:r>
              <a:rPr lang="en-US" sz="2800" dirty="0"/>
              <a:t>- helps DNA maintain its shape</a:t>
            </a:r>
          </a:p>
          <a:p>
            <a:pPr lvl="1"/>
            <a:r>
              <a:rPr lang="en-US" sz="2800" b="1" dirty="0"/>
              <a:t>Primase- </a:t>
            </a:r>
            <a:r>
              <a:rPr lang="en-US" sz="2800" dirty="0"/>
              <a:t>creates primer (initial RNA strand created)</a:t>
            </a:r>
          </a:p>
          <a:p>
            <a:pPr lvl="1"/>
            <a:r>
              <a:rPr lang="en-US" sz="2800" b="1" dirty="0"/>
              <a:t>DNA Polymerase</a:t>
            </a:r>
            <a:r>
              <a:rPr lang="en-US" sz="2800" dirty="0"/>
              <a:t>- catalyzes the synthesis of new DNA by adding nucleotides</a:t>
            </a:r>
          </a:p>
          <a:p>
            <a:pPr lvl="2"/>
            <a:r>
              <a:rPr lang="en-US" sz="2400" b="1" dirty="0"/>
              <a:t>DNA pol III –</a:t>
            </a:r>
            <a:r>
              <a:rPr lang="en-US" sz="2400" dirty="0"/>
              <a:t> adds nucleotides to RNA primer or pre-existing DNA</a:t>
            </a:r>
          </a:p>
          <a:p>
            <a:pPr lvl="2"/>
            <a:r>
              <a:rPr lang="en-US" sz="2400" b="1" dirty="0"/>
              <a:t>DNA pol I</a:t>
            </a:r>
            <a:r>
              <a:rPr lang="en-US" sz="2400" dirty="0"/>
              <a:t> – removes RNA nucleotide of primer and replaces with DNA nucleotides</a:t>
            </a:r>
          </a:p>
          <a:p>
            <a:pPr lvl="1"/>
            <a:r>
              <a:rPr lang="en-US" sz="2800" b="1" dirty="0"/>
              <a:t>DNA Ligase</a:t>
            </a:r>
            <a:r>
              <a:rPr lang="en-US" sz="2800" dirty="0"/>
              <a:t> – Joins Okazaki fragments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4738-0C65-4E9E-BCC6-2ADF4980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Synthesis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438FF-F4A6-4843-BE20-A62C5A74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575" y="2057401"/>
            <a:ext cx="4888992" cy="4557712"/>
          </a:xfrm>
        </p:spPr>
        <p:txBody>
          <a:bodyPr/>
          <a:lstStyle/>
          <a:p>
            <a:r>
              <a:rPr lang="en-US" dirty="0"/>
              <a:t>DNA has two ends </a:t>
            </a:r>
            <a:r>
              <a:rPr lang="en-US" b="1" dirty="0"/>
              <a:t>3’ and 5’</a:t>
            </a:r>
            <a:r>
              <a:rPr lang="en-US" dirty="0"/>
              <a:t> </a:t>
            </a:r>
          </a:p>
          <a:p>
            <a:r>
              <a:rPr lang="en-US" dirty="0"/>
              <a:t>The strands are </a:t>
            </a:r>
            <a:r>
              <a:rPr lang="en-US" b="1" dirty="0"/>
              <a:t>antiparallel</a:t>
            </a:r>
          </a:p>
          <a:p>
            <a:r>
              <a:rPr lang="en-US" dirty="0"/>
              <a:t>Replication only begins on 3’ end because it has the ability to release two phosphates</a:t>
            </a:r>
          </a:p>
          <a:p>
            <a:r>
              <a:rPr lang="en-US" b="1" dirty="0"/>
              <a:t>Leading Strand</a:t>
            </a:r>
            <a:r>
              <a:rPr lang="en-US" dirty="0"/>
              <a:t> – complimentary bases added 5’-3’ direction in a single strand</a:t>
            </a:r>
          </a:p>
          <a:p>
            <a:r>
              <a:rPr lang="en-US" b="1" dirty="0"/>
              <a:t>Lagging Strand</a:t>
            </a:r>
            <a:r>
              <a:rPr lang="en-US" dirty="0"/>
              <a:t> -  synthesis happens in segments known as </a:t>
            </a:r>
            <a:r>
              <a:rPr lang="en-US" b="1" dirty="0"/>
              <a:t> Okazaki fragments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191F624-A85E-4FB8-AAB8-D7343B27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1981200"/>
            <a:ext cx="344646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63</TotalTime>
  <Words>608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Educational subjects 16x9</vt:lpstr>
      <vt:lpstr>DNA</vt:lpstr>
      <vt:lpstr>DNA is Genetic Material</vt:lpstr>
      <vt:lpstr>PowerPoint Presentation</vt:lpstr>
      <vt:lpstr>Frederick Griffith</vt:lpstr>
      <vt:lpstr>DNA is a Double Helix</vt:lpstr>
      <vt:lpstr>DNA Replication</vt:lpstr>
      <vt:lpstr>Conservation of DNA Replication</vt:lpstr>
      <vt:lpstr>Enzymes</vt:lpstr>
      <vt:lpstr>DNA Synthesis (cont.)</vt:lpstr>
      <vt:lpstr>PowerPoint Presentation</vt:lpstr>
      <vt:lpstr>Proofreading and Repairing DNA</vt:lpstr>
      <vt:lpstr>PowerPoint Presentation</vt:lpstr>
      <vt:lpstr>Telomeres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Anya Swiss</dc:creator>
  <cp:lastModifiedBy>Anya Swiss</cp:lastModifiedBy>
  <cp:revision>10</cp:revision>
  <dcterms:created xsi:type="dcterms:W3CDTF">2018-12-02T18:28:48Z</dcterms:created>
  <dcterms:modified xsi:type="dcterms:W3CDTF">2018-12-02T19:38:01Z</dcterms:modified>
</cp:coreProperties>
</file>