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7" r:id="rId6"/>
    <p:sldId id="304" r:id="rId7"/>
    <p:sldId id="260" r:id="rId8"/>
    <p:sldId id="261" r:id="rId9"/>
    <p:sldId id="262" r:id="rId10"/>
    <p:sldId id="303" r:id="rId11"/>
    <p:sldId id="295" r:id="rId12"/>
    <p:sldId id="296" r:id="rId13"/>
    <p:sldId id="305" r:id="rId14"/>
    <p:sldId id="306" r:id="rId15"/>
    <p:sldId id="30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C722F-1C4F-4FEE-B713-4EE1636CDD6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B160-9F02-4A65-95D2-22C8F543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E72027D-CA5A-46C3-BC8B-5AB3ED29E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FD93DC-9393-41D4-A838-D6B0C9852A6B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7E61A8E-0306-4E8D-9A7D-74F36B1F8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CB67848-61A7-4737-82FD-2AC56C138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8E34BAC-953B-4251-B315-BBFFCC3DB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623B19-832D-46D5-B13B-5EFE1EF52534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CD5ADAD-7F77-44B5-BF63-E7CF3DA5D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078DFF-6211-4D84-A05A-37D258784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E1E258A-250A-4C11-A362-147AD6F6F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F6BD86-7597-4E48-8ED8-21DF71D25832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F431387-38BC-4BA3-868C-2EE590045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A8CE4FC-6602-4F81-AD07-3A63659D4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010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FF4D824-70D3-47C4-B26A-06D5D42CC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D2B9001-B22C-4F01-83DF-5C4B38040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796FE63-3166-4EA7-A122-99807CE5F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EDA4-8900-4928-B2B1-04111F273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580061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61C2CA0-0FC7-4276-9D2F-B6A7E55B8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EB6B058-9CD1-4468-BC84-94C39DD8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8BB4CE5-6388-42E7-B73A-25014D016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D0D5-37DA-4721-BEFD-7C0EF1D74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3560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powermediaplus.com/player.asp?mediaID=1088&amp;segmentID=97188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hyperlink" Target="http://channel.nationalgeographic.com/channel/content/morphe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1n0kA-eHe_0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www.youtube.com/watch?v=WwD98VB1zvU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://www.pbs.org/wgbh/evolution/library/03/4/l_034_0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bs.org/wgbh/evolution/library/03/4/l_034_04.htm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.discovery.com/interactives/literacy/darwin/darwin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401B-CC31-4D86-9E4A-6FB14366F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Darwin’s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B434F-391A-431D-9277-1028AE021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“decent with modification”</a:t>
            </a:r>
          </a:p>
        </p:txBody>
      </p:sp>
    </p:spTree>
    <p:extLst>
      <p:ext uri="{BB962C8B-B14F-4D97-AF65-F5344CB8AC3E}">
        <p14:creationId xmlns:p14="http://schemas.microsoft.com/office/powerpoint/2010/main" val="10240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EF5F496-D206-4B4E-907D-A0F54753A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altLang="en-US" b="1">
                <a:latin typeface="Goudy Old Style" panose="02020502050305020303" pitchFamily="18" charset="0"/>
              </a:rPr>
              <a:t>Fossil Record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21817F0-CEEB-491F-93B1-27B0CC165E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914400"/>
            <a:ext cx="8001000" cy="1524000"/>
          </a:xfrm>
        </p:spPr>
        <p:txBody>
          <a:bodyPr/>
          <a:lstStyle/>
          <a:p>
            <a:r>
              <a:rPr lang="en-US" altLang="en-US" sz="2800">
                <a:latin typeface="Goudy Old Style" panose="02020502050305020303" pitchFamily="18" charset="0"/>
              </a:rPr>
              <a:t>The </a:t>
            </a:r>
            <a:r>
              <a:rPr lang="en-US" altLang="en-US" sz="2800" b="1">
                <a:latin typeface="Goudy Old Style" panose="02020502050305020303" pitchFamily="18" charset="0"/>
              </a:rPr>
              <a:t>fossil record</a:t>
            </a:r>
            <a:r>
              <a:rPr lang="en-US" altLang="en-US" sz="2800">
                <a:latin typeface="Goudy Old Style" panose="02020502050305020303" pitchFamily="18" charset="0"/>
              </a:rPr>
              <a:t> is the history of life recorded by remains from the past. </a:t>
            </a:r>
            <a:endParaRPr lang="en-US" altLang="en-US" sz="2800" b="1">
              <a:latin typeface="Goudy Old Style" panose="02020502050305020303" pitchFamily="18" charset="0"/>
            </a:endParaRPr>
          </a:p>
          <a:p>
            <a:r>
              <a:rPr lang="en-US" altLang="en-US" sz="2800">
                <a:latin typeface="Goudy Old Style" panose="02020502050305020303" pitchFamily="18" charset="0"/>
              </a:rPr>
              <a:t>Succession of forms over time </a:t>
            </a:r>
          </a:p>
          <a:p>
            <a:endParaRPr lang="en-US" altLang="en-US" sz="2800">
              <a:latin typeface="Goudy Old Style" panose="02020502050305020303" pitchFamily="18" charset="0"/>
            </a:endParaRPr>
          </a:p>
        </p:txBody>
      </p:sp>
      <p:pic>
        <p:nvPicPr>
          <p:cNvPr id="89098" name="Picture 10">
            <a:extLst>
              <a:ext uri="{FF2B5EF4-FFF2-40B4-BE49-F238E27FC236}">
                <a16:creationId xmlns:a16="http://schemas.microsoft.com/office/drawing/2014/main" id="{9877653E-017D-4C7D-BE64-09B479C6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33776"/>
            <a:ext cx="25146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00" name="Picture 12" descr="gc2">
            <a:extLst>
              <a:ext uri="{FF2B5EF4-FFF2-40B4-BE49-F238E27FC236}">
                <a16:creationId xmlns:a16="http://schemas.microsoft.com/office/drawing/2014/main" id="{E6ACFF2E-1077-4519-BC61-1273E2F5F1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162300"/>
            <a:ext cx="41148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4">
            <a:extLst>
              <a:ext uri="{FF2B5EF4-FFF2-40B4-BE49-F238E27FC236}">
                <a16:creationId xmlns:a16="http://schemas.microsoft.com/office/drawing/2014/main" id="{1B8E1976-9AC6-44B9-B15D-BF3A75AD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83363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>
                <a:latin typeface="Times New Roman" panose="02020603050405020304" pitchFamily="18" charset="0"/>
                <a:hlinkClick r:id="rId5"/>
              </a:rPr>
              <a:t>http://www.powermediaplus.com/player.asp?mediaID=1088&amp;segmentID=97188</a:t>
            </a:r>
            <a:endParaRPr kumimoji="0" lang="en-US" altLang="en-US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7BADE34-57B1-44A8-86BC-A532A3407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-228600"/>
            <a:ext cx="7772400" cy="1143000"/>
          </a:xfrm>
        </p:spPr>
        <p:txBody>
          <a:bodyPr/>
          <a:lstStyle/>
          <a:p>
            <a:r>
              <a:rPr lang="en-US" altLang="en-US" sz="4000">
                <a:latin typeface="Goudy Old Style" panose="02020502050305020303" pitchFamily="18" charset="0"/>
              </a:rPr>
              <a:t>O.C. Marsh of Yale University</a:t>
            </a:r>
            <a:r>
              <a:rPr lang="en-US" altLang="en-US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2F41FD9-F6C5-49E8-822C-EAEE9FA6BA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685800"/>
            <a:ext cx="7924800" cy="2667000"/>
          </a:xfrm>
        </p:spPr>
        <p:txBody>
          <a:bodyPr/>
          <a:lstStyle/>
          <a:p>
            <a:r>
              <a:rPr lang="en-US" altLang="en-US" sz="2800">
                <a:latin typeface="Goudy Old Style" panose="02020502050305020303" pitchFamily="18" charset="0"/>
              </a:rPr>
              <a:t>In 1879 conducted a study using the fossil record to trace the history of the modern-day horse </a:t>
            </a:r>
            <a:r>
              <a:rPr lang="en-US" altLang="en-US" sz="2800" i="1">
                <a:latin typeface="Goudy Old Style" panose="02020502050305020303" pitchFamily="18" charset="0"/>
              </a:rPr>
              <a:t>Equus</a:t>
            </a:r>
            <a:r>
              <a:rPr lang="en-US" altLang="en-US" sz="2800">
                <a:latin typeface="Goudy Old Style" panose="02020502050305020303" pitchFamily="18" charset="0"/>
              </a:rPr>
              <a:t>. </a:t>
            </a:r>
          </a:p>
          <a:p>
            <a:r>
              <a:rPr lang="en-US" altLang="en-US" sz="2800">
                <a:latin typeface="Goudy Old Style" panose="02020502050305020303" pitchFamily="18" charset="0"/>
              </a:rPr>
              <a:t>Living organisms resemble most recent fossils in the line of descent; underlying similarities allow us to trace a line of descent over time. </a:t>
            </a:r>
          </a:p>
        </p:txBody>
      </p:sp>
      <p:pic>
        <p:nvPicPr>
          <p:cNvPr id="77828" name="Picture 4" descr="evolhorse">
            <a:extLst>
              <a:ext uri="{FF2B5EF4-FFF2-40B4-BE49-F238E27FC236}">
                <a16:creationId xmlns:a16="http://schemas.microsoft.com/office/drawing/2014/main" id="{34F755E2-8A52-46F0-A01D-00F10C01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00564"/>
            <a:ext cx="3200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29" name="Object 5">
            <a:extLst>
              <a:ext uri="{FF2B5EF4-FFF2-40B4-BE49-F238E27FC236}">
                <a16:creationId xmlns:a16="http://schemas.microsoft.com/office/drawing/2014/main" id="{94E2E228-AB57-4D3D-B16D-18846830ED0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2971800"/>
          <a:ext cx="30559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6" imgW="0" imgH="0" progId="MS_ClipArt_Gallery">
                  <p:embed/>
                </p:oleObj>
              </mc:Choice>
              <mc:Fallback>
                <p:oleObj r:id="rId6" imgW="0" imgH="0" progId="MS_ClipArt_Gallery">
                  <p:embed/>
                  <p:pic>
                    <p:nvPicPr>
                      <p:cNvPr id="77829" name="Object 5">
                        <a:extLst>
                          <a:ext uri="{FF2B5EF4-FFF2-40B4-BE49-F238E27FC236}">
                            <a16:creationId xmlns:a16="http://schemas.microsoft.com/office/drawing/2014/main" id="{94E2E228-AB57-4D3D-B16D-18846830E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0559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2" name="Picture 8">
            <a:extLst>
              <a:ext uri="{FF2B5EF4-FFF2-40B4-BE49-F238E27FC236}">
                <a16:creationId xmlns:a16="http://schemas.microsoft.com/office/drawing/2014/main" id="{639F7114-40ED-4EBA-AC9D-0059C077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590800"/>
            <a:ext cx="28765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Rectangle 9">
            <a:extLst>
              <a:ext uri="{FF2B5EF4-FFF2-40B4-BE49-F238E27FC236}">
                <a16:creationId xmlns:a16="http://schemas.microsoft.com/office/drawing/2014/main" id="{4ABAA7FC-65BF-497C-8BD5-B6729772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6" y="6400800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>
                <a:latin typeface="Times New Roman" panose="02020603050405020304" pitchFamily="18" charset="0"/>
                <a:hlinkClick r:id="rId9"/>
              </a:rPr>
              <a:t>http://channel.nationalgeographic.com/channel/content/morphed/</a:t>
            </a:r>
            <a:endParaRPr kumimoji="0" lang="en-US" altLang="en-US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ED0CEF5-8F5A-4CD6-82D3-581DD36D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Goudy Old Style" panose="02020502050305020303" pitchFamily="18" charset="0"/>
              </a:rPr>
              <a:t>Transitional Forms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B393820-1493-41CE-9F83-1E45AF51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6900" y="685800"/>
            <a:ext cx="5905500" cy="330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Reveal links between groups: </a:t>
            </a:r>
          </a:p>
          <a:p>
            <a:pPr lvl="1">
              <a:lnSpc>
                <a:spcPct val="80000"/>
              </a:lnSpc>
            </a:pPr>
            <a:r>
              <a:rPr lang="en-US" altLang="en-US" sz="2200" b="1" i="1" dirty="0">
                <a:latin typeface="Goudy Old Style" panose="02020502050305020303" pitchFamily="18" charset="0"/>
              </a:rPr>
              <a:t>Archaeopteryx</a:t>
            </a:r>
            <a:r>
              <a:rPr lang="en-US" altLang="en-US" sz="2200" dirty="0">
                <a:latin typeface="Goudy Old Style" panose="02020502050305020303" pitchFamily="18" charset="0"/>
              </a:rPr>
              <a:t> is between reptiles and birds </a:t>
            </a:r>
          </a:p>
          <a:p>
            <a:pPr lvl="1">
              <a:lnSpc>
                <a:spcPct val="80000"/>
              </a:lnSpc>
            </a:pPr>
            <a:r>
              <a:rPr lang="en-US" altLang="en-US" sz="2200" b="1" i="1" dirty="0" err="1">
                <a:latin typeface="Goudy Old Style" panose="02020502050305020303" pitchFamily="18" charset="0"/>
              </a:rPr>
              <a:t>Tiktaalik</a:t>
            </a:r>
            <a:r>
              <a:rPr lang="en-US" altLang="en-US" sz="2200" dirty="0">
                <a:latin typeface="Goudy Old Style" panose="02020502050305020303" pitchFamily="18" charset="0"/>
              </a:rPr>
              <a:t> large shallow water fish</a:t>
            </a:r>
            <a:endParaRPr lang="en-US" altLang="en-US" sz="2200" i="1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200" b="1" i="1" dirty="0" err="1">
                <a:latin typeface="Goudy Old Style" panose="02020502050305020303" pitchFamily="18" charset="0"/>
              </a:rPr>
              <a:t>Eustheopteron</a:t>
            </a:r>
            <a:r>
              <a:rPr lang="en-US" altLang="en-US" sz="2200" dirty="0">
                <a:latin typeface="Goudy Old Style" panose="02020502050305020303" pitchFamily="18" charset="0"/>
              </a:rPr>
              <a:t> is an amphibious fish</a:t>
            </a:r>
          </a:p>
          <a:p>
            <a:pPr lvl="1">
              <a:lnSpc>
                <a:spcPct val="80000"/>
              </a:lnSpc>
            </a:pPr>
            <a:r>
              <a:rPr lang="en-US" altLang="en-US" sz="2200" b="1" i="1" dirty="0" err="1">
                <a:latin typeface="Goudy Old Style" panose="02020502050305020303" pitchFamily="18" charset="0"/>
              </a:rPr>
              <a:t>Seymouria</a:t>
            </a:r>
            <a:r>
              <a:rPr lang="en-US" altLang="en-US" sz="2200" dirty="0">
                <a:latin typeface="Goudy Old Style" panose="02020502050305020303" pitchFamily="18" charset="0"/>
              </a:rPr>
              <a:t> is a reptile-like amphibian</a:t>
            </a:r>
          </a:p>
          <a:p>
            <a:pPr lvl="1">
              <a:lnSpc>
                <a:spcPct val="80000"/>
              </a:lnSpc>
            </a:pPr>
            <a:r>
              <a:rPr lang="en-US" altLang="en-US" sz="2200" b="1" dirty="0">
                <a:latin typeface="Goudy Old Style" panose="02020502050305020303" pitchFamily="18" charset="0"/>
              </a:rPr>
              <a:t>Therapsids</a:t>
            </a:r>
            <a:r>
              <a:rPr lang="en-US" altLang="en-US" sz="2200" dirty="0">
                <a:latin typeface="Goudy Old Style" panose="02020502050305020303" pitchFamily="18" charset="0"/>
              </a:rPr>
              <a:t> were mammal-like reptiles. 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3EC81587-7F6C-40D5-83F1-ABE77345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>
            <a:extLst>
              <a:ext uri="{FF2B5EF4-FFF2-40B4-BE49-F238E27FC236}">
                <a16:creationId xmlns:a16="http://schemas.microsoft.com/office/drawing/2014/main" id="{2B9918B6-AA91-4989-87B6-B7D3A185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6" y="3886200"/>
            <a:ext cx="43767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>
            <a:extLst>
              <a:ext uri="{FF2B5EF4-FFF2-40B4-BE49-F238E27FC236}">
                <a16:creationId xmlns:a16="http://schemas.microsoft.com/office/drawing/2014/main" id="{BCF83975-84A8-4D2C-AF52-C260127F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57776"/>
            <a:ext cx="289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>
            <a:extLst>
              <a:ext uri="{FF2B5EF4-FFF2-40B4-BE49-F238E27FC236}">
                <a16:creationId xmlns:a16="http://schemas.microsoft.com/office/drawing/2014/main" id="{3C564D45-7666-4AB5-A891-EE3FA3A4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0400"/>
            <a:ext cx="28956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8">
            <a:extLst>
              <a:ext uri="{FF2B5EF4-FFF2-40B4-BE49-F238E27FC236}">
                <a16:creationId xmlns:a16="http://schemas.microsoft.com/office/drawing/2014/main" id="{3A02E74A-3A94-4921-B20F-F159CB00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548438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>
                <a:latin typeface="Times New Roman" panose="02020603050405020304" pitchFamily="18" charset="0"/>
                <a:hlinkClick r:id="rId7"/>
              </a:rPr>
              <a:t>http://www.youtube.com/watch?v=WwD98VB1zvU</a:t>
            </a:r>
            <a:endParaRPr kumimoji="0" lang="en-US" altLang="en-US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3CB3AAFD-A126-4882-9835-477F4078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321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>
                <a:latin typeface="Times New Roman" panose="02020603050405020304" pitchFamily="18" charset="0"/>
                <a:hlinkClick r:id="rId8"/>
              </a:rPr>
              <a:t>http://www.youtube.com/watch?v=1n0kA-eHe_0</a:t>
            </a:r>
            <a:endParaRPr kumimoji="0" lang="en-US" altLang="en-US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ADA3FEC1-0D55-40C3-AAA7-35ED282E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867400"/>
            <a:ext cx="407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>
                <a:latin typeface="Times New Roman" panose="02020603050405020304" pitchFamily="18" charset="0"/>
                <a:hlinkClick r:id="rId9"/>
              </a:rPr>
              <a:t>http://www.pbs.org/wgbh/evolution/library/03/4/l_034_03.html</a:t>
            </a:r>
            <a:endParaRPr kumimoji="0" lang="en-US" altLang="en-US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07CB20E-1BBA-49BD-ACE7-CED19A9EC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7575" y="0"/>
            <a:ext cx="7924799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oudy Old Style" panose="02020502050305020303" pitchFamily="18" charset="0"/>
              </a:rPr>
              <a:t>Evolution evidence: Biogeography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1F5C77-01CE-4696-BECA-0B86B7ADF6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57575" y="609600"/>
            <a:ext cx="8267700" cy="32575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The unequal distribution of organisms on the earth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Each species originated only once, in one place- called the point of origin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Physical factors, such as the location of continents, determine where a population can spread.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Why are kangaroos in Australia but not elsewhere? Why are cacti in deserts of North America but not in deserts of Africa or Asia?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Marsupials arose when South America, Antarctica, and Australia were all joined Australia separated before placental mammals arose, so only marsupials diversified in Australia.</a:t>
            </a: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4EE44230-C97E-4BC6-95A8-8BD7739A206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1450" y="3998913"/>
            <a:ext cx="3733800" cy="2789238"/>
          </a:xfrm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4CB8AEB0-AD3F-4D5F-8337-D4B7E68B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930651"/>
            <a:ext cx="3733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 descr="kangaroo">
            <a:extLst>
              <a:ext uri="{FF2B5EF4-FFF2-40B4-BE49-F238E27FC236}">
                <a16:creationId xmlns:a16="http://schemas.microsoft.com/office/drawing/2014/main" id="{69AD9F1A-935E-4956-8FE5-81510C9C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2981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B0A-7C9E-45AF-B0E5-3CF0B726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0B21-65BC-45A3-A010-82590D32CE7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97856803-7DD4-40BD-821B-5311AE767E2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16" descr="pangea-continental-drift">
            <a:extLst>
              <a:ext uri="{FF2B5EF4-FFF2-40B4-BE49-F238E27FC236}">
                <a16:creationId xmlns:a16="http://schemas.microsoft.com/office/drawing/2014/main" id="{A0DF1019-F163-43A5-BD9E-504F8069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304800"/>
            <a:ext cx="52593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856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821EBE7-96BF-4C40-8115-F4F5B36E0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altLang="en-US" b="1">
                <a:latin typeface="Goudy Old Style" panose="02020502050305020303" pitchFamily="18" charset="0"/>
              </a:rPr>
              <a:t>Embryological Development</a:t>
            </a:r>
            <a:r>
              <a:rPr lang="en-US" altLang="en-US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95FE7A7-BE7E-4DEF-B315-5ADBB0D456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0675" y="914400"/>
            <a:ext cx="7772400" cy="527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dirty="0">
                <a:latin typeface="Goudy Old Style" panose="02020502050305020303" pitchFamily="18" charset="0"/>
              </a:rPr>
              <a:t>During development, all vertebrates have a notochord and paired pharyngeal pouches. </a:t>
            </a: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Goudy Old Style" panose="02020502050305020303" pitchFamily="18" charset="0"/>
              </a:rPr>
              <a:t>In fishes and amphibian larvae, the pouches become gills. </a:t>
            </a: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Goudy Old Style" panose="02020502050305020303" pitchFamily="18" charset="0"/>
              </a:rPr>
              <a:t>In humans, first pair of pouches becomes a cavity of middle ear and auditory tube; second pair becomes tonsils, while third and fourth pairs become thymus and parathyroid glands. </a:t>
            </a: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Goudy Old Style" panose="02020502050305020303" pitchFamily="18" charset="0"/>
              </a:rPr>
              <a:t>This makes sense only if fish are ancestral to other vertebrate groups.</a:t>
            </a: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Goudy Old Style" panose="02020502050305020303" pitchFamily="18" charset="0"/>
              </a:rPr>
              <a:t>During early stages of development it is nearly impossible to determine the difference between many different organisms.</a:t>
            </a:r>
          </a:p>
        </p:txBody>
      </p:sp>
      <p:pic>
        <p:nvPicPr>
          <p:cNvPr id="53252" name="Picture 6" descr="a038_02">
            <a:extLst>
              <a:ext uri="{FF2B5EF4-FFF2-40B4-BE49-F238E27FC236}">
                <a16:creationId xmlns:a16="http://schemas.microsoft.com/office/drawing/2014/main" id="{0D311B6B-EC1F-48B5-AC9F-B787795196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1175" y="676275"/>
            <a:ext cx="2790825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8E81115-ECCF-40BB-9276-814B73808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772400" cy="1143000"/>
          </a:xfrm>
        </p:spPr>
        <p:txBody>
          <a:bodyPr/>
          <a:lstStyle/>
          <a:p>
            <a:r>
              <a:rPr lang="en-US" altLang="en-US">
                <a:latin typeface="Goudy Old Style" panose="02020502050305020303" pitchFamily="18" charset="0"/>
              </a:rPr>
              <a:t>Evolution evidence:  Molecular Biology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FB7B61D-46B8-48D0-AB1B-140E294C37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914399"/>
            <a:ext cx="6902448" cy="2447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Almost all living organisms use the same basic biochemical molecules, including DNA, ATP, and many identical or nearly identical enzymes.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Organisms utilize the same DNA triplet base code and the same 20 amino acids in their proteins.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The fact that humans and chimps have 96% the same DNA sequences.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These similarities can be explained by descent from a common ancestor.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This is substantiated by analysis of degree of similarity in amino acids for </a:t>
            </a:r>
            <a:r>
              <a:rPr lang="en-US" altLang="en-US" b="1" dirty="0">
                <a:latin typeface="Goudy Old Style" panose="02020502050305020303" pitchFamily="18" charset="0"/>
              </a:rPr>
              <a:t>cytochrome c</a:t>
            </a:r>
            <a:r>
              <a:rPr lang="en-US" altLang="en-US" dirty="0">
                <a:latin typeface="Goudy Old Style" panose="02020502050305020303" pitchFamily="18" charset="0"/>
              </a:rPr>
              <a:t> among organisms</a:t>
            </a:r>
            <a:r>
              <a:rPr lang="en-US" altLang="en-US" sz="1600" dirty="0">
                <a:latin typeface="Goudy Old Style" panose="02020502050305020303" pitchFamily="18" charset="0"/>
              </a:rPr>
              <a:t>.</a:t>
            </a:r>
          </a:p>
        </p:txBody>
      </p:sp>
      <p:pic>
        <p:nvPicPr>
          <p:cNvPr id="55300" name="Picture 7">
            <a:extLst>
              <a:ext uri="{FF2B5EF4-FFF2-40B4-BE49-F238E27FC236}">
                <a16:creationId xmlns:a16="http://schemas.microsoft.com/office/drawing/2014/main" id="{B741333B-FEE9-4B68-BE52-E4B06D28246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6348" y="716307"/>
            <a:ext cx="4165566" cy="5082488"/>
          </a:xfrm>
        </p:spPr>
      </p:pic>
      <p:pic>
        <p:nvPicPr>
          <p:cNvPr id="55301" name="Picture 8" descr="cytochromec,2">
            <a:extLst>
              <a:ext uri="{FF2B5EF4-FFF2-40B4-BE49-F238E27FC236}">
                <a16:creationId xmlns:a16="http://schemas.microsoft.com/office/drawing/2014/main" id="{82B06425-BCDE-4C19-8746-F1ED74CD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8" y="3495677"/>
            <a:ext cx="510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9">
            <a:extLst>
              <a:ext uri="{FF2B5EF4-FFF2-40B4-BE49-F238E27FC236}">
                <a16:creationId xmlns:a16="http://schemas.microsoft.com/office/drawing/2014/main" id="{BEEF06D6-D5FA-413E-A030-24EB049A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3" y="5798795"/>
            <a:ext cx="407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200" dirty="0">
                <a:latin typeface="Times New Roman" panose="02020603050405020304" pitchFamily="18" charset="0"/>
                <a:hlinkClick r:id="rId6"/>
              </a:rPr>
              <a:t>http://www.pbs.org/wgbh/evolution/library/03/4/l_034_04.html</a:t>
            </a:r>
            <a:endParaRPr kumimoji="0" lang="en-US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D57B-2F60-4860-B1BE-226CA8E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Pre-Darwin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D3871-72C2-443F-A9F9-987F94F9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81125"/>
            <a:ext cx="8915400" cy="3777622"/>
          </a:xfrm>
        </p:spPr>
        <p:txBody>
          <a:bodyPr/>
          <a:lstStyle/>
          <a:p>
            <a:r>
              <a:rPr lang="en-US" b="1" dirty="0"/>
              <a:t>Aristotle</a:t>
            </a:r>
            <a:r>
              <a:rPr lang="en-US" dirty="0"/>
              <a:t> (BCE) believed that species were fixed, but that there was a complexity in life forms “</a:t>
            </a:r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err="1"/>
              <a:t>naturae</a:t>
            </a:r>
            <a:r>
              <a:rPr lang="en-US" dirty="0"/>
              <a:t>”</a:t>
            </a:r>
          </a:p>
          <a:p>
            <a:r>
              <a:rPr lang="en-US" b="1" dirty="0"/>
              <a:t>Linnaeus (</a:t>
            </a: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century) </a:t>
            </a:r>
            <a:r>
              <a:rPr lang="en-US" dirty="0"/>
              <a:t>– binomial nomenclature and nested order</a:t>
            </a:r>
          </a:p>
          <a:p>
            <a:r>
              <a:rPr lang="en-US" b="1" dirty="0"/>
              <a:t>Cuvier, Hutton, Lyell-</a:t>
            </a:r>
            <a:r>
              <a:rPr lang="en-US" dirty="0"/>
              <a:t> Rock strata show different fossils- uniformitarianism</a:t>
            </a:r>
          </a:p>
          <a:p>
            <a:r>
              <a:rPr lang="en-US" b="1" dirty="0"/>
              <a:t>Lamarck- </a:t>
            </a:r>
            <a:r>
              <a:rPr lang="en-US" b="1"/>
              <a:t>(</a:t>
            </a:r>
            <a:r>
              <a:rPr lang="en-US" b="1" smtClean="0"/>
              <a:t>19</a:t>
            </a:r>
            <a:r>
              <a:rPr lang="en-US" b="1" baseline="30000" smtClean="0"/>
              <a:t>th</a:t>
            </a:r>
            <a:r>
              <a:rPr lang="en-US" b="1" smtClean="0"/>
              <a:t> </a:t>
            </a:r>
            <a:r>
              <a:rPr lang="en-US" b="1" dirty="0"/>
              <a:t>century)</a:t>
            </a:r>
            <a:r>
              <a:rPr lang="en-US" dirty="0"/>
              <a:t>- use and disuse </a:t>
            </a:r>
            <a:r>
              <a:rPr lang="en-US" b="1" i="1" dirty="0"/>
              <a:t>and</a:t>
            </a:r>
            <a:r>
              <a:rPr lang="en-US" dirty="0"/>
              <a:t> inherited characteristics</a:t>
            </a:r>
            <a:endParaRPr lang="en-US" b="1" dirty="0"/>
          </a:p>
        </p:txBody>
      </p:sp>
      <p:pic>
        <p:nvPicPr>
          <p:cNvPr id="1026" name="Picture 2" descr="Image result for lyell and hutton">
            <a:extLst>
              <a:ext uri="{FF2B5EF4-FFF2-40B4-BE49-F238E27FC236}">
                <a16:creationId xmlns:a16="http://schemas.microsoft.com/office/drawing/2014/main" id="{BA921195-B002-46F8-8501-541DB27F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305300" cy="32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0549F-963E-45D4-98F7-27B2A3274CF9}"/>
              </a:ext>
            </a:extLst>
          </p:cNvPr>
          <p:cNvSpPr txBox="1"/>
          <p:nvPr/>
        </p:nvSpPr>
        <p:spPr>
          <a:xfrm>
            <a:off x="4876800" y="6682747"/>
            <a:ext cx="7581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https://evolution.berkeley.edu/evolibrary/images/history/rockcycle2.gif</a:t>
            </a:r>
          </a:p>
        </p:txBody>
      </p:sp>
    </p:spTree>
    <p:extLst>
      <p:ext uri="{BB962C8B-B14F-4D97-AF65-F5344CB8AC3E}">
        <p14:creationId xmlns:p14="http://schemas.microsoft.com/office/powerpoint/2010/main" val="22827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3BA8-D243-4796-A959-B8F3AA68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Darwin’s Beagle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4DCB-C072-4481-8074-8A4C6A0B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darwin beagle">
            <a:extLst>
              <a:ext uri="{FF2B5EF4-FFF2-40B4-BE49-F238E27FC236}">
                <a16:creationId xmlns:a16="http://schemas.microsoft.com/office/drawing/2014/main" id="{77B85EDD-B197-49F1-A2D9-9D5A49AF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1333468"/>
            <a:ext cx="10448925" cy="5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FACBC-5042-4822-8EE8-C7733D531981}"/>
              </a:ext>
            </a:extLst>
          </p:cNvPr>
          <p:cNvSpPr txBox="1"/>
          <p:nvPr/>
        </p:nvSpPr>
        <p:spPr>
          <a:xfrm>
            <a:off x="3280312" y="6600825"/>
            <a:ext cx="9102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https://www.aboutdarwin.com/voyage/Voyage_02.jpg</a:t>
            </a:r>
          </a:p>
        </p:txBody>
      </p:sp>
    </p:spTree>
    <p:extLst>
      <p:ext uri="{BB962C8B-B14F-4D97-AF65-F5344CB8AC3E}">
        <p14:creationId xmlns:p14="http://schemas.microsoft.com/office/powerpoint/2010/main" val="32012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arwin finches">
            <a:extLst>
              <a:ext uri="{FF2B5EF4-FFF2-40B4-BE49-F238E27FC236}">
                <a16:creationId xmlns:a16="http://schemas.microsoft.com/office/drawing/2014/main" id="{B98EC51D-3415-433C-A422-D993C681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0"/>
            <a:ext cx="9123589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837494-AB19-482E-A403-8B3E34D8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92" y="-34925"/>
            <a:ext cx="8911687" cy="690340"/>
          </a:xfrm>
        </p:spPr>
        <p:txBody>
          <a:bodyPr/>
          <a:lstStyle/>
          <a:p>
            <a:r>
              <a:rPr lang="en-US" dirty="0"/>
              <a:t>Galapagos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976BD-718B-47A2-97D5-1E2968CD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12" y="4292600"/>
            <a:ext cx="8915400" cy="2673350"/>
          </a:xfrm>
        </p:spPr>
        <p:txBody>
          <a:bodyPr/>
          <a:lstStyle/>
          <a:p>
            <a:r>
              <a:rPr lang="en-US" b="1" dirty="0"/>
              <a:t>Variation:</a:t>
            </a:r>
            <a:r>
              <a:rPr lang="en-US" dirty="0"/>
              <a:t> phenotypic differences between organisms (ex: finches with different beak sizes</a:t>
            </a:r>
          </a:p>
          <a:p>
            <a:r>
              <a:rPr lang="en-US" b="1" dirty="0"/>
              <a:t>Adaptations</a:t>
            </a:r>
            <a:r>
              <a:rPr lang="en-US" dirty="0"/>
              <a:t>: Inherited characteristics that enhance reproduction and survival</a:t>
            </a:r>
          </a:p>
          <a:p>
            <a:r>
              <a:rPr lang="en-US" b="1" dirty="0"/>
              <a:t>Natural Selection:</a:t>
            </a:r>
            <a:r>
              <a:rPr lang="en-US" dirty="0"/>
              <a:t> Individuals with certain inherited traits reproduce and survive more because of those traits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0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D31008-0D8D-47C2-BD9A-AA1EBD27D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r>
              <a:rPr lang="en-US" altLang="en-US">
                <a:latin typeface="Goudy Old Style" panose="02020502050305020303" pitchFamily="18" charset="0"/>
              </a:rPr>
              <a:t>5 observations: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8A94694-F626-4117-84BA-CD8BA06B8A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1430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>
                <a:latin typeface="Goudy Old Style" panose="02020502050305020303" pitchFamily="18" charset="0"/>
              </a:rPr>
              <a:t>1. Exponential fertility </a:t>
            </a:r>
          </a:p>
          <a:p>
            <a:pPr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2. Stable population size        </a:t>
            </a:r>
          </a:p>
          <a:p>
            <a:pPr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3. Limited resources </a:t>
            </a:r>
          </a:p>
          <a:p>
            <a:pPr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4. Individuals vary      </a:t>
            </a:r>
          </a:p>
          <a:p>
            <a:pPr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5. Heritable variation</a:t>
            </a:r>
          </a:p>
        </p:txBody>
      </p:sp>
      <p:pic>
        <p:nvPicPr>
          <p:cNvPr id="68615" name="Picture 7">
            <a:extLst>
              <a:ext uri="{FF2B5EF4-FFF2-40B4-BE49-F238E27FC236}">
                <a16:creationId xmlns:a16="http://schemas.microsoft.com/office/drawing/2014/main" id="{A3647186-339A-4D88-8951-3338A07B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010025"/>
            <a:ext cx="403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6" name="Picture 8">
            <a:extLst>
              <a:ext uri="{FF2B5EF4-FFF2-40B4-BE49-F238E27FC236}">
                <a16:creationId xmlns:a16="http://schemas.microsoft.com/office/drawing/2014/main" id="{4350E863-C850-4E05-881D-CEDDFDFB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604838"/>
            <a:ext cx="50165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8EA0C12-9948-4AF5-8496-9D9C13C64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</p:spPr>
        <p:txBody>
          <a:bodyPr/>
          <a:lstStyle/>
          <a:p>
            <a:r>
              <a:rPr lang="en-US" altLang="en-US" b="1">
                <a:latin typeface="Goudy Old Style" panose="02020502050305020303" pitchFamily="18" charset="0"/>
              </a:rPr>
              <a:t>Natural selection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253C2A8-7FF9-4FBD-A596-4818211BC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4142" y="1809750"/>
            <a:ext cx="8703858" cy="46672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b="1" dirty="0">
                <a:latin typeface="Goudy Old Style" panose="02020502050305020303" pitchFamily="18" charset="0"/>
              </a:rPr>
              <a:t>There is variation in traits.</a:t>
            </a:r>
            <a:r>
              <a:rPr lang="en-US" altLang="en-US" sz="2400" dirty="0">
                <a:latin typeface="Goudy Old Style" panose="02020502050305020303" pitchFamily="18" charset="0"/>
              </a:rPr>
              <a:t/>
            </a:r>
            <a:br>
              <a:rPr lang="en-US" altLang="en-US" sz="2400" dirty="0">
                <a:latin typeface="Goudy Old Style" panose="02020502050305020303" pitchFamily="18" charset="0"/>
              </a:rPr>
            </a:br>
            <a:r>
              <a:rPr lang="en-US" altLang="en-US" sz="2400" dirty="0">
                <a:latin typeface="Goudy Old Style" panose="02020502050305020303" pitchFamily="18" charset="0"/>
              </a:rPr>
              <a:t>Some beetles are green and some are brown.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b="1" dirty="0">
                <a:latin typeface="Goudy Old Style" panose="02020502050305020303" pitchFamily="18" charset="0"/>
              </a:rPr>
              <a:t>There is differential reproduction.</a:t>
            </a:r>
            <a:r>
              <a:rPr lang="en-US" altLang="en-US" sz="2400" dirty="0">
                <a:latin typeface="Goudy Old Style" panose="02020502050305020303" pitchFamily="18" charset="0"/>
              </a:rPr>
              <a:t/>
            </a:r>
            <a:br>
              <a:rPr lang="en-US" altLang="en-US" sz="2400" dirty="0">
                <a:latin typeface="Goudy Old Style" panose="02020502050305020303" pitchFamily="18" charset="0"/>
              </a:rPr>
            </a:br>
            <a:r>
              <a:rPr lang="en-US" altLang="en-US" sz="2400" dirty="0">
                <a:latin typeface="Goudy Old Style" panose="02020502050305020303" pitchFamily="18" charset="0"/>
              </a:rPr>
              <a:t>Green beetles get eaten by birds and survive to reproduce less often than brown beetles.</a:t>
            </a:r>
            <a:r>
              <a:rPr lang="en-US" altLang="en-US" sz="24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b="1" dirty="0">
                <a:latin typeface="Goudy Old Style" panose="02020502050305020303" pitchFamily="18" charset="0"/>
              </a:rPr>
              <a:t>There is heredity.</a:t>
            </a:r>
            <a:r>
              <a:rPr lang="en-US" altLang="en-US" sz="2400" dirty="0">
                <a:latin typeface="Goudy Old Style" panose="02020502050305020303" pitchFamily="18" charset="0"/>
              </a:rPr>
              <a:t/>
            </a:r>
            <a:br>
              <a:rPr lang="en-US" altLang="en-US" sz="2400" dirty="0">
                <a:latin typeface="Goudy Old Style" panose="02020502050305020303" pitchFamily="18" charset="0"/>
              </a:rPr>
            </a:br>
            <a:r>
              <a:rPr lang="en-US" altLang="en-US" sz="2400" dirty="0">
                <a:latin typeface="Goudy Old Style" panose="02020502050305020303" pitchFamily="18" charset="0"/>
              </a:rPr>
              <a:t>Surviving brown beetles have brown baby beetles because this trait is genetic.</a:t>
            </a:r>
            <a:r>
              <a:rPr lang="en-US" altLang="en-US" sz="24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altLang="en-US" sz="2400" b="1" dirty="0">
                <a:latin typeface="Goudy Old Style" panose="02020502050305020303" pitchFamily="18" charset="0"/>
              </a:rPr>
              <a:t>End result: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dirty="0">
                <a:latin typeface="Goudy Old Style" panose="02020502050305020303" pitchFamily="18" charset="0"/>
              </a:rPr>
              <a:t>The more advantageous trait, brown coloration, which allows the beetle to have more offspring, becomes more common in the population. 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graphicFrame>
        <p:nvGraphicFramePr>
          <p:cNvPr id="100356" name="Group 4">
            <a:extLst>
              <a:ext uri="{FF2B5EF4-FFF2-40B4-BE49-F238E27FC236}">
                <a16:creationId xmlns:a16="http://schemas.microsoft.com/office/drawing/2014/main" id="{85EF3AC7-05E3-44B2-8B6A-6A9C5C63CA3F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1"/>
          <a:ext cx="1557339" cy="1343025"/>
        </p:xfrm>
        <a:graphic>
          <a:graphicData uri="http://schemas.openxmlformats.org/drawingml/2006/table">
            <a:tbl>
              <a:tblPr/>
              <a:tblGrid>
                <a:gridCol w="20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91421" marR="9142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7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              </a:t>
                      </a:r>
                    </a:p>
                  </a:txBody>
                  <a:tcPr marL="91421" marR="9142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799" name="Picture 11" descr="dot_clear">
            <a:extLst>
              <a:ext uri="{FF2B5EF4-FFF2-40B4-BE49-F238E27FC236}">
                <a16:creationId xmlns:a16="http://schemas.microsoft.com/office/drawing/2014/main" id="{FF38964D-8B61-4DEA-8BA1-1A5FF6D2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587376"/>
            <a:ext cx="1428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Picture 12" descr="Color variation in these beetles">
            <a:extLst>
              <a:ext uri="{FF2B5EF4-FFF2-40B4-BE49-F238E27FC236}">
                <a16:creationId xmlns:a16="http://schemas.microsoft.com/office/drawing/2014/main" id="{61D6E5AF-FC0A-4DDA-ACAC-01B5C2B9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-2381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Picture 13" descr="Differential reproduction">
            <a:extLst>
              <a:ext uri="{FF2B5EF4-FFF2-40B4-BE49-F238E27FC236}">
                <a16:creationId xmlns:a16="http://schemas.microsoft.com/office/drawing/2014/main" id="{9347C7D2-363C-4562-BC16-071013B2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672800"/>
            <a:ext cx="2286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Picture 14" descr="Heredity of the traits of the beetles who survive">
            <a:extLst>
              <a:ext uri="{FF2B5EF4-FFF2-40B4-BE49-F238E27FC236}">
                <a16:creationId xmlns:a16="http://schemas.microsoft.com/office/drawing/2014/main" id="{51345230-E135-4CAA-AC36-7BAA7553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339603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15" descr="Eventually, the advantageous trait dominates">
            <a:extLst>
              <a:ext uri="{FF2B5EF4-FFF2-40B4-BE49-F238E27FC236}">
                <a16:creationId xmlns:a16="http://schemas.microsoft.com/office/drawing/2014/main" id="{1780662E-361E-483D-AA15-B709B4DF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505856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7">
            <a:extLst>
              <a:ext uri="{FF2B5EF4-FFF2-40B4-BE49-F238E27FC236}">
                <a16:creationId xmlns:a16="http://schemas.microsoft.com/office/drawing/2014/main" id="{B2E5E2FD-C4EA-4C6A-AD0D-956ED9D6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1"/>
            <a:ext cx="8703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  <a:hlinkClick r:id="rId8"/>
              </a:rPr>
              <a:t>http://science.discovery.com/interactives/literacy/darwin/darwin.html</a:t>
            </a:r>
            <a:endParaRPr kumimoji="0"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606B-FC77-442A-90F3-B1C3B81A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1502-53A7-4543-9E1C-815494C5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atural selection vs artificial selection">
            <a:extLst>
              <a:ext uri="{FF2B5EF4-FFF2-40B4-BE49-F238E27FC236}">
                <a16:creationId xmlns:a16="http://schemas.microsoft.com/office/drawing/2014/main" id="{6A9D6051-D378-47E2-8117-4CC1CC9A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0"/>
            <a:ext cx="1147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604B1-AC98-4B02-B4A3-1660C7F78027}"/>
              </a:ext>
            </a:extLst>
          </p:cNvPr>
          <p:cNvSpPr txBox="1"/>
          <p:nvPr/>
        </p:nvSpPr>
        <p:spPr>
          <a:xfrm>
            <a:off x="628650" y="6616928"/>
            <a:ext cx="8911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https://cdn2.vox-cdn.com/thumbor/7YpIvXYS02jNJBH75Q9Bz7FYuus=/cdn0.vox-cdn.com/uploads/chorus_asset/file/2357022/artificial-natural-corn1.0.png</a:t>
            </a:r>
          </a:p>
        </p:txBody>
      </p:sp>
    </p:spTree>
    <p:extLst>
      <p:ext uri="{BB962C8B-B14F-4D97-AF65-F5344CB8AC3E}">
        <p14:creationId xmlns:p14="http://schemas.microsoft.com/office/powerpoint/2010/main" val="10036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EEFD-06E5-4D4A-97A9-E9C78901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FEC1-F5DC-4DB1-A589-5FC2B083C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hand sanitizer vs soap on drug resistant">
            <a:extLst>
              <a:ext uri="{FF2B5EF4-FFF2-40B4-BE49-F238E27FC236}">
                <a16:creationId xmlns:a16="http://schemas.microsoft.com/office/drawing/2014/main" id="{B81110C0-13D9-4DDF-8BAF-C3F24C5B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18ACC-85AC-487A-88A6-652982EB49A0}"/>
              </a:ext>
            </a:extLst>
          </p:cNvPr>
          <p:cNvSpPr txBox="1"/>
          <p:nvPr/>
        </p:nvSpPr>
        <p:spPr>
          <a:xfrm>
            <a:off x="333375" y="6667500"/>
            <a:ext cx="5591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https://i2.wp.com/sitn.hms.harvard.edu/wp-content/uploads/2017/01/Figure-2.png</a:t>
            </a:r>
          </a:p>
        </p:txBody>
      </p:sp>
      <p:pic>
        <p:nvPicPr>
          <p:cNvPr id="5124" name="Picture 4" descr="Image result for peppered moth evolution">
            <a:extLst>
              <a:ext uri="{FF2B5EF4-FFF2-40B4-BE49-F238E27FC236}">
                <a16:creationId xmlns:a16="http://schemas.microsoft.com/office/drawing/2014/main" id="{BDAC23F4-E93A-479F-912D-7BCBF6C8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2" y="2135639"/>
            <a:ext cx="6960881" cy="25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57438-3133-4FC8-AD67-0DBB925CEB67}"/>
              </a:ext>
            </a:extLst>
          </p:cNvPr>
          <p:cNvSpPr txBox="1"/>
          <p:nvPr/>
        </p:nvSpPr>
        <p:spPr>
          <a:xfrm>
            <a:off x="7067550" y="4694233"/>
            <a:ext cx="5124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http://ib.bioninja.com.au/_Media/peppered-moth_med.jpeg</a:t>
            </a:r>
          </a:p>
        </p:txBody>
      </p:sp>
    </p:spTree>
    <p:extLst>
      <p:ext uri="{BB962C8B-B14F-4D97-AF65-F5344CB8AC3E}">
        <p14:creationId xmlns:p14="http://schemas.microsoft.com/office/powerpoint/2010/main" val="21146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3BF4-64DD-4104-87F3-413812A2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23E8-EDFB-4A2E-8342-36CC63F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3777622"/>
          </a:xfrm>
        </p:spPr>
        <p:txBody>
          <a:bodyPr/>
          <a:lstStyle/>
          <a:p>
            <a:r>
              <a:rPr lang="en-US" b="1" dirty="0"/>
              <a:t>Homologous Structures:</a:t>
            </a:r>
            <a:r>
              <a:rPr lang="en-US" dirty="0"/>
              <a:t> Different structures with similar morphology</a:t>
            </a:r>
          </a:p>
          <a:p>
            <a:r>
              <a:rPr lang="en-US" b="1" dirty="0"/>
              <a:t>Analogous Structures:</a:t>
            </a:r>
            <a:r>
              <a:rPr lang="en-US" dirty="0"/>
              <a:t> Same structures but evolved differently (wings in insects and birds)</a:t>
            </a:r>
          </a:p>
          <a:p>
            <a:r>
              <a:rPr lang="en-US" b="1" dirty="0"/>
              <a:t>Vestigial Structures:</a:t>
            </a:r>
            <a:r>
              <a:rPr lang="en-US" dirty="0"/>
              <a:t> remains of structures that are no longer useful ex: tail bone, appendix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6" name="Picture 2" descr="Image result for evolutionary structures">
            <a:extLst>
              <a:ext uri="{FF2B5EF4-FFF2-40B4-BE49-F238E27FC236}">
                <a16:creationId xmlns:a16="http://schemas.microsoft.com/office/drawing/2014/main" id="{A2D70C39-1879-4115-BD6B-06BB420E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113139"/>
            <a:ext cx="4686300" cy="33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F828E-BBEF-4062-B378-341566CB6808}"/>
              </a:ext>
            </a:extLst>
          </p:cNvPr>
          <p:cNvSpPr txBox="1"/>
          <p:nvPr/>
        </p:nvSpPr>
        <p:spPr>
          <a:xfrm>
            <a:off x="5140325" y="6438900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https://upload.wikimedia.org/wikipedia/commons/thumb/0/08/Analogous_%26_Homologous_Structures.svg/310px-Analogous_%26_Homologous_Structures.svg.png</a:t>
            </a:r>
          </a:p>
        </p:txBody>
      </p:sp>
    </p:spTree>
    <p:extLst>
      <p:ext uri="{BB962C8B-B14F-4D97-AF65-F5344CB8AC3E}">
        <p14:creationId xmlns:p14="http://schemas.microsoft.com/office/powerpoint/2010/main" val="21757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595</Words>
  <Application>Microsoft Office PowerPoint</Application>
  <PresentationFormat>Widescreen</PresentationFormat>
  <Paragraphs>76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Goudy Old Style</vt:lpstr>
      <vt:lpstr>Times</vt:lpstr>
      <vt:lpstr>Times New Roman</vt:lpstr>
      <vt:lpstr>Verdana</vt:lpstr>
      <vt:lpstr>Wingdings 3</vt:lpstr>
      <vt:lpstr>Wisp</vt:lpstr>
      <vt:lpstr>MS_ClipArt_Gallery</vt:lpstr>
      <vt:lpstr>Darwin’s Evolution</vt:lpstr>
      <vt:lpstr>Pre-Darwin</vt:lpstr>
      <vt:lpstr>Darwin’s Beagle</vt:lpstr>
      <vt:lpstr>Galapagos Islands</vt:lpstr>
      <vt:lpstr>5 observations:</vt:lpstr>
      <vt:lpstr>Natural selection</vt:lpstr>
      <vt:lpstr>PowerPoint Presentation</vt:lpstr>
      <vt:lpstr>PowerPoint Presentation</vt:lpstr>
      <vt:lpstr>Fossil Proof</vt:lpstr>
      <vt:lpstr>Fossil Record</vt:lpstr>
      <vt:lpstr>O.C. Marsh of Yale University </vt:lpstr>
      <vt:lpstr>Transitional Forms</vt:lpstr>
      <vt:lpstr>Evolution evidence: Biogeography</vt:lpstr>
      <vt:lpstr>PowerPoint Presentation</vt:lpstr>
      <vt:lpstr>Embryological Development </vt:lpstr>
      <vt:lpstr>Evolution evidence:  Molecular 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Evolution</dc:title>
  <dc:creator>Anya Swiss</dc:creator>
  <cp:lastModifiedBy>Administrator</cp:lastModifiedBy>
  <cp:revision>7</cp:revision>
  <dcterms:created xsi:type="dcterms:W3CDTF">2019-01-29T01:26:40Z</dcterms:created>
  <dcterms:modified xsi:type="dcterms:W3CDTF">2019-01-30T14:43:11Z</dcterms:modified>
</cp:coreProperties>
</file>