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A148-E18A-4CD4-8763-864870AE7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Ecology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4886A-4B88-4CD1-B8AF-08469645F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54</a:t>
            </a:r>
          </a:p>
        </p:txBody>
      </p:sp>
    </p:spTree>
    <p:extLst>
      <p:ext uri="{BB962C8B-B14F-4D97-AF65-F5344CB8AC3E}">
        <p14:creationId xmlns:p14="http://schemas.microsoft.com/office/powerpoint/2010/main" val="73737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FB11-F1AE-4A9B-B747-A62388D1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Chains, Pyramids and Webs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4655-03A3-4DB7-841C-A49FB991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28801"/>
            <a:ext cx="8902527" cy="4212562"/>
          </a:xfrm>
        </p:spPr>
        <p:txBody>
          <a:bodyPr/>
          <a:lstStyle/>
          <a:p>
            <a:r>
              <a:rPr lang="en-US" sz="2400" b="1" dirty="0"/>
              <a:t>Trophic Level:</a:t>
            </a:r>
            <a:r>
              <a:rPr lang="en-US" sz="2400" dirty="0"/>
              <a:t> levels of feeding within an ecosystem</a:t>
            </a:r>
          </a:p>
          <a:p>
            <a:r>
              <a:rPr lang="en-US" sz="2400" dirty="0"/>
              <a:t>Food Chains- go in one direction (P-C-D)</a:t>
            </a:r>
          </a:p>
          <a:p>
            <a:r>
              <a:rPr lang="en-US" sz="2400" dirty="0"/>
              <a:t>Food Webs- show multiple food chains with multiple arrows</a:t>
            </a:r>
            <a:r>
              <a:rPr lang="en-US" sz="2400" b="1" dirty="0"/>
              <a:t> (different organisms may show up at different trophic levels in a food web)</a:t>
            </a:r>
          </a:p>
          <a:p>
            <a:r>
              <a:rPr lang="en-US" sz="2400" dirty="0"/>
              <a:t>Biomass: only about 10% of energy is passed along the food chain at each trophic level, hence why food chains are short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8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ABC9-20F1-4241-A791-151298A4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1EB4-A66D-4B9C-9406-A21DF2EF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food chain">
            <a:extLst>
              <a:ext uri="{FF2B5EF4-FFF2-40B4-BE49-F238E27FC236}">
                <a16:creationId xmlns:a16="http://schemas.microsoft.com/office/drawing/2014/main" id="{DC446822-70BE-4546-913B-6F0C2779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6940"/>
            <a:ext cx="2209800" cy="62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10DF99-7A35-415B-82E0-1C799CFC062E}"/>
              </a:ext>
            </a:extLst>
          </p:cNvPr>
          <p:cNvSpPr txBox="1"/>
          <p:nvPr/>
        </p:nvSpPr>
        <p:spPr>
          <a:xfrm>
            <a:off x="161925" y="6507383"/>
            <a:ext cx="5781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https://upload.wikimedia.org/wikipedia/commons/thumb/9/9f/Food_chain.png/160px-Food_chain.png</a:t>
            </a:r>
          </a:p>
        </p:txBody>
      </p:sp>
      <p:pic>
        <p:nvPicPr>
          <p:cNvPr id="4102" name="Picture 6" descr="Image result for food web">
            <a:extLst>
              <a:ext uri="{FF2B5EF4-FFF2-40B4-BE49-F238E27FC236}">
                <a16:creationId xmlns:a16="http://schemas.microsoft.com/office/drawing/2014/main" id="{B1846A51-B2E7-455D-92D5-66B4E848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11" y="135173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5FF5D5-ECA8-41EC-A2DB-B0DFE3D0BAD1}"/>
              </a:ext>
            </a:extLst>
          </p:cNvPr>
          <p:cNvSpPr txBox="1"/>
          <p:nvPr/>
        </p:nvSpPr>
        <p:spPr>
          <a:xfrm>
            <a:off x="3276600" y="5543550"/>
            <a:ext cx="6410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https://www.wikihow.com/images/thumb/1/13/Food-Web-Visual-Sample.jpg/aid1896284-v4-728px-Food-Web-Visual-Sample.jpg</a:t>
            </a:r>
          </a:p>
        </p:txBody>
      </p:sp>
    </p:spTree>
    <p:extLst>
      <p:ext uri="{BB962C8B-B14F-4D97-AF65-F5344CB8AC3E}">
        <p14:creationId xmlns:p14="http://schemas.microsoft.com/office/powerpoint/2010/main" val="225638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1B16-8F62-43D5-BB3B-DDD8FF79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1437"/>
            <a:ext cx="8596668" cy="1320800"/>
          </a:xfrm>
        </p:spPr>
        <p:txBody>
          <a:bodyPr/>
          <a:lstStyle/>
          <a:p>
            <a:r>
              <a:rPr lang="en-US" dirty="0"/>
              <a:t>Important Organisms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7A94-FA61-40FC-B9BC-5E15A8B6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723899"/>
            <a:ext cx="8959677" cy="4603087"/>
          </a:xfrm>
        </p:spPr>
        <p:txBody>
          <a:bodyPr/>
          <a:lstStyle/>
          <a:p>
            <a:r>
              <a:rPr lang="en-US" dirty="0"/>
              <a:t>Some species have more of an impact in an ecosystem</a:t>
            </a:r>
          </a:p>
          <a:p>
            <a:pPr lvl="1"/>
            <a:r>
              <a:rPr lang="en-US" b="1" dirty="0"/>
              <a:t>Keystone species: not usually abundant</a:t>
            </a:r>
            <a:r>
              <a:rPr lang="en-US" dirty="0"/>
              <a:t> in an ecosystem (opposite of dominant organism) but play an important role nonetheless</a:t>
            </a:r>
          </a:p>
          <a:p>
            <a:pPr lvl="1"/>
            <a:r>
              <a:rPr lang="en-US" b="1" dirty="0"/>
              <a:t>Ecosystems engineer: </a:t>
            </a:r>
            <a:r>
              <a:rPr lang="en-US" dirty="0"/>
              <a:t>species that alter the environment </a:t>
            </a:r>
          </a:p>
          <a:p>
            <a:pPr lvl="1"/>
            <a:endParaRPr lang="en-US" b="1" dirty="0"/>
          </a:p>
        </p:txBody>
      </p:sp>
      <p:pic>
        <p:nvPicPr>
          <p:cNvPr id="3074" name="Picture 2" descr="Image result for keystone species">
            <a:extLst>
              <a:ext uri="{FF2B5EF4-FFF2-40B4-BE49-F238E27FC236}">
                <a16:creationId xmlns:a16="http://schemas.microsoft.com/office/drawing/2014/main" id="{6FE7CF66-5426-4B78-984B-D34353C1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52" y="2233613"/>
            <a:ext cx="82105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C199A3-42EF-4EF8-ACB9-30FBEA0FE419}"/>
              </a:ext>
            </a:extLst>
          </p:cNvPr>
          <p:cNvSpPr txBox="1"/>
          <p:nvPr/>
        </p:nvSpPr>
        <p:spPr>
          <a:xfrm>
            <a:off x="3286125" y="6357938"/>
            <a:ext cx="81786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http://ib.bioninja.com.au/_Media/keystone-species_med.jpeg</a:t>
            </a:r>
          </a:p>
        </p:txBody>
      </p:sp>
    </p:spTree>
    <p:extLst>
      <p:ext uri="{BB962C8B-B14F-4D97-AF65-F5344CB8AC3E}">
        <p14:creationId xmlns:p14="http://schemas.microsoft.com/office/powerpoint/2010/main" val="362261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4EB27-FCA7-4B9F-93CD-622BF2E2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45124"/>
            <a:ext cx="8596668" cy="1320800"/>
          </a:xfrm>
        </p:spPr>
        <p:txBody>
          <a:bodyPr/>
          <a:lstStyle/>
          <a:p>
            <a:r>
              <a:rPr lang="en-US" dirty="0"/>
              <a:t>Ecosystem Disturbances and Succession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CC725-DFB0-4495-93CB-47019ECB4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5524"/>
            <a:ext cx="9323041" cy="4988850"/>
          </a:xfrm>
        </p:spPr>
        <p:txBody>
          <a:bodyPr>
            <a:normAutofit/>
          </a:bodyPr>
          <a:lstStyle/>
          <a:p>
            <a:r>
              <a:rPr lang="en-US" sz="2400" dirty="0"/>
              <a:t>Intermediate levels of disturbances cause the species diversity to be more maintained than low or high levels of disturbances</a:t>
            </a:r>
          </a:p>
          <a:p>
            <a:r>
              <a:rPr lang="en-US" sz="2400" dirty="0"/>
              <a:t>Post a disturbance such as a fire, ecosystems face recovery and rebirth</a:t>
            </a:r>
          </a:p>
          <a:p>
            <a:r>
              <a:rPr lang="en-US" sz="2400" dirty="0"/>
              <a:t>Pathogens can affect ecosystems </a:t>
            </a:r>
          </a:p>
          <a:p>
            <a:pPr lvl="2"/>
            <a:r>
              <a:rPr lang="en-US" sz="1800" dirty="0"/>
              <a:t>Humans increase pathogen rates through travel and trade</a:t>
            </a:r>
          </a:p>
          <a:p>
            <a:r>
              <a:rPr lang="en-US" sz="2400" b="1" dirty="0"/>
              <a:t>Succession: rebirth of an ecosystem</a:t>
            </a:r>
          </a:p>
          <a:p>
            <a:pPr lvl="1"/>
            <a:r>
              <a:rPr lang="en-US" sz="2000" b="1" dirty="0"/>
              <a:t>Primary: Growth in a lifeless area such as brand new rock formations from a volcano (</a:t>
            </a:r>
            <a:r>
              <a:rPr lang="en-US" sz="2000" dirty="0"/>
              <a:t>starts with a pioneer species)</a:t>
            </a:r>
            <a:endParaRPr lang="en-US" sz="2000" b="1" dirty="0"/>
          </a:p>
          <a:p>
            <a:pPr lvl="1"/>
            <a:r>
              <a:rPr lang="en-US" sz="2000" b="1" dirty="0"/>
              <a:t>Secondary: Soil is left after a disturbance</a:t>
            </a:r>
            <a:endParaRPr lang="en-US" sz="2000" dirty="0"/>
          </a:p>
        </p:txBody>
      </p:sp>
      <p:pic>
        <p:nvPicPr>
          <p:cNvPr id="2050" name="Picture 2" descr="Image result for volcanic eruptions">
            <a:extLst>
              <a:ext uri="{FF2B5EF4-FFF2-40B4-BE49-F238E27FC236}">
                <a16:creationId xmlns:a16="http://schemas.microsoft.com/office/drawing/2014/main" id="{1C780CA7-84C9-4CA8-B6CE-96FFDC24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96" y="4337039"/>
            <a:ext cx="5113511" cy="252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68D49-B786-41E1-A683-CA18722F8D47}"/>
              </a:ext>
            </a:extLst>
          </p:cNvPr>
          <p:cNvSpPr txBox="1"/>
          <p:nvPr/>
        </p:nvSpPr>
        <p:spPr>
          <a:xfrm>
            <a:off x="7038975" y="6518273"/>
            <a:ext cx="423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https://www.popsci.com/sites/popsci.com/files/styles/1000_1x_/public/images/2018/01/volcanic-eruption.jpg?itok=ZrPsPhep</a:t>
            </a:r>
          </a:p>
        </p:txBody>
      </p:sp>
    </p:spTree>
    <p:extLst>
      <p:ext uri="{BB962C8B-B14F-4D97-AF65-F5344CB8AC3E}">
        <p14:creationId xmlns:p14="http://schemas.microsoft.com/office/powerpoint/2010/main" val="164275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athogen vectors">
            <a:extLst>
              <a:ext uri="{FF2B5EF4-FFF2-40B4-BE49-F238E27FC236}">
                <a16:creationId xmlns:a16="http://schemas.microsoft.com/office/drawing/2014/main" id="{CE1EF54C-FDBF-47B7-803B-9D74D2C2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713339"/>
            <a:ext cx="4559127" cy="414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2A457-CB34-4C01-9E42-04DCCB1B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5878-F6B3-4D7B-8E6A-AF9801A8B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ecological succession">
            <a:extLst>
              <a:ext uri="{FF2B5EF4-FFF2-40B4-BE49-F238E27FC236}">
                <a16:creationId xmlns:a16="http://schemas.microsoft.com/office/drawing/2014/main" id="{1BFBDEED-A5AE-40BA-901F-3717546B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2" y="119304"/>
            <a:ext cx="8239313" cy="34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18A95F-23AD-4BC3-87EC-CC67DB244477}"/>
              </a:ext>
            </a:extLst>
          </p:cNvPr>
          <p:cNvSpPr txBox="1"/>
          <p:nvPr/>
        </p:nvSpPr>
        <p:spPr>
          <a:xfrm>
            <a:off x="0" y="3785490"/>
            <a:ext cx="7600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https://cdn.britannica.com/97/95197-004-7F9B8F09.jpg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5A12E-5B52-49B5-94B3-F61D65677F63}"/>
              </a:ext>
            </a:extLst>
          </p:cNvPr>
          <p:cNvSpPr txBox="1"/>
          <p:nvPr/>
        </p:nvSpPr>
        <p:spPr>
          <a:xfrm>
            <a:off x="5438775" y="6486390"/>
            <a:ext cx="3619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https://cdn.britannica.com/96/78596-004-CBAE11F0.jpg</a:t>
            </a:r>
          </a:p>
        </p:txBody>
      </p:sp>
    </p:spTree>
    <p:extLst>
      <p:ext uri="{BB962C8B-B14F-4D97-AF65-F5344CB8AC3E}">
        <p14:creationId xmlns:p14="http://schemas.microsoft.com/office/powerpoint/2010/main" val="351254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FA01-575A-45B3-B52A-8C8F790F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427"/>
            <a:ext cx="8596668" cy="834362"/>
          </a:xfrm>
        </p:spPr>
        <p:txBody>
          <a:bodyPr/>
          <a:lstStyle/>
          <a:p>
            <a:r>
              <a:rPr lang="en-US" dirty="0"/>
              <a:t>Community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32F7-4A3C-47D2-A57F-61B70D417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990601"/>
            <a:ext cx="7324505" cy="3771899"/>
          </a:xfrm>
        </p:spPr>
        <p:txBody>
          <a:bodyPr>
            <a:noAutofit/>
          </a:bodyPr>
          <a:lstStyle/>
          <a:p>
            <a:r>
              <a:rPr lang="en-US" sz="1600" b="1" dirty="0"/>
              <a:t>Community:</a:t>
            </a:r>
            <a:r>
              <a:rPr lang="en-US" sz="1600" dirty="0"/>
              <a:t> a group of different populations interacting in the same environment</a:t>
            </a:r>
          </a:p>
          <a:p>
            <a:r>
              <a:rPr lang="en-US" sz="1600" b="1" dirty="0"/>
              <a:t>Interspecific:</a:t>
            </a:r>
            <a:r>
              <a:rPr lang="en-US" sz="1600" dirty="0"/>
              <a:t> Interactions among different species	</a:t>
            </a:r>
          </a:p>
          <a:p>
            <a:pPr lvl="1"/>
            <a:r>
              <a:rPr lang="en-US" dirty="0"/>
              <a:t>Predation</a:t>
            </a:r>
          </a:p>
          <a:p>
            <a:pPr lvl="1"/>
            <a:r>
              <a:rPr lang="en-US" dirty="0"/>
              <a:t>Herbivory</a:t>
            </a:r>
          </a:p>
          <a:p>
            <a:pPr lvl="1"/>
            <a:r>
              <a:rPr lang="en-US" dirty="0"/>
              <a:t>Symbiosis</a:t>
            </a:r>
          </a:p>
          <a:p>
            <a:pPr lvl="2"/>
            <a:r>
              <a:rPr lang="en-US" sz="1600" dirty="0"/>
              <a:t>Mutualism</a:t>
            </a:r>
          </a:p>
          <a:p>
            <a:pPr lvl="2"/>
            <a:r>
              <a:rPr lang="en-US" sz="1600" dirty="0"/>
              <a:t>Commensalism</a:t>
            </a:r>
          </a:p>
          <a:p>
            <a:pPr lvl="2"/>
            <a:r>
              <a:rPr lang="en-US" sz="1600" dirty="0"/>
              <a:t>Parasitism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dirty="0"/>
              <a:t>Competition: Both species are competing for the same resources</a:t>
            </a:r>
          </a:p>
          <a:p>
            <a:r>
              <a:rPr lang="en-US" sz="1600" b="1" dirty="0"/>
              <a:t>Competitive Exclusion:</a:t>
            </a:r>
            <a:r>
              <a:rPr lang="en-US" sz="1600" dirty="0"/>
              <a:t> A reproductive advantage to eliminate an inferior competitor (ex: Neanderthals</a:t>
            </a:r>
            <a:r>
              <a:rPr lang="en-US" sz="700" dirty="0"/>
              <a:t>)</a:t>
            </a:r>
            <a:endParaRPr lang="en-US" sz="700" b="1" dirty="0"/>
          </a:p>
        </p:txBody>
      </p:sp>
      <p:pic>
        <p:nvPicPr>
          <p:cNvPr id="10242" name="Picture 2" descr="Image result for interspecific">
            <a:extLst>
              <a:ext uri="{FF2B5EF4-FFF2-40B4-BE49-F238E27FC236}">
                <a16:creationId xmlns:a16="http://schemas.microsoft.com/office/drawing/2014/main" id="{E6F06974-4E62-4A80-A5A2-6EADBA25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71" y="1891829"/>
            <a:ext cx="4762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FB5C89-0D20-488B-950C-E0C85B4E1865}"/>
              </a:ext>
            </a:extLst>
          </p:cNvPr>
          <p:cNvSpPr/>
          <p:nvPr/>
        </p:nvSpPr>
        <p:spPr>
          <a:xfrm>
            <a:off x="3354079" y="541607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http://parklab.ecology.uga.edu/wp-content/uploads/2015/10/fg1.gif</a:t>
            </a:r>
          </a:p>
        </p:txBody>
      </p:sp>
      <p:pic>
        <p:nvPicPr>
          <p:cNvPr id="10244" name="Picture 4" descr="Image result for neanderthals vs humans">
            <a:extLst>
              <a:ext uri="{FF2B5EF4-FFF2-40B4-BE49-F238E27FC236}">
                <a16:creationId xmlns:a16="http://schemas.microsoft.com/office/drawing/2014/main" id="{F29663CB-3D13-4746-8A73-2D524A96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132427"/>
            <a:ext cx="4276725" cy="39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AFCAA3-EEE6-49C5-ABB0-5FC6C20CA45D}"/>
              </a:ext>
            </a:extLst>
          </p:cNvPr>
          <p:cNvSpPr/>
          <p:nvPr/>
        </p:nvSpPr>
        <p:spPr>
          <a:xfrm>
            <a:off x="8394084" y="409874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http://www.youstupidrelativist.com/sitebuilder/images/FamilyTree10-744x690.jpg</a:t>
            </a:r>
          </a:p>
        </p:txBody>
      </p:sp>
    </p:spTree>
    <p:extLst>
      <p:ext uri="{BB962C8B-B14F-4D97-AF65-F5344CB8AC3E}">
        <p14:creationId xmlns:p14="http://schemas.microsoft.com/office/powerpoint/2010/main" val="162198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C30B-8FCE-414E-89B4-E91506ED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Niches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9FF1-9DBF-436D-B8F4-BE51CF4C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192876"/>
            <a:ext cx="5857873" cy="539842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sum of a species use of abiotic and biotic resources = </a:t>
            </a:r>
            <a:r>
              <a:rPr lang="en-US" sz="2400" b="1" dirty="0"/>
              <a:t>Niche</a:t>
            </a:r>
            <a:endParaRPr lang="en-US" sz="2400" dirty="0"/>
          </a:p>
          <a:p>
            <a:r>
              <a:rPr lang="en-US" sz="2400" dirty="0"/>
              <a:t>Two species cannot occupy the same niche</a:t>
            </a:r>
          </a:p>
          <a:p>
            <a:pPr lvl="1"/>
            <a:r>
              <a:rPr lang="en-US" sz="2000" dirty="0"/>
              <a:t>Ex: Anolis Lizards</a:t>
            </a:r>
          </a:p>
          <a:p>
            <a:pPr lvl="1"/>
            <a:r>
              <a:rPr lang="en-US" sz="2000" b="1" dirty="0"/>
              <a:t>Fundamental is the potential niche but often not fully occupied leading to the realized niche</a:t>
            </a:r>
          </a:p>
          <a:p>
            <a:pPr lvl="1"/>
            <a:r>
              <a:rPr lang="en-US" sz="2000" dirty="0"/>
              <a:t>Resource Partitioning is the differentiation of niches</a:t>
            </a:r>
          </a:p>
          <a:p>
            <a:r>
              <a:rPr lang="en-US" sz="2400" dirty="0"/>
              <a:t>Displacement: When species are similar living in the same environments, they have similar phenotypes, in different locations they have different phenotypes</a:t>
            </a:r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9218" name="Picture 2" descr="Image result for ecological niche">
            <a:extLst>
              <a:ext uri="{FF2B5EF4-FFF2-40B4-BE49-F238E27FC236}">
                <a16:creationId xmlns:a16="http://schemas.microsoft.com/office/drawing/2014/main" id="{63D0FD22-7A8B-4338-BCD5-14B8B090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10" y="228600"/>
            <a:ext cx="53054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45AF0-75C7-4FB3-B08E-766C05A57BE2}"/>
              </a:ext>
            </a:extLst>
          </p:cNvPr>
          <p:cNvSpPr txBox="1"/>
          <p:nvPr/>
        </p:nvSpPr>
        <p:spPr>
          <a:xfrm>
            <a:off x="7258048" y="4581525"/>
            <a:ext cx="4629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https://allyouneedisbiology.files.wordpress.com/2016/06/warblers.png?w=557&amp;h=450</a:t>
            </a:r>
          </a:p>
        </p:txBody>
      </p:sp>
    </p:spTree>
    <p:extLst>
      <p:ext uri="{BB962C8B-B14F-4D97-AF65-F5344CB8AC3E}">
        <p14:creationId xmlns:p14="http://schemas.microsoft.com/office/powerpoint/2010/main" val="316287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mimicry">
            <a:extLst>
              <a:ext uri="{FF2B5EF4-FFF2-40B4-BE49-F238E27FC236}">
                <a16:creationId xmlns:a16="http://schemas.microsoft.com/office/drawing/2014/main" id="{4C723969-7089-4249-AF0F-2728A60E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21" y="3393846"/>
            <a:ext cx="34417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9A0ACB-2BB4-4C2F-AC41-802583980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BA300-FE61-4A5D-9276-D16C17C3B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5250" y="1524000"/>
            <a:ext cx="4956619" cy="4517361"/>
          </a:xfrm>
        </p:spPr>
        <p:txBody>
          <a:bodyPr/>
          <a:lstStyle/>
          <a:p>
            <a:r>
              <a:rPr lang="en-US" dirty="0"/>
              <a:t>One organism benefits and another is at a disadvantage</a:t>
            </a:r>
          </a:p>
          <a:p>
            <a:r>
              <a:rPr lang="en-US" dirty="0"/>
              <a:t>Prey can survive due to</a:t>
            </a:r>
          </a:p>
          <a:p>
            <a:pPr lvl="1"/>
            <a:r>
              <a:rPr lang="en-US" b="1" dirty="0"/>
              <a:t>Aposematic Coloration –</a:t>
            </a:r>
            <a:r>
              <a:rPr lang="en-US" dirty="0"/>
              <a:t>Warning coloration</a:t>
            </a:r>
            <a:endParaRPr lang="en-US" b="1" dirty="0"/>
          </a:p>
          <a:p>
            <a:pPr lvl="1"/>
            <a:r>
              <a:rPr lang="en-US" b="1" dirty="0"/>
              <a:t>Cryptic Coloration </a:t>
            </a:r>
            <a:r>
              <a:rPr lang="en-US" dirty="0"/>
              <a:t>–</a:t>
            </a:r>
            <a:r>
              <a:rPr lang="en-US" dirty="0" err="1"/>
              <a:t>camoflouge</a:t>
            </a:r>
            <a:endParaRPr lang="en-US" b="1" dirty="0"/>
          </a:p>
          <a:p>
            <a:pPr lvl="1"/>
            <a:r>
              <a:rPr lang="en-US" b="1" dirty="0"/>
              <a:t>Batesian Mimicry –</a:t>
            </a:r>
            <a:r>
              <a:rPr lang="en-US" dirty="0"/>
              <a:t> harmless species mimics a harmful one</a:t>
            </a:r>
            <a:endParaRPr lang="en-US" b="1" dirty="0"/>
          </a:p>
          <a:p>
            <a:pPr lvl="1"/>
            <a:r>
              <a:rPr lang="en-US" b="1" dirty="0"/>
              <a:t>Mullerian Mimicry – </a:t>
            </a:r>
            <a:r>
              <a:rPr lang="en-US" dirty="0"/>
              <a:t>similar appearance between species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7A9E44-0CEF-4076-8362-195F2BE944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2184339" y="4630946"/>
            <a:ext cx="2769393" cy="2077044"/>
          </a:xfrm>
        </p:spPr>
      </p:pic>
      <p:pic>
        <p:nvPicPr>
          <p:cNvPr id="8196" name="Picture 4" descr="Image result for mimicry">
            <a:extLst>
              <a:ext uri="{FF2B5EF4-FFF2-40B4-BE49-F238E27FC236}">
                <a16:creationId xmlns:a16="http://schemas.microsoft.com/office/drawing/2014/main" id="{F6E1872E-690F-4BFA-BBD3-98A55969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09" y="-425"/>
            <a:ext cx="4456722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1E97D6-243F-46F2-A22E-8BA7D2E0879D}"/>
              </a:ext>
            </a:extLst>
          </p:cNvPr>
          <p:cNvSpPr txBox="1"/>
          <p:nvPr/>
        </p:nvSpPr>
        <p:spPr>
          <a:xfrm>
            <a:off x="4920802" y="2889709"/>
            <a:ext cx="4743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http://faculty.collin.edu/dmcculloch/2406/Notes/Monarch/images/mimicry.jpg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C304D-7F44-4ADB-91E1-90E868E48CF3}"/>
              </a:ext>
            </a:extLst>
          </p:cNvPr>
          <p:cNvSpPr txBox="1"/>
          <p:nvPr/>
        </p:nvSpPr>
        <p:spPr>
          <a:xfrm>
            <a:off x="4852190" y="5454024"/>
            <a:ext cx="46412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https://i.ytimg.com/vi/n4RJRNi-t_E/hqdefault.jpg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3BE19-F9BA-4FB6-BFE0-E7752DE302B9}"/>
              </a:ext>
            </a:extLst>
          </p:cNvPr>
          <p:cNvSpPr/>
          <p:nvPr/>
        </p:nvSpPr>
        <p:spPr>
          <a:xfrm>
            <a:off x="8229599" y="5330914"/>
            <a:ext cx="4176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https://d2jmvrsizmvf4x.cloudfront.net/5pSiCp2Q1Cy03qkJfl77_Coral_snake_mimics.gif.jpg</a:t>
            </a:r>
          </a:p>
        </p:txBody>
      </p:sp>
      <p:pic>
        <p:nvPicPr>
          <p:cNvPr id="8200" name="Picture 8" descr="Image result for mimicry">
            <a:extLst>
              <a:ext uri="{FF2B5EF4-FFF2-40B4-BE49-F238E27FC236}">
                <a16:creationId xmlns:a16="http://schemas.microsoft.com/office/drawing/2014/main" id="{6AE68BBF-229F-4F9B-A0D4-551404DBF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783" y="3118834"/>
            <a:ext cx="3629952" cy="21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poisonous frogs">
            <a:extLst>
              <a:ext uri="{FF2B5EF4-FFF2-40B4-BE49-F238E27FC236}">
                <a16:creationId xmlns:a16="http://schemas.microsoft.com/office/drawing/2014/main" id="{FDB049F7-1888-41BB-BBF0-2B499849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395" y="-57834"/>
            <a:ext cx="3168465" cy="21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68833C-59DB-4739-B169-FEF8C9F01DD1}"/>
              </a:ext>
            </a:extLst>
          </p:cNvPr>
          <p:cNvSpPr txBox="1"/>
          <p:nvPr/>
        </p:nvSpPr>
        <p:spPr>
          <a:xfrm>
            <a:off x="9138220" y="1798033"/>
            <a:ext cx="4009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https://animals.sandiegozoo.org/sites/default/files/2016-10/poison_frog_dyeing.jpg</a:t>
            </a:r>
          </a:p>
        </p:txBody>
      </p:sp>
    </p:spTree>
    <p:extLst>
      <p:ext uri="{BB962C8B-B14F-4D97-AF65-F5344CB8AC3E}">
        <p14:creationId xmlns:p14="http://schemas.microsoft.com/office/powerpoint/2010/main" val="237323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7F8A-3384-44A3-8CF6-57AE07FA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275"/>
          </a:xfrm>
        </p:spPr>
        <p:txBody>
          <a:bodyPr/>
          <a:lstStyle/>
          <a:p>
            <a:r>
              <a:rPr lang="en-US" dirty="0"/>
              <a:t>Herbivory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ECEA-F1FD-41B7-B210-1E67C95DE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5875"/>
            <a:ext cx="8596668" cy="4755487"/>
          </a:xfrm>
        </p:spPr>
        <p:txBody>
          <a:bodyPr/>
          <a:lstStyle/>
          <a:p>
            <a:r>
              <a:rPr lang="en-US" dirty="0"/>
              <a:t>A positive relationship where an animal benefits and a plant/algae is eaten</a:t>
            </a:r>
          </a:p>
          <a:p>
            <a:r>
              <a:rPr lang="en-US" dirty="0"/>
              <a:t>Animals have specialized teeth and digestive tracks for herbivorous diets</a:t>
            </a:r>
          </a:p>
          <a:p>
            <a:r>
              <a:rPr lang="en-US" dirty="0"/>
              <a:t>Plants can protect themselves by being poisonous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FC9352-FC48-40B3-867D-C9B84122AC17}"/>
              </a:ext>
            </a:extLst>
          </p:cNvPr>
          <p:cNvSpPr/>
          <p:nvPr/>
        </p:nvSpPr>
        <p:spPr>
          <a:xfrm>
            <a:off x="5249334" y="269412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http://www.imperial.ac.uk/news/image/mainnews2012/21577.jpg</a:t>
            </a:r>
          </a:p>
        </p:txBody>
      </p:sp>
      <p:pic>
        <p:nvPicPr>
          <p:cNvPr id="7172" name="Picture 4" descr="Image result for herbivory">
            <a:extLst>
              <a:ext uri="{FF2B5EF4-FFF2-40B4-BE49-F238E27FC236}">
                <a16:creationId xmlns:a16="http://schemas.microsoft.com/office/drawing/2014/main" id="{3342084A-2137-4CA3-B8BF-EA59A256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4" y="2909566"/>
            <a:ext cx="4432473" cy="30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CD4DEA-A2C2-457F-98F7-FCE3D740DE92}"/>
              </a:ext>
            </a:extLst>
          </p:cNvPr>
          <p:cNvSpPr/>
          <p:nvPr/>
        </p:nvSpPr>
        <p:spPr>
          <a:xfrm>
            <a:off x="476250" y="5748974"/>
            <a:ext cx="3905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https://encrypted-tbn0.gstatic.com/images?q=tbn:ANd9GcRl72yrnyTPunIvWs8J9GKt3cPz0rmVfEqbMMowsxmw8mr8cozHhttps://www.animalaid.org.uk/wp-content/uploads/2018/06/squirrel-2962847_960_720.jpg</a:t>
            </a:r>
          </a:p>
        </p:txBody>
      </p:sp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08EF28F1-34A4-4D0C-BB4D-3F88FB3D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9" y="2694122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0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E96A-89A9-4478-8E15-E07DD9C9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9125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4734-AEDE-47FA-BC37-1FFA30AC2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1"/>
            <a:ext cx="8854902" cy="466976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Symbiosis:</a:t>
            </a:r>
            <a:r>
              <a:rPr lang="en-US" sz="3200" dirty="0"/>
              <a:t> two organisms relate with each other</a:t>
            </a:r>
          </a:p>
          <a:p>
            <a:pPr lvl="1"/>
            <a:r>
              <a:rPr lang="en-US" sz="2800" b="1" u="sng" dirty="0"/>
              <a:t>Parasitism: </a:t>
            </a:r>
            <a:r>
              <a:rPr lang="en-US" sz="2800" dirty="0"/>
              <a:t>One organism benefits and one is harmed</a:t>
            </a:r>
          </a:p>
          <a:p>
            <a:pPr lvl="2"/>
            <a:r>
              <a:rPr lang="en-US" sz="2400" dirty="0"/>
              <a:t>Endoparasites and Ectoparasites: parasites feed externally or internally </a:t>
            </a:r>
          </a:p>
          <a:p>
            <a:pPr lvl="1"/>
            <a:r>
              <a:rPr lang="en-US" sz="2800" u="sng" dirty="0"/>
              <a:t>Mutualism:</a:t>
            </a:r>
            <a:r>
              <a:rPr lang="en-US" sz="2800" dirty="0"/>
              <a:t> Two organisms benefit from each other</a:t>
            </a:r>
          </a:p>
          <a:p>
            <a:pPr lvl="2"/>
            <a:r>
              <a:rPr lang="en-US" sz="2400" dirty="0"/>
              <a:t>Obligate Mutualism: One species loses ability to survive alone</a:t>
            </a:r>
          </a:p>
          <a:p>
            <a:pPr lvl="2"/>
            <a:r>
              <a:rPr lang="en-US" sz="2400" dirty="0"/>
              <a:t>Facultative Mutualism: Both species can survive on their own</a:t>
            </a:r>
          </a:p>
          <a:p>
            <a:pPr lvl="1"/>
            <a:r>
              <a:rPr lang="en-US" sz="2800" u="sng" dirty="0"/>
              <a:t>Facilitation:</a:t>
            </a:r>
            <a:r>
              <a:rPr lang="en-US" sz="2800" dirty="0"/>
              <a:t> Positively affecting another species without direct contact (common in plant species)</a:t>
            </a:r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1713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96911-6B43-4322-AE85-BC472861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Biodiversity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0C854-F51F-4183-815F-9D27F7B04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tropical rainforest ecosystem">
            <a:extLst>
              <a:ext uri="{FF2B5EF4-FFF2-40B4-BE49-F238E27FC236}">
                <a16:creationId xmlns:a16="http://schemas.microsoft.com/office/drawing/2014/main" id="{B58BFB91-BC57-4BC3-AB13-CE474C77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885950"/>
            <a:ext cx="636822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D9AB13-33FD-4177-916C-5E88B86C1475}"/>
              </a:ext>
            </a:extLst>
          </p:cNvPr>
          <p:cNvSpPr txBox="1"/>
          <p:nvPr/>
        </p:nvSpPr>
        <p:spPr>
          <a:xfrm>
            <a:off x="4171950" y="4200525"/>
            <a:ext cx="6086475" cy="48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6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95150-9E46-4C6D-822D-5DD8CD05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61925"/>
            <a:ext cx="6016452" cy="1492250"/>
          </a:xfrm>
        </p:spPr>
        <p:txBody>
          <a:bodyPr/>
          <a:lstStyle/>
          <a:p>
            <a:r>
              <a:rPr lang="en-US" dirty="0"/>
              <a:t>Diversity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15C5FC-6B57-4DDA-BEA2-F340F302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03314"/>
            <a:ext cx="8596668" cy="3880773"/>
          </a:xfrm>
        </p:spPr>
        <p:txBody>
          <a:bodyPr/>
          <a:lstStyle/>
          <a:p>
            <a:r>
              <a:rPr lang="en-US" b="1" dirty="0"/>
              <a:t>Species Diversity: </a:t>
            </a:r>
            <a:r>
              <a:rPr lang="en-US" dirty="0"/>
              <a:t>variety of different organisms in a community</a:t>
            </a:r>
          </a:p>
          <a:p>
            <a:pPr lvl="1"/>
            <a:r>
              <a:rPr lang="en-US" b="1" dirty="0"/>
              <a:t>Species Richness: the number of different species in the community</a:t>
            </a:r>
          </a:p>
          <a:p>
            <a:pPr lvl="1"/>
            <a:r>
              <a:rPr lang="en-US" b="1" dirty="0"/>
              <a:t>Relative Abundance: the proportion each species represents in the community</a:t>
            </a:r>
          </a:p>
          <a:p>
            <a:r>
              <a:rPr lang="en-US" dirty="0"/>
              <a:t>Shannon Diversity- a way to measure diversity incorporating species and their abundance</a:t>
            </a:r>
          </a:p>
        </p:txBody>
      </p:sp>
    </p:spTree>
    <p:extLst>
      <p:ext uri="{BB962C8B-B14F-4D97-AF65-F5344CB8AC3E}">
        <p14:creationId xmlns:p14="http://schemas.microsoft.com/office/powerpoint/2010/main" val="340058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A96F-6CCF-4B3D-BED7-5D6DA4ED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156238"/>
            <a:ext cx="8596668" cy="1320800"/>
          </a:xfrm>
        </p:spPr>
        <p:txBody>
          <a:bodyPr/>
          <a:lstStyle/>
          <a:p>
            <a:r>
              <a:rPr lang="en-US" dirty="0"/>
              <a:t>Ecosystem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66FD-838D-4035-8CAA-5A766323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057275"/>
            <a:ext cx="8826327" cy="4984087"/>
          </a:xfrm>
        </p:spPr>
        <p:txBody>
          <a:bodyPr/>
          <a:lstStyle/>
          <a:p>
            <a:r>
              <a:rPr lang="en-US" dirty="0"/>
              <a:t>More </a:t>
            </a:r>
            <a:r>
              <a:rPr lang="en-US" b="1" dirty="0"/>
              <a:t>diverse ecosystems</a:t>
            </a:r>
            <a:r>
              <a:rPr lang="en-US" dirty="0"/>
              <a:t> are more stable and can withstand more environmental change (ex: Tundra)</a:t>
            </a:r>
          </a:p>
          <a:p>
            <a:r>
              <a:rPr lang="en-US" dirty="0"/>
              <a:t>More diverse ecosystems produce more </a:t>
            </a:r>
            <a:r>
              <a:rPr lang="en-US" b="1" dirty="0"/>
              <a:t>biomass</a:t>
            </a:r>
            <a:endParaRPr lang="en-US" dirty="0"/>
          </a:p>
          <a:p>
            <a:r>
              <a:rPr lang="en-US" dirty="0"/>
              <a:t>Ecosystem stability is threatened by</a:t>
            </a:r>
          </a:p>
          <a:p>
            <a:pPr lvl="1"/>
            <a:r>
              <a:rPr lang="en-US" b="1" dirty="0"/>
              <a:t>Invasive species: organisms brought to ecosystems either intentional (bamboo) or unintentionally (zebra mussels)</a:t>
            </a:r>
            <a:r>
              <a:rPr lang="en-US" dirty="0"/>
              <a:t> have no natural predators that can exhaust ecosystem resources for native species</a:t>
            </a:r>
          </a:p>
          <a:p>
            <a:endParaRPr lang="en-US" b="1" dirty="0"/>
          </a:p>
        </p:txBody>
      </p:sp>
      <p:pic>
        <p:nvPicPr>
          <p:cNvPr id="5124" name="Picture 4" descr="Image result for invasive species list">
            <a:extLst>
              <a:ext uri="{FF2B5EF4-FFF2-40B4-BE49-F238E27FC236}">
                <a16:creationId xmlns:a16="http://schemas.microsoft.com/office/drawing/2014/main" id="{2067EADA-F0C3-43E7-8B3E-30D1F70C3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39" y="3078956"/>
            <a:ext cx="5038725" cy="37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848B1-755F-43B8-A140-B45518BD527D}"/>
              </a:ext>
            </a:extLst>
          </p:cNvPr>
          <p:cNvSpPr txBox="1"/>
          <p:nvPr/>
        </p:nvSpPr>
        <p:spPr>
          <a:xfrm>
            <a:off x="6973714" y="6642556"/>
            <a:ext cx="4276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http://www.sliderbase.com/images/referats/655b/(6).PNG</a:t>
            </a:r>
          </a:p>
        </p:txBody>
      </p:sp>
    </p:spTree>
    <p:extLst>
      <p:ext uri="{BB962C8B-B14F-4D97-AF65-F5344CB8AC3E}">
        <p14:creationId xmlns:p14="http://schemas.microsoft.com/office/powerpoint/2010/main" val="33457517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599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Community Ecology</vt:lpstr>
      <vt:lpstr>Community Interactions</vt:lpstr>
      <vt:lpstr>Ecological Niches</vt:lpstr>
      <vt:lpstr>Predation</vt:lpstr>
      <vt:lpstr>Herbivory</vt:lpstr>
      <vt:lpstr>Relationships</vt:lpstr>
      <vt:lpstr>Biodiversity</vt:lpstr>
      <vt:lpstr>Diversity</vt:lpstr>
      <vt:lpstr>Ecosystem Stability</vt:lpstr>
      <vt:lpstr>Food Chains, Pyramids and Webs</vt:lpstr>
      <vt:lpstr>PowerPoint Presentation</vt:lpstr>
      <vt:lpstr>Important Organisms</vt:lpstr>
      <vt:lpstr>Ecosystem Disturbances and Succession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Ecology</dc:title>
  <dc:creator>Anya Swiss</dc:creator>
  <cp:lastModifiedBy>Administrator</cp:lastModifiedBy>
  <cp:revision>12</cp:revision>
  <dcterms:created xsi:type="dcterms:W3CDTF">2019-04-03T23:14:28Z</dcterms:created>
  <dcterms:modified xsi:type="dcterms:W3CDTF">2019-04-04T12:00:06Z</dcterms:modified>
</cp:coreProperties>
</file>