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64" r:id="rId4"/>
    <p:sldId id="263" r:id="rId5"/>
    <p:sldId id="259" r:id="rId6"/>
    <p:sldId id="260" r:id="rId7"/>
    <p:sldId id="258" r:id="rId8"/>
    <p:sldId id="266" r:id="rId9"/>
    <p:sldId id="267" r:id="rId10"/>
    <p:sldId id="268" r:id="rId11"/>
    <p:sldId id="265" r:id="rId12"/>
    <p:sldId id="272" r:id="rId13"/>
    <p:sldId id="269" r:id="rId14"/>
    <p:sldId id="270" r:id="rId15"/>
    <p:sldId id="271" r:id="rId16"/>
    <p:sldId id="273" r:id="rId17"/>
    <p:sldId id="274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9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A3040F-2EB0-4F1B-ABD2-AFD19623AAAE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B0088C-94FB-45BA-A625-1F57F3214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55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29057" indent="-280406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21626" indent="-2243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70276" indent="-2243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18927" indent="-2243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138C4B7-D99C-48E9-B654-D990A69EAFE6}" type="slidenum">
              <a:rPr lang="en-US" altLang="en-US" sz="1200"/>
              <a:pPr eaLnBrk="1" hangingPunct="1"/>
              <a:t>3</a:t>
            </a:fld>
            <a:endParaRPr lang="en-US" altLang="en-US" sz="120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554335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29057" indent="-280406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21626" indent="-2243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70276" indent="-2243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18927" indent="-2243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F68958D-E711-4049-9A38-7174D00B3453}" type="slidenum">
              <a:rPr lang="en-US" altLang="en-US" sz="1200"/>
              <a:pPr eaLnBrk="1" hangingPunct="1"/>
              <a:t>6</a:t>
            </a:fld>
            <a:endParaRPr lang="en-US" altLang="en-US" sz="120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 smtClean="0"/>
              <a:t>Atom Drawing practice</a:t>
            </a:r>
          </a:p>
        </p:txBody>
      </p:sp>
    </p:spTree>
    <p:extLst>
      <p:ext uri="{BB962C8B-B14F-4D97-AF65-F5344CB8AC3E}">
        <p14:creationId xmlns:p14="http://schemas.microsoft.com/office/powerpoint/2010/main" val="32413849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78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2078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209141-233D-40CF-9895-96784F005370}" type="slidenum">
              <a:rPr lang="en-US" smtClean="0"/>
              <a:pPr/>
              <a:t>8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64435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hyperlink" Target="https://en.wikipedia.org/wiki/Spatulae_(biology)" TargetMode="External"/><Relationship Id="rId7" Type="http://schemas.openxmlformats.org/officeDocument/2006/relationships/hyperlink" Target="https://www.ncbi.nlm.nih.gov/pmc/articles/PMC1283435" TargetMode="External"/><Relationship Id="rId2" Type="http://schemas.openxmlformats.org/officeDocument/2006/relationships/hyperlink" Target="https://en.wikipedia.org/wiki/Geck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Van_der_Waals_force#cite_note-19" TargetMode="External"/><Relationship Id="rId5" Type="http://schemas.openxmlformats.org/officeDocument/2006/relationships/hyperlink" Target="https://en.wikipedia.org/wiki/Van_der_Waals_force#cite_note-RussellHigham2009-18" TargetMode="External"/><Relationship Id="rId4" Type="http://schemas.openxmlformats.org/officeDocument/2006/relationships/hyperlink" Target="https://en.wikipedia.org/wiki/Setae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Chemistry and </a:t>
            </a:r>
            <a:r>
              <a:rPr lang="en-US" dirty="0" err="1" smtClean="0"/>
              <a:t>ap</a:t>
            </a:r>
            <a:r>
              <a:rPr lang="en-US" dirty="0" smtClean="0"/>
              <a:t> bio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Lesson 1</a:t>
            </a:r>
            <a:endParaRPr lang="en-US" dirty="0"/>
          </a:p>
        </p:txBody>
      </p:sp>
      <p:pic>
        <p:nvPicPr>
          <p:cNvPr id="4" name="Picture 4" descr="molecu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242678"/>
            <a:ext cx="3276600" cy="184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38006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Image result for noble gases electron configur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1051" y="3028622"/>
            <a:ext cx="5251998" cy="1504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303" y="1988088"/>
            <a:ext cx="11029615" cy="3324892"/>
          </a:xfrm>
        </p:spPr>
        <p:txBody>
          <a:bodyPr/>
          <a:lstStyle/>
          <a:p>
            <a:r>
              <a:rPr lang="en-US" b="1" dirty="0" smtClean="0"/>
              <a:t>Atomic behavior is determined by electron configurations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b="1" dirty="0" smtClean="0"/>
              <a:t>outer most shell</a:t>
            </a:r>
            <a:r>
              <a:rPr lang="en-US" dirty="0" smtClean="0"/>
              <a:t> of an atom is the determining factor in the </a:t>
            </a:r>
            <a:r>
              <a:rPr lang="en-US" b="1" dirty="0" smtClean="0"/>
              <a:t>chemical properties of an atom</a:t>
            </a:r>
            <a:endParaRPr lang="en-US" dirty="0" smtClean="0"/>
          </a:p>
          <a:p>
            <a:r>
              <a:rPr lang="en-US" dirty="0" smtClean="0"/>
              <a:t>An atom with a </a:t>
            </a:r>
            <a:r>
              <a:rPr lang="en-US" b="1" dirty="0" smtClean="0"/>
              <a:t> full outer shell is stable and happy and therefore unreactive (such as the noble gases)</a:t>
            </a:r>
          </a:p>
          <a:p>
            <a:endParaRPr lang="en-US" b="1" dirty="0"/>
          </a:p>
          <a:p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r>
              <a:rPr lang="en-US" dirty="0" smtClean="0"/>
              <a:t>An atom with an incomplete outer shell will try and find another atom to </a:t>
            </a:r>
            <a:r>
              <a:rPr lang="en-US" b="1" dirty="0" smtClean="0"/>
              <a:t>bond</a:t>
            </a:r>
            <a:r>
              <a:rPr lang="en-US" dirty="0" smtClean="0"/>
              <a:t> with to become stable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3074" name="Picture 2" descr="Image result for noble gases electron configura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7050" y="4953000"/>
            <a:ext cx="24003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85649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78373" y="1034620"/>
            <a:ext cx="12410366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US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000" dirty="0">
                <a:solidFill>
                  <a:schemeClr val="bg1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2 Main Types of Chemical Bonds: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US" sz="2000" dirty="0" smtClean="0">
              <a:solidFill>
                <a:srgbClr val="92D050"/>
              </a:solidFill>
              <a:latin typeface="Comic Sans MS" pitchFamily="66" charset="0"/>
              <a:cs typeface="Times New Roman" pitchFamily="18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US" sz="2000" dirty="0">
              <a:solidFill>
                <a:srgbClr val="92D050"/>
              </a:solidFill>
              <a:latin typeface="Comic Sans MS" pitchFamily="66" charset="0"/>
              <a:cs typeface="Times New Roman" pitchFamily="18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US" sz="2000" dirty="0">
              <a:solidFill>
                <a:srgbClr val="C00000"/>
              </a:solidFill>
              <a:latin typeface="Comic Sans MS" pitchFamily="66" charset="0"/>
              <a:cs typeface="Times New Roman" pitchFamily="18" charset="0"/>
            </a:endParaRPr>
          </a:p>
          <a:p>
            <a:pPr lvl="1" defTabSz="914400" eaLnBrk="0" fontAlgn="base" hangingPunct="0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"/>
            </a:pPr>
            <a:r>
              <a:rPr lang="en-US" sz="2000" dirty="0">
                <a:solidFill>
                  <a:srgbClr val="C00000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1.  </a:t>
            </a:r>
            <a:r>
              <a:rPr lang="en-US" sz="2000" b="1" u="sng" dirty="0">
                <a:solidFill>
                  <a:srgbClr val="C00000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Ionic Bonds  </a:t>
            </a:r>
            <a:r>
              <a:rPr lang="en-US" sz="2000" dirty="0">
                <a:solidFill>
                  <a:srgbClr val="C00000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form when one or more electrons are transferred </a:t>
            </a:r>
          </a:p>
          <a:p>
            <a:pPr lvl="1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C00000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from one atom to another</a:t>
            </a:r>
            <a:endParaRPr lang="en-US" sz="2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2" defTabSz="914400" eaLnBrk="0" fontAlgn="base" hangingPunct="0">
              <a:spcBef>
                <a:spcPct val="0"/>
              </a:spcBef>
              <a:spcAft>
                <a:spcPct val="0"/>
              </a:spcAft>
              <a:buFont typeface="Courier New" pitchFamily="49" charset="0"/>
              <a:buChar char="o"/>
            </a:pPr>
            <a:r>
              <a:rPr lang="en-US" sz="2000" dirty="0">
                <a:solidFill>
                  <a:srgbClr val="C00000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Weaker of the two types of bonds</a:t>
            </a:r>
            <a:endParaRPr lang="en-US" sz="2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2" defTabSz="914400" eaLnBrk="0" fontAlgn="base" hangingPunct="0">
              <a:spcBef>
                <a:spcPct val="0"/>
              </a:spcBef>
              <a:spcAft>
                <a:spcPct val="0"/>
              </a:spcAft>
              <a:buFont typeface="Courier New" pitchFamily="49" charset="0"/>
              <a:buChar char="o"/>
            </a:pPr>
            <a:r>
              <a:rPr lang="en-US" sz="2000" dirty="0">
                <a:solidFill>
                  <a:srgbClr val="C00000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When an atom loses an electron (-) it is then called a </a:t>
            </a:r>
          </a:p>
          <a:p>
            <a:pPr lvl="2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C00000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en-US" sz="2000" dirty="0">
                <a:solidFill>
                  <a:srgbClr val="C00000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positive ion (Na+)</a:t>
            </a:r>
            <a:endParaRPr lang="en-US" sz="2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2" defTabSz="914400" eaLnBrk="0" fontAlgn="base" hangingPunct="0">
              <a:spcBef>
                <a:spcPct val="0"/>
              </a:spcBef>
              <a:spcAft>
                <a:spcPct val="0"/>
              </a:spcAft>
              <a:buFont typeface="Courier New" pitchFamily="49" charset="0"/>
              <a:buChar char="o"/>
            </a:pPr>
            <a:r>
              <a:rPr lang="en-US" sz="2000" dirty="0">
                <a:solidFill>
                  <a:srgbClr val="C00000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When an atom gains an electron (-) it is then called a</a:t>
            </a:r>
          </a:p>
          <a:p>
            <a:pPr lvl="2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C00000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en-US" sz="2000" dirty="0">
                <a:solidFill>
                  <a:srgbClr val="C00000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 negative ion (</a:t>
            </a:r>
            <a:r>
              <a:rPr lang="en-US" sz="2000" dirty="0" err="1">
                <a:solidFill>
                  <a:srgbClr val="C00000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Cl</a:t>
            </a:r>
            <a:r>
              <a:rPr lang="en-US" sz="2000" dirty="0">
                <a:solidFill>
                  <a:srgbClr val="C00000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-)</a:t>
            </a:r>
          </a:p>
          <a:p>
            <a:pPr lvl="2" defTabSz="914400" eaLnBrk="0" fontAlgn="base" hangingPunct="0">
              <a:spcBef>
                <a:spcPct val="0"/>
              </a:spcBef>
              <a:spcAft>
                <a:spcPct val="0"/>
              </a:spcAft>
              <a:buFont typeface="Courier New" pitchFamily="49" charset="0"/>
              <a:buChar char="o"/>
            </a:pPr>
            <a:endParaRPr lang="en-US" sz="2000" dirty="0">
              <a:solidFill>
                <a:srgbClr val="C00000"/>
              </a:solidFill>
              <a:latin typeface="Comic Sans MS" pitchFamily="66" charset="0"/>
              <a:cs typeface="Times New Roman" pitchFamily="18" charset="0"/>
            </a:endParaRPr>
          </a:p>
          <a:p>
            <a:pPr lvl="1" defTabSz="914400" eaLnBrk="0" fontAlgn="base" hangingPunct="0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"/>
            </a:pPr>
            <a:r>
              <a:rPr lang="en-US" sz="2000" dirty="0">
                <a:solidFill>
                  <a:srgbClr val="C00000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en-US" sz="2000" b="1" u="sng" dirty="0">
                <a:solidFill>
                  <a:srgbClr val="C00000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.  Covalent Bonds</a:t>
            </a:r>
            <a:r>
              <a:rPr lang="en-US" sz="2000" dirty="0">
                <a:solidFill>
                  <a:srgbClr val="C00000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 form when electrons are shared between atoms</a:t>
            </a:r>
            <a:endParaRPr lang="en-US" sz="2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2" defTabSz="914400" eaLnBrk="0" fontAlgn="base" hangingPunct="0">
              <a:spcBef>
                <a:spcPct val="0"/>
              </a:spcBef>
              <a:spcAft>
                <a:spcPct val="0"/>
              </a:spcAft>
              <a:buFont typeface="Courier New" pitchFamily="49" charset="0"/>
              <a:buChar char="o"/>
            </a:pPr>
            <a:r>
              <a:rPr lang="en-US" sz="2000" dirty="0">
                <a:solidFill>
                  <a:srgbClr val="C00000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Stronger of the two types of bonds</a:t>
            </a:r>
            <a:endParaRPr lang="en-US" sz="2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2" defTabSz="914400" eaLnBrk="0" fontAlgn="base" hangingPunct="0">
              <a:spcBef>
                <a:spcPct val="0"/>
              </a:spcBef>
              <a:spcAft>
                <a:spcPct val="0"/>
              </a:spcAft>
              <a:buFont typeface="Courier New" pitchFamily="49" charset="0"/>
              <a:buChar char="o"/>
            </a:pPr>
            <a:r>
              <a:rPr lang="en-US" sz="2000" dirty="0">
                <a:solidFill>
                  <a:srgbClr val="C00000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The electrons that are being shared now rotate around the </a:t>
            </a:r>
          </a:p>
          <a:p>
            <a:pPr lvl="2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C00000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en-US" sz="2000" dirty="0">
                <a:solidFill>
                  <a:srgbClr val="C00000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nucleus of both atoms.</a:t>
            </a:r>
            <a:endParaRPr lang="en-US" sz="2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8962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84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84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84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84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84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84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84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84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843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843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843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843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843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843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843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843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843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43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43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843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843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843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843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Ionic bonds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DO NOT</a:t>
            </a:r>
            <a:r>
              <a:rPr lang="en-US" dirty="0" smtClean="0"/>
              <a:t> share electrons- instead just gives electrons away from one atom to another</a:t>
            </a:r>
          </a:p>
          <a:p>
            <a:r>
              <a:rPr lang="en-US" dirty="0" smtClean="0"/>
              <a:t>Forms + and – ions</a:t>
            </a:r>
          </a:p>
          <a:p>
            <a:r>
              <a:rPr lang="en-US" b="1" dirty="0" smtClean="0"/>
              <a:t>Ions are charged particles</a:t>
            </a:r>
          </a:p>
          <a:p>
            <a:r>
              <a:rPr lang="en-US" b="1" dirty="0" smtClean="0"/>
              <a:t>Positive ions are known as cations</a:t>
            </a:r>
          </a:p>
          <a:p>
            <a:r>
              <a:rPr lang="en-US" b="1" dirty="0" smtClean="0"/>
              <a:t>Negative ions are anions</a:t>
            </a:r>
            <a:endParaRPr lang="en-US" dirty="0" smtClean="0"/>
          </a:p>
          <a:p>
            <a:r>
              <a:rPr lang="en-US" b="1" dirty="0" smtClean="0"/>
              <a:t>Weak bonds- such as Na</a:t>
            </a:r>
            <a:r>
              <a:rPr lang="en-US" b="1" baseline="30000" dirty="0" smtClean="0"/>
              <a:t>-</a:t>
            </a:r>
            <a:r>
              <a:rPr lang="en-US" b="1" dirty="0" smtClean="0"/>
              <a:t>Cl+</a:t>
            </a:r>
          </a:p>
          <a:p>
            <a:pPr lvl="1"/>
            <a:r>
              <a:rPr lang="en-US" dirty="0" smtClean="0"/>
              <a:t>Sodium chloride- dissolves easily in water</a:t>
            </a:r>
          </a:p>
        </p:txBody>
      </p:sp>
      <p:pic>
        <p:nvPicPr>
          <p:cNvPr id="7170" name="Picture 2" descr="Image result for ionic bond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1779" y="2939396"/>
            <a:ext cx="4332123" cy="3918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00850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Covalent bonds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Strong bond </a:t>
            </a:r>
            <a:endParaRPr lang="en-US" dirty="0" smtClean="0"/>
          </a:p>
          <a:p>
            <a:r>
              <a:rPr lang="en-US" dirty="0" smtClean="0"/>
              <a:t>both </a:t>
            </a:r>
            <a:r>
              <a:rPr lang="en-US" dirty="0"/>
              <a:t>atoms holding onto the electrons </a:t>
            </a:r>
            <a:endParaRPr lang="en-US" dirty="0" smtClean="0"/>
          </a:p>
          <a:p>
            <a:r>
              <a:rPr lang="en-US" dirty="0" smtClean="0"/>
              <a:t>Forms </a:t>
            </a:r>
            <a:r>
              <a:rPr lang="en-US" dirty="0"/>
              <a:t>molecules </a:t>
            </a:r>
          </a:p>
        </p:txBody>
      </p:sp>
      <p:pic>
        <p:nvPicPr>
          <p:cNvPr id="4098" name="Picture 2" descr="Image result for covalent bo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1439" y="3058509"/>
            <a:ext cx="6928312" cy="2967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02156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Double and Triple covalent bonds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Image result for double covalent bo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192" y="1995584"/>
            <a:ext cx="5734050" cy="404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Image result for double covalent bon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6892" y="1974983"/>
            <a:ext cx="4463510" cy="2044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Image result for nitrogen covalent bon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899" y="4282267"/>
            <a:ext cx="3524250" cy="1790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64720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Polar vs. non polar covalent bonds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3" y="1209056"/>
            <a:ext cx="11029615" cy="3678303"/>
          </a:xfrm>
        </p:spPr>
        <p:txBody>
          <a:bodyPr/>
          <a:lstStyle/>
          <a:p>
            <a:r>
              <a:rPr lang="en-US" b="1" dirty="0" smtClean="0"/>
              <a:t>Non Polar </a:t>
            </a:r>
            <a:r>
              <a:rPr lang="en-US" dirty="0" smtClean="0"/>
              <a:t>covalent bonds share electrons equally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AutoShape 2" descr="Image result for ch4 bon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150" name="Picture 6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0118" y="2612602"/>
            <a:ext cx="2894682" cy="3488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Image result for polar covalent bon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3877" y="3290929"/>
            <a:ext cx="4214648" cy="2809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869931" y="2483481"/>
            <a:ext cx="44606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Polar </a:t>
            </a:r>
            <a:r>
              <a:rPr lang="en-US" dirty="0" smtClean="0"/>
              <a:t>covalent bonds do not share equally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074101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Hydrogen bonding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205033"/>
            <a:ext cx="11029615" cy="3678303"/>
          </a:xfrm>
        </p:spPr>
        <p:txBody>
          <a:bodyPr/>
          <a:lstStyle/>
          <a:p>
            <a:r>
              <a:rPr lang="en-US" b="1" dirty="0" smtClean="0"/>
              <a:t>Hydrogen bonds are weak</a:t>
            </a:r>
            <a:r>
              <a:rPr lang="en-US" dirty="0" smtClean="0"/>
              <a:t> bonds (also found in living organisms), where </a:t>
            </a:r>
            <a:r>
              <a:rPr lang="en-US" b="1" dirty="0" smtClean="0"/>
              <a:t>hydrogen atoms</a:t>
            </a:r>
            <a:r>
              <a:rPr lang="en-US" dirty="0" smtClean="0"/>
              <a:t> share electrons (</a:t>
            </a:r>
            <a:r>
              <a:rPr lang="en-US" b="1" dirty="0" smtClean="0"/>
              <a:t>covalent bonds)</a:t>
            </a:r>
            <a:r>
              <a:rPr lang="en-US" dirty="0" smtClean="0"/>
              <a:t> with an electronegative atom that is also attracted to another electronegative atom such as  </a:t>
            </a:r>
            <a:r>
              <a:rPr lang="en-US" b="1" dirty="0" smtClean="0"/>
              <a:t>H</a:t>
            </a:r>
            <a:r>
              <a:rPr lang="en-US" b="1" baseline="-25000" dirty="0" smtClean="0"/>
              <a:t>2</a:t>
            </a:r>
            <a:r>
              <a:rPr lang="en-US" b="1" dirty="0" smtClean="0"/>
              <a:t>O or ammonia NH</a:t>
            </a:r>
            <a:r>
              <a:rPr lang="en-US" b="1" baseline="-25000" dirty="0" smtClean="0"/>
              <a:t>3</a:t>
            </a:r>
            <a:endParaRPr lang="en-US" baseline="-25000" dirty="0" smtClean="0"/>
          </a:p>
        </p:txBody>
      </p:sp>
      <p:pic>
        <p:nvPicPr>
          <p:cNvPr id="8194" name="Picture 2" descr="Image result for hydrogen bond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3323" y="3787961"/>
            <a:ext cx="3248025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Image result for hydrogen bond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191" y="3759310"/>
            <a:ext cx="4922673" cy="2944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42561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Van </a:t>
            </a:r>
            <a:r>
              <a:rPr lang="en-US" dirty="0" err="1" smtClean="0"/>
              <a:t>derWaals</a:t>
            </a:r>
            <a:r>
              <a:rPr lang="en-US" dirty="0" smtClean="0"/>
              <a:t> Forces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Interactions </a:t>
            </a:r>
            <a:r>
              <a:rPr lang="en-US" dirty="0"/>
              <a:t>between nonpolar substances </a:t>
            </a:r>
            <a:endParaRPr lang="en-US" dirty="0" smtClean="0"/>
          </a:p>
          <a:p>
            <a:r>
              <a:rPr lang="en-US" dirty="0" smtClean="0"/>
              <a:t>Due to </a:t>
            </a:r>
            <a:r>
              <a:rPr lang="en-US" dirty="0"/>
              <a:t>random variations in the electron distribution of a molecule </a:t>
            </a:r>
            <a:endParaRPr lang="en-US" dirty="0" smtClean="0"/>
          </a:p>
          <a:p>
            <a:r>
              <a:rPr lang="en-US" dirty="0" smtClean="0"/>
              <a:t>Very </a:t>
            </a:r>
            <a:r>
              <a:rPr lang="en-US" dirty="0"/>
              <a:t>weak </a:t>
            </a:r>
            <a:r>
              <a:rPr lang="en-US" dirty="0" smtClean="0"/>
              <a:t>forces</a:t>
            </a:r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ability of </a:t>
            </a:r>
            <a:r>
              <a:rPr lang="en-US" dirty="0">
                <a:hlinkClick r:id="rId2" tooltip="Gecko"/>
              </a:rPr>
              <a:t>geckos</a:t>
            </a:r>
            <a:r>
              <a:rPr lang="en-US" dirty="0"/>
              <a:t> – which can hang on a glass surface using only one toe – to climb on sheer surfaces has been attributed to the van der Waals forces between these surfaces and the </a:t>
            </a:r>
            <a:r>
              <a:rPr lang="en-US" dirty="0" err="1">
                <a:hlinkClick r:id="rId3" tooltip="Spatulae (biology)"/>
              </a:rPr>
              <a:t>spatulae</a:t>
            </a:r>
            <a:r>
              <a:rPr lang="en-US" dirty="0"/>
              <a:t>, or microscopic projections, which cover the hair-like </a:t>
            </a:r>
            <a:r>
              <a:rPr lang="en-US" dirty="0">
                <a:hlinkClick r:id="rId4" tooltip="Setae"/>
              </a:rPr>
              <a:t>setae</a:t>
            </a:r>
            <a:r>
              <a:rPr lang="en-US" dirty="0"/>
              <a:t> found on their footpads.</a:t>
            </a:r>
            <a:r>
              <a:rPr lang="en-US" baseline="30000" dirty="0">
                <a:hlinkClick r:id="rId5"/>
              </a:rPr>
              <a:t>[18]</a:t>
            </a:r>
            <a:r>
              <a:rPr lang="en-US" baseline="30000" dirty="0">
                <a:hlinkClick r:id="rId6"/>
              </a:rPr>
              <a:t>[19]</a:t>
            </a:r>
            <a:r>
              <a:rPr lang="en-US" dirty="0"/>
              <a:t> A later study suggested that capillary adhesion might play a </a:t>
            </a:r>
            <a:r>
              <a:rPr lang="en-US" dirty="0" smtClean="0"/>
              <a:t>role</a:t>
            </a:r>
          </a:p>
          <a:p>
            <a:pPr marL="0" indent="0">
              <a:buNone/>
            </a:pPr>
            <a:r>
              <a:rPr lang="en-US" dirty="0"/>
              <a:t> </a:t>
            </a:r>
            <a:r>
              <a:rPr lang="en-US" sz="1200" i="1" dirty="0"/>
              <a:t>Huber, </a:t>
            </a:r>
            <a:r>
              <a:rPr lang="en-US" sz="1200" i="1" dirty="0" err="1"/>
              <a:t>Gerrit</a:t>
            </a:r>
            <a:r>
              <a:rPr lang="en-US" sz="1200" i="1" dirty="0"/>
              <a:t>; </a:t>
            </a:r>
            <a:r>
              <a:rPr lang="en-US" sz="1200" i="1" dirty="0" err="1"/>
              <a:t>Mantz</a:t>
            </a:r>
            <a:r>
              <a:rPr lang="en-US" sz="1200" i="1" dirty="0"/>
              <a:t>, Hubert; </a:t>
            </a:r>
            <a:r>
              <a:rPr lang="en-US" sz="1200" i="1" dirty="0" err="1"/>
              <a:t>Spolenak</a:t>
            </a:r>
            <a:r>
              <a:rPr lang="en-US" sz="1200" i="1" dirty="0"/>
              <a:t>, Ralph; </a:t>
            </a:r>
            <a:r>
              <a:rPr lang="en-US" sz="1200" i="1" dirty="0" err="1"/>
              <a:t>Mecke</a:t>
            </a:r>
            <a:r>
              <a:rPr lang="en-US" sz="1200" i="1" dirty="0"/>
              <a:t>, Klaus; Jacobs, Karin; </a:t>
            </a:r>
            <a:r>
              <a:rPr lang="en-US" sz="1200" i="1" dirty="0" err="1"/>
              <a:t>Gorb</a:t>
            </a:r>
            <a:r>
              <a:rPr lang="en-US" sz="1200" i="1" dirty="0"/>
              <a:t>, Stanislav N.; </a:t>
            </a:r>
            <a:r>
              <a:rPr lang="en-US" sz="1200" i="1" dirty="0" err="1"/>
              <a:t>Arzt</a:t>
            </a:r>
            <a:r>
              <a:rPr lang="en-US" sz="1200" i="1" dirty="0"/>
              <a:t>, Eduard (2005). </a:t>
            </a:r>
            <a:r>
              <a:rPr lang="en-US" sz="1200" i="1" dirty="0">
                <a:hlinkClick r:id="rId7"/>
              </a:rPr>
              <a:t>"Evidence for capillarity contributions to gecko adhesion from single spatula </a:t>
            </a:r>
            <a:r>
              <a:rPr lang="en-US" sz="1200" i="1" dirty="0" err="1">
                <a:hlinkClick r:id="rId7"/>
              </a:rPr>
              <a:t>nanomechanical</a:t>
            </a:r>
            <a:r>
              <a:rPr lang="en-US" sz="1200" i="1" dirty="0">
                <a:hlinkClick r:id="rId7"/>
              </a:rPr>
              <a:t> measurements"</a:t>
            </a:r>
            <a:r>
              <a:rPr lang="en-US" sz="1200" i="1" dirty="0"/>
              <a:t>. Proceedings of the National Academy of Sciences. </a:t>
            </a:r>
            <a:r>
              <a:rPr lang="en-US" sz="1200" b="1" i="1" dirty="0"/>
              <a:t>102</a:t>
            </a:r>
            <a:r>
              <a:rPr lang="en-US" sz="1200" i="1" dirty="0"/>
              <a:t> (45): 16293–6. </a:t>
            </a:r>
            <a:endParaRPr lang="en-US" sz="1200" dirty="0" smtClean="0"/>
          </a:p>
        </p:txBody>
      </p:sp>
      <p:pic>
        <p:nvPicPr>
          <p:cNvPr id="9218" name="Picture 2" descr="https://upload.wikimedia.org/wikipedia/commons/thumb/1/16/Gecko_Leaftail_1.jpg/260px-Gecko_Leaftail_1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548" y="1395412"/>
            <a:ext cx="2476500" cy="1857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0294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Chemistry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Atoms are the basic component for all matter and therefore living organisms</a:t>
            </a:r>
          </a:p>
          <a:p>
            <a:pPr marL="0" indent="0">
              <a:buNone/>
            </a:pPr>
            <a:r>
              <a:rPr lang="en-US" dirty="0" smtClean="0"/>
              <a:t>Atoms and their bonding are what provide energy for all living organisms</a:t>
            </a:r>
          </a:p>
          <a:p>
            <a:pPr marL="0" indent="0">
              <a:buNone/>
            </a:pPr>
            <a:r>
              <a:rPr lang="en-US" dirty="0" smtClean="0"/>
              <a:t>Atoms are made up of sub atomic particles</a:t>
            </a:r>
          </a:p>
          <a:p>
            <a:pPr marL="0" indent="0">
              <a:buNone/>
            </a:pPr>
            <a:r>
              <a:rPr lang="en-US" b="1" dirty="0" smtClean="0"/>
              <a:t>Elements are substances that cannot be broken down into other substances with chemical reactions.</a:t>
            </a:r>
          </a:p>
          <a:p>
            <a:pPr marL="0" indent="0">
              <a:buNone/>
            </a:pPr>
            <a:r>
              <a:rPr lang="en-US" b="1" dirty="0" smtClean="0"/>
              <a:t>Ex: Carbon</a:t>
            </a:r>
          </a:p>
          <a:p>
            <a:pPr marL="0" indent="0">
              <a:buNone/>
            </a:pPr>
            <a:r>
              <a:rPr lang="en-US" b="1" dirty="0" smtClean="0"/>
              <a:t>Compounds are two or more elements that may combine in a fixed ratio</a:t>
            </a:r>
          </a:p>
          <a:p>
            <a:pPr marL="0" indent="0">
              <a:buNone/>
            </a:pPr>
            <a:r>
              <a:rPr lang="en-US" b="1" dirty="0" smtClean="0"/>
              <a:t>Ex: Carbon Dioxide, Sodium Chloride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640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2971800" y="609600"/>
            <a:ext cx="7391400" cy="4572000"/>
          </a:xfrm>
        </p:spPr>
        <p:txBody>
          <a:bodyPr/>
          <a:lstStyle/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z="3200">
                <a:solidFill>
                  <a:srgbClr val="FF0000"/>
                </a:solidFill>
              </a:rPr>
              <a:t>An element is a pure substance made of only one kind of atom.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76600" y="457200"/>
            <a:ext cx="6324600" cy="6096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mtClean="0"/>
              <a:t>Elements</a:t>
            </a:r>
          </a:p>
        </p:txBody>
      </p:sp>
      <p:pic>
        <p:nvPicPr>
          <p:cNvPr id="7172" name="Picture 8" descr="molecu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0"/>
            <a:ext cx="24384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12" descr="periodic_table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419" y="1828800"/>
            <a:ext cx="10776857" cy="50292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7556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562303" y="487025"/>
            <a:ext cx="11482552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chemeClr val="bg2">
                    <a:lumMod val="90000"/>
                  </a:schemeClr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ELEMENT:</a:t>
            </a:r>
            <a:r>
              <a:rPr lang="en-US" sz="2800" dirty="0">
                <a:solidFill>
                  <a:schemeClr val="bg2">
                    <a:lumMod val="90000"/>
                  </a:schemeClr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800" dirty="0">
              <a:solidFill>
                <a:schemeClr val="bg2">
                  <a:lumMod val="90000"/>
                </a:schemeClr>
              </a:solidFill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chemeClr val="bg2">
                    <a:lumMod val="90000"/>
                  </a:schemeClr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chemeClr val="bg2">
                    <a:lumMod val="90000"/>
                  </a:schemeClr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a substance made of one type of atom.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400" dirty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Represented by 1 or 2 letter symbols 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400" dirty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(ex. Na = Sodium)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400" dirty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Over 100 elements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400" dirty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4 of these make up 96% of living matter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lvl="1" defTabSz="914400" eaLnBrk="0" fontAlgn="base" hangingPunct="0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"/>
            </a:pPr>
            <a:r>
              <a:rPr lang="en-US" sz="2400" dirty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Carbon (C) 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lvl="1" defTabSz="914400" eaLnBrk="0" fontAlgn="base" hangingPunct="0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"/>
            </a:pPr>
            <a:r>
              <a:rPr lang="en-US" sz="2400" dirty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Hydrogen (H</a:t>
            </a:r>
            <a:r>
              <a:rPr lang="en-US" sz="24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)</a:t>
            </a:r>
            <a:r>
              <a:rPr lang="en-US" sz="2400" dirty="0"/>
              <a:t> </a:t>
            </a:r>
            <a:endParaRPr lang="en-US" sz="2400" dirty="0" smtClean="0"/>
          </a:p>
          <a:p>
            <a:pPr lvl="1" defTabSz="914400" eaLnBrk="0" fontAlgn="base" hangingPunct="0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"/>
            </a:pPr>
            <a:r>
              <a:rPr lang="en-US" sz="24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Oxygen </a:t>
            </a:r>
            <a:r>
              <a:rPr lang="en-US" sz="2400" dirty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(O)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lvl="1" defTabSz="914400" eaLnBrk="0" fontAlgn="base" hangingPunct="0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"/>
            </a:pPr>
            <a:r>
              <a:rPr lang="en-US" sz="2400" dirty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Nitrogen (</a:t>
            </a:r>
            <a:r>
              <a:rPr lang="en-US" sz="24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N)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"/>
            </a:pPr>
            <a:r>
              <a:rPr lang="en-US" sz="2800" dirty="0" smtClean="0"/>
              <a:t>Four </a:t>
            </a:r>
            <a:r>
              <a:rPr lang="en-US" sz="2800" dirty="0"/>
              <a:t>elements make up most of remaining 4%: </a:t>
            </a:r>
            <a:endParaRPr lang="en-US" sz="2800" dirty="0" smtClean="0"/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/>
              <a:t>• </a:t>
            </a:r>
            <a:r>
              <a:rPr lang="en-US" sz="2800" dirty="0"/>
              <a:t>phosphorus (P) • calcium (Ca) • sulfur (S) • potassium (K)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lvl="1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124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1392801"/>
              </p:ext>
            </p:extLst>
          </p:nvPr>
        </p:nvGraphicFramePr>
        <p:xfrm>
          <a:off x="299544" y="457200"/>
          <a:ext cx="11603421" cy="1796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678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678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678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9134">
                <a:tc>
                  <a:txBody>
                    <a:bodyPr/>
                    <a:lstStyle/>
                    <a:p>
                      <a:r>
                        <a:rPr lang="en-US" dirty="0" smtClean="0"/>
                        <a:t>Subunits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Charge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Location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9134">
                <a:tc>
                  <a:txBody>
                    <a:bodyPr/>
                    <a:lstStyle/>
                    <a:p>
                      <a:r>
                        <a:rPr lang="en-US" dirty="0" smtClean="0"/>
                        <a:t>Protons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Positive (+)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Nucleus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9134">
                <a:tc>
                  <a:txBody>
                    <a:bodyPr/>
                    <a:lstStyle/>
                    <a:p>
                      <a:r>
                        <a:rPr lang="en-US" dirty="0" smtClean="0"/>
                        <a:t>Neutrons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Neutral (0)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Nucleus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9134">
                <a:tc>
                  <a:txBody>
                    <a:bodyPr/>
                    <a:lstStyle/>
                    <a:p>
                      <a:r>
                        <a:rPr lang="en-US" dirty="0" smtClean="0"/>
                        <a:t>Electrons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Negative (-)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Outside of Nucleus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752601" y="2703016"/>
            <a:ext cx="89154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***Atoms have an equal amount of protons and electrons***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dirty="0">
              <a:latin typeface="Comic Sans MS" pitchFamily="66" charset="0"/>
              <a:cs typeface="Times New Roman" pitchFamily="18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dirty="0">
              <a:latin typeface="Comic Sans MS" pitchFamily="66" charset="0"/>
              <a:cs typeface="Times New Roman" pitchFamily="18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dirty="0">
              <a:latin typeface="Comic Sans MS" pitchFamily="66" charset="0"/>
              <a:cs typeface="Times New Roman" pitchFamily="18" charset="0"/>
            </a:endParaRPr>
          </a:p>
          <a:p>
            <a:r>
              <a:rPr lang="en-US" sz="2400" b="1" dirty="0"/>
              <a:t>Atomic Number:</a:t>
            </a:r>
            <a:r>
              <a:rPr lang="en-US" sz="2400" dirty="0"/>
              <a:t>  </a:t>
            </a:r>
            <a:r>
              <a:rPr lang="en-US" sz="2400" b="1" dirty="0"/>
              <a:t>The total number of protons in an atom</a:t>
            </a:r>
            <a:r>
              <a:rPr lang="en-US" sz="2400" b="1" dirty="0"/>
              <a:t>.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b="1" dirty="0"/>
              <a:t>Atomic Mass:</a:t>
            </a:r>
            <a:r>
              <a:rPr lang="en-US" sz="2400" dirty="0"/>
              <a:t>  The total number of protons and neutrons in an atom.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2200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514600" y="533400"/>
            <a:ext cx="7162800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4000" b="1" u="sng"/>
              <a:t>Diagram of an Atom</a:t>
            </a:r>
          </a:p>
        </p:txBody>
      </p:sp>
      <p:pic>
        <p:nvPicPr>
          <p:cNvPr id="6147" name="Picture 5" descr="ato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097" y="1421524"/>
            <a:ext cx="6947337" cy="470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7659414" y="1878992"/>
            <a:ext cx="473753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Atomic structure determines behavior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The </a:t>
            </a:r>
            <a:r>
              <a:rPr lang="en-US" sz="2400" dirty="0"/>
              <a:t>number of protons in an atom determines the element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# </a:t>
            </a:r>
            <a:r>
              <a:rPr lang="en-US" sz="2400" dirty="0"/>
              <a:t>of protons = atomic number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this </a:t>
            </a:r>
            <a:r>
              <a:rPr lang="en-US" sz="2400" dirty="0"/>
              <a:t>also tells you # of electrons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All </a:t>
            </a:r>
            <a:r>
              <a:rPr lang="en-US" sz="2400" dirty="0"/>
              <a:t>atoms of an element have same chemical properties </a:t>
            </a:r>
            <a:r>
              <a:rPr lang="en-US" sz="2400" dirty="0" smtClean="0"/>
              <a:t>all </a:t>
            </a:r>
            <a:r>
              <a:rPr lang="en-US" sz="2400" dirty="0"/>
              <a:t>behave the same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properties </a:t>
            </a:r>
            <a:r>
              <a:rPr lang="en-US" sz="2400" dirty="0"/>
              <a:t>don’t change</a:t>
            </a:r>
          </a:p>
        </p:txBody>
      </p:sp>
    </p:spTree>
    <p:extLst>
      <p:ext uri="{BB962C8B-B14F-4D97-AF65-F5344CB8AC3E}">
        <p14:creationId xmlns:p14="http://schemas.microsoft.com/office/powerpoint/2010/main" val="233548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Drawing an Atom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Nucleus: </a:t>
            </a:r>
            <a:r>
              <a:rPr lang="en-US" dirty="0" smtClean="0"/>
              <a:t> center of atom, containing </a:t>
            </a:r>
            <a:r>
              <a:rPr lang="en-US" b="1" dirty="0" smtClean="0"/>
              <a:t>Protons and Neutrons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Electron Orbitals: </a:t>
            </a:r>
            <a:r>
              <a:rPr lang="en-US" dirty="0" smtClean="0"/>
              <a:t> outer shells of atoms containing </a:t>
            </a:r>
            <a:r>
              <a:rPr lang="en-US" b="1" dirty="0" smtClean="0"/>
              <a:t>electrons</a:t>
            </a:r>
          </a:p>
        </p:txBody>
      </p:sp>
      <p:pic>
        <p:nvPicPr>
          <p:cNvPr id="1026" name="Picture 2" descr="Image result for atomic particl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0498" y="2296448"/>
            <a:ext cx="4660309" cy="4230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90266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Isotope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752600"/>
            <a:ext cx="8229600" cy="4648200"/>
          </a:xfrm>
        </p:spPr>
        <p:txBody>
          <a:bodyPr>
            <a:noAutofit/>
          </a:bodyPr>
          <a:lstStyle/>
          <a:p>
            <a:pPr eaLnBrk="1" hangingPunct="1"/>
            <a:r>
              <a:rPr lang="en-US" sz="2800" dirty="0"/>
              <a:t>Radioactive form of an element that has the </a:t>
            </a:r>
            <a:r>
              <a:rPr lang="en-US" sz="2800" b="1" dirty="0"/>
              <a:t>same number of protons</a:t>
            </a:r>
            <a:r>
              <a:rPr lang="en-US" sz="2800" dirty="0"/>
              <a:t>, but a </a:t>
            </a:r>
            <a:r>
              <a:rPr lang="en-US" sz="2800" b="1" dirty="0"/>
              <a:t>different number of neutrons</a:t>
            </a:r>
          </a:p>
          <a:p>
            <a:pPr marL="0" indent="0" eaLnBrk="1" hangingPunct="1">
              <a:buNone/>
            </a:pPr>
            <a:endParaRPr lang="en-US" sz="2800" dirty="0"/>
          </a:p>
          <a:p>
            <a:pPr eaLnBrk="1" hangingPunct="1"/>
            <a:r>
              <a:rPr lang="en-US" sz="2800" dirty="0"/>
              <a:t>The normal version of </a:t>
            </a:r>
            <a:r>
              <a:rPr lang="en-US" sz="2800" dirty="0"/>
              <a:t>c</a:t>
            </a:r>
            <a:r>
              <a:rPr lang="en-US" sz="2800" dirty="0"/>
              <a:t>arbon is Carbon 12 but the isotope version is Carbon 14. It is formed in the atmosphere due to cosmic rays being absorbed by nitrogen</a:t>
            </a:r>
          </a:p>
          <a:p>
            <a:pPr eaLnBrk="1" hangingPunct="1"/>
            <a:r>
              <a:rPr lang="en-US" sz="2800" dirty="0"/>
              <a:t>Ex. Uranium 238- naturally occurring and radioactive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6271B-AE81-4022-BB4D-941F0E6FCF4E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271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and atoms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375" y="856192"/>
            <a:ext cx="11029615" cy="3678303"/>
          </a:xfrm>
        </p:spPr>
        <p:txBody>
          <a:bodyPr/>
          <a:lstStyle/>
          <a:p>
            <a:r>
              <a:rPr lang="en-US" b="1" dirty="0" smtClean="0"/>
              <a:t>Energy:</a:t>
            </a:r>
            <a:r>
              <a:rPr lang="en-US" dirty="0" smtClean="0"/>
              <a:t> the ability to do work</a:t>
            </a:r>
          </a:p>
          <a:p>
            <a:r>
              <a:rPr lang="en-US" dirty="0" smtClean="0"/>
              <a:t>Stored energy or </a:t>
            </a:r>
            <a:r>
              <a:rPr lang="en-US" b="1" dirty="0" smtClean="0"/>
              <a:t>Potential Energy</a:t>
            </a:r>
            <a:r>
              <a:rPr lang="en-US" dirty="0" smtClean="0"/>
              <a:t> of an atom is located in the </a:t>
            </a:r>
            <a:r>
              <a:rPr lang="en-US" b="1" dirty="0" smtClean="0"/>
              <a:t>electron shells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b="1" dirty="0" smtClean="0"/>
              <a:t> electron shells </a:t>
            </a:r>
            <a:r>
              <a:rPr lang="en-US" dirty="0" smtClean="0"/>
              <a:t> carry different amounts of energy known as </a:t>
            </a:r>
            <a:r>
              <a:rPr lang="en-US" b="1" dirty="0" smtClean="0"/>
              <a:t>energy levels</a:t>
            </a:r>
          </a:p>
          <a:p>
            <a:r>
              <a:rPr lang="en-US" dirty="0" smtClean="0"/>
              <a:t>If </a:t>
            </a:r>
            <a:r>
              <a:rPr lang="en-US" b="1" dirty="0" smtClean="0"/>
              <a:t>energy is absorbed</a:t>
            </a:r>
            <a:r>
              <a:rPr lang="en-US" dirty="0" smtClean="0"/>
              <a:t> electrons move to outer shells, if </a:t>
            </a:r>
            <a:r>
              <a:rPr lang="en-US" b="1" dirty="0" smtClean="0"/>
              <a:t> energy is lost</a:t>
            </a:r>
            <a:r>
              <a:rPr lang="en-US" dirty="0" smtClean="0"/>
              <a:t>, electrons move to inner shells</a:t>
            </a:r>
            <a:endParaRPr lang="en-US" dirty="0"/>
          </a:p>
        </p:txBody>
      </p:sp>
      <p:sp>
        <p:nvSpPr>
          <p:cNvPr id="4" name="AutoShape 2" descr="Image result for electron orbital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Image result for electron orbital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Image result for electron orbital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5062" y="3753576"/>
            <a:ext cx="6542690" cy="2806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6589539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58</TotalTime>
  <Words>683</Words>
  <Application>Microsoft Office PowerPoint</Application>
  <PresentationFormat>Widescreen</PresentationFormat>
  <Paragraphs>126</Paragraphs>
  <Slides>17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Calibri</vt:lpstr>
      <vt:lpstr>Comic Sans MS</vt:lpstr>
      <vt:lpstr>Courier New</vt:lpstr>
      <vt:lpstr>Gill Sans MT</vt:lpstr>
      <vt:lpstr>Symbol</vt:lpstr>
      <vt:lpstr>Times New Roman</vt:lpstr>
      <vt:lpstr>Wingdings 2</vt:lpstr>
      <vt:lpstr>Dividend</vt:lpstr>
      <vt:lpstr>Chemistry and ap bio</vt:lpstr>
      <vt:lpstr>Chemistry review</vt:lpstr>
      <vt:lpstr>Elements</vt:lpstr>
      <vt:lpstr>PowerPoint Presentation</vt:lpstr>
      <vt:lpstr>PowerPoint Presentation</vt:lpstr>
      <vt:lpstr>Diagram of an Atom</vt:lpstr>
      <vt:lpstr>Drawing an Atom</vt:lpstr>
      <vt:lpstr>Isotope</vt:lpstr>
      <vt:lpstr>Energy and atoms</vt:lpstr>
      <vt:lpstr>Atom behavior</vt:lpstr>
      <vt:lpstr>PowerPoint Presentation</vt:lpstr>
      <vt:lpstr>Ionic bonds</vt:lpstr>
      <vt:lpstr>Covalent bonds</vt:lpstr>
      <vt:lpstr>Double and Triple covalent bonds</vt:lpstr>
      <vt:lpstr>Polar vs. non polar covalent bonds</vt:lpstr>
      <vt:lpstr>Hydrogen bonding</vt:lpstr>
      <vt:lpstr>Van derWaals Forces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Chemistry and ap bio</dc:title>
  <dc:creator>Administrator</dc:creator>
  <cp:lastModifiedBy>Administrator</cp:lastModifiedBy>
  <cp:revision>9</cp:revision>
  <dcterms:created xsi:type="dcterms:W3CDTF">2018-04-23T13:56:15Z</dcterms:created>
  <dcterms:modified xsi:type="dcterms:W3CDTF">2018-04-23T14:54:16Z</dcterms:modified>
</cp:coreProperties>
</file>