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377" r:id="rId4"/>
    <p:sldId id="258" r:id="rId5"/>
    <p:sldId id="275" r:id="rId6"/>
    <p:sldId id="257" r:id="rId7"/>
    <p:sldId id="263" r:id="rId8"/>
    <p:sldId id="266" r:id="rId9"/>
    <p:sldId id="380" r:id="rId10"/>
    <p:sldId id="407" r:id="rId11"/>
    <p:sldId id="378" r:id="rId12"/>
    <p:sldId id="273" r:id="rId13"/>
    <p:sldId id="409" r:id="rId14"/>
    <p:sldId id="262" r:id="rId15"/>
    <p:sldId id="410" r:id="rId16"/>
    <p:sldId id="276" r:id="rId17"/>
    <p:sldId id="277" r:id="rId18"/>
    <p:sldId id="408" r:id="rId19"/>
    <p:sldId id="411" r:id="rId20"/>
    <p:sldId id="278" r:id="rId21"/>
    <p:sldId id="412" r:id="rId22"/>
    <p:sldId id="281" r:id="rId23"/>
    <p:sldId id="413" r:id="rId24"/>
    <p:sldId id="414" r:id="rId25"/>
    <p:sldId id="284" r:id="rId26"/>
    <p:sldId id="415" r:id="rId27"/>
    <p:sldId id="416" r:id="rId28"/>
    <p:sldId id="417" r:id="rId29"/>
    <p:sldId id="41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FBF7-C9A1-4523-B227-51DEB3937408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11CC3-04B9-4322-8FCD-A511E8F7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2EBA2B4-9F8E-4A2E-8F0A-75F5A0843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CC745-E2BD-4364-9F99-CB574263ED64}" type="slidenum">
              <a:rPr lang="en-US" altLang="en-US" sz="1200">
                <a:latin typeface="Times" panose="02020603050405020304" pitchFamily="18" charset="0"/>
              </a:rPr>
              <a:pPr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4E2E9F7-21F5-4C27-8A92-2D4163855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737E64B-E0AF-4FFF-A0A0-8859B387E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We eat to take in the fuels to make ATP which will then be used to help us build biomolecules and grow and move and… live!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heterotrophs = “fed by others”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         vs.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autotrophs = “self-feeders”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9E23CCE-D3C0-4B5D-9049-22FC56F44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09405B-FDC4-459B-82A5-C0B6A881AE2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44C177A-8410-440A-BAE0-A8803496D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E89BCF7-54B1-4782-B20A-04CF9E4A7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100">
                <a:solidFill>
                  <a:srgbClr val="034694"/>
                </a:solidFill>
              </a:rPr>
              <a:t>Figure 9.6 An overview of cellular respiration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29A3EE8-BAE0-4817-8251-E07B0831A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9984E0-E083-4441-B891-751DEE53521B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8463473-EE47-49C6-9330-92347D453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AB8B3FC-D940-40C0-8765-E98A5EE0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>
                <a:solidFill>
                  <a:srgbClr val="034694"/>
                </a:solidFill>
              </a:rPr>
              <a:t>Figure 9.8 The energy input and output of glycolysis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7448267-07F8-4C67-B924-AAEAD44B0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63D1CF-FFAA-4FD3-BD5B-8C0BD86E54D4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DFF0F4B-136C-4E34-8AA5-FD100DC5C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0472EE4-8BBD-439B-9E97-DCB7831DE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>
                <a:solidFill>
                  <a:srgbClr val="034694"/>
                </a:solidFill>
              </a:rPr>
              <a:t>Figure 9.10 Conversion of pyruvate to acetyl CoA, the junction between glycolysis and the citric acid cycle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7D5A476-981B-4789-AC71-35DC7D9B5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3BBE8C-24B0-4279-AD70-51503C617C66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A6B3F7B-DC28-4803-9B82-B9060F652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D58745D-2E7B-4188-9A1F-6BCCC4E62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87A5EC1-27D2-4FCA-94C8-43BF743521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2B0ECF-5A03-426E-B2B6-555FA59D84C0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B2C7C51-FC45-4814-A140-59F37B52D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EDC4FE0-1372-4F7E-A19A-7C055FB2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100">
                <a:solidFill>
                  <a:srgbClr val="034694"/>
                </a:solidFill>
              </a:rPr>
              <a:t>Figure 9.2 Energy flow and chemical recycling in ecosystems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AB299-4CBE-4982-8938-6A79CA242AD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69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C6FDE81-79A7-4567-8EDB-CAA44F614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04C541-7A4F-4BE1-A21D-1DD5E939FCB9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20FC8D4-62FD-41EA-B9F1-EB23DD539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50CD042-A954-4F96-A310-963A13266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66C7C46-1CD5-4075-8FAA-33A59F3DA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2478C6-F730-49BD-91A0-1110E8059FD9}" type="slidenum">
              <a:rPr lang="en-US" altLang="en-US" sz="1200">
                <a:latin typeface="Times" panose="02020603050405020304" pitchFamily="18" charset="0"/>
              </a:rPr>
              <a:pPr/>
              <a:t>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AD97760-7A0A-4299-806E-FCBAC5776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A50B47-7CA8-4663-A22B-7AEA52B26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A54C08F-A033-4417-97FD-068A3C638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F5CB7D-D7D6-44B5-AEAE-C252FDE76B20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082DAF6-2E6B-4C54-8E0E-79448B381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3A32930-71EE-48DF-939B-614B4B35B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100">
                <a:solidFill>
                  <a:srgbClr val="034694"/>
                </a:solidFill>
              </a:rPr>
              <a:t>Figure 9.5 An introduction to electron transport chains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6E8A795-E1F9-49AC-B551-E4E4601A0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DABDD1-D634-4404-B5BF-0EBDCB389D6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3F14F92-AE5A-4906-A742-8991D8924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727D933-EDF7-4E62-9ED3-5C70EB737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310EA005-ED29-4D7F-8728-2D471533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18783B9C-0A79-4466-866F-719B52EF8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79ED006D-CDEC-49EB-8C5F-01B7309B8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703263"/>
            <a:ext cx="6172200" cy="3473450"/>
          </a:xfrm>
          <a:ln w="12700" cap="flat"/>
        </p:spPr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2A1FEDCD-8FEA-4D8C-B3E8-F32A2A0AC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A733BF8-1533-420D-A10D-F68A59080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6F5A04-0E67-4A26-8F23-F060294764BB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CCB136B-5501-4772-B5DC-8E2EBEB26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CB68771-120E-425D-91E9-93E667827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100">
                <a:solidFill>
                  <a:srgbClr val="034694"/>
                </a:solidFill>
              </a:rPr>
              <a:t>Figure 9.6 An overview of cellular respiration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DE36564-0C92-4E5D-BD73-429F80AA0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AE416E-EF61-4B66-BB74-938754F32F1E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5B2F886-FE72-4641-9C9A-63F684002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31FB349-E5D9-4DC0-A82D-45690F70A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100">
                <a:solidFill>
                  <a:srgbClr val="034694"/>
                </a:solidFill>
              </a:rPr>
              <a:t>Figure 9.6 An overview of cellular respiration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1915C-B5F7-4537-8306-AB06AA44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69EFE-A148-40C8-A010-FAA09CC4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D31A-C3C0-4677-9597-0B6E2E74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63B86E2-F11B-4575-AA95-FB69742A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91414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://cwx.prenhall.com/petrucci/medialib/media_portfolio/text_images/022_REDOXREACTS1.MOV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angelfire.com/theforce/energybook/Mitochondria_files/image002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2EC9-9899-474B-9492-F47DC8CB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71278-4D9F-4A8D-9605-64C6B0DFE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itochondria">
            <a:extLst>
              <a:ext uri="{FF2B5EF4-FFF2-40B4-BE49-F238E27FC236}">
                <a16:creationId xmlns:a16="http://schemas.microsoft.com/office/drawing/2014/main" id="{B527E11F-9D17-466B-ABB9-C7C66804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94" y="3085766"/>
            <a:ext cx="7285741" cy="34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5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99F0D737-5CAF-4454-9A40-E9145EA8D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Redox reactions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EE981A6-4657-4F6A-B4F0-3409852333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7099" y="609600"/>
            <a:ext cx="4167188" cy="3886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300" dirty="0"/>
              <a:t>Oxidation-reduction</a:t>
            </a:r>
          </a:p>
          <a:p>
            <a:r>
              <a:rPr lang="en-US" altLang="en-US" sz="3300" dirty="0"/>
              <a:t>LEO GER</a:t>
            </a:r>
          </a:p>
          <a:p>
            <a:r>
              <a:rPr lang="en-US" altLang="en-US" sz="3300" dirty="0"/>
              <a:t>OIL RIG 			</a:t>
            </a:r>
          </a:p>
          <a:p>
            <a:pPr marL="0" indent="0">
              <a:buNone/>
            </a:pPr>
            <a:r>
              <a:rPr lang="en-US" altLang="en-US" sz="1900" dirty="0"/>
              <a:t>(adding e- reduces + charge)</a:t>
            </a:r>
          </a:p>
          <a:p>
            <a:pPr lvl="1"/>
            <a:r>
              <a:rPr lang="en-US" altLang="en-US" sz="2800" dirty="0"/>
              <a:t>Oxidation is e- loss</a:t>
            </a:r>
          </a:p>
          <a:p>
            <a:pPr lvl="1"/>
            <a:r>
              <a:rPr lang="en-US" altLang="en-US" sz="2800" dirty="0"/>
              <a:t>Reduction is e- gain</a:t>
            </a:r>
          </a:p>
          <a:p>
            <a:r>
              <a:rPr lang="en-US" altLang="en-US" sz="3300" dirty="0"/>
              <a:t>Reducing agent:	 </a:t>
            </a:r>
            <a:r>
              <a:rPr lang="en-US" altLang="en-US" sz="2800" dirty="0"/>
              <a:t>e- donor</a:t>
            </a:r>
            <a:r>
              <a:rPr lang="en-US" altLang="en-US" sz="2600" dirty="0"/>
              <a:t>	</a:t>
            </a:r>
            <a:endParaRPr lang="en-US" altLang="en-US" sz="2800" dirty="0"/>
          </a:p>
          <a:p>
            <a:r>
              <a:rPr lang="en-US" altLang="en-US" sz="3300" dirty="0"/>
              <a:t>Oxidizing agent:	 e- acceptor</a:t>
            </a:r>
            <a:endParaRPr lang="en-US" altLang="en-US" sz="2800" dirty="0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4DC6B578-9BC7-4ABC-A6C0-990786087C25}"/>
              </a:ext>
            </a:extLst>
          </p:cNvPr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689720899"/>
              </p:ext>
            </p:extLst>
          </p:nvPr>
        </p:nvGraphicFramePr>
        <p:xfrm>
          <a:off x="5081588" y="378325"/>
          <a:ext cx="6496795" cy="541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5" imgW="0" imgH="0" progId="MS_ClipArt_Gallery">
                  <p:embed/>
                </p:oleObj>
              </mc:Choice>
              <mc:Fallback>
                <p:oleObj r:id="rId5" imgW="0" imgH="0" progId="MS_ClipArt_Gallery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4DC6B578-9BC7-4ABC-A6C0-990786087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378325"/>
                        <a:ext cx="6496795" cy="5413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>
            <a:extLst>
              <a:ext uri="{FF2B5EF4-FFF2-40B4-BE49-F238E27FC236}">
                <a16:creationId xmlns:a16="http://schemas.microsoft.com/office/drawing/2014/main" id="{627BF53C-2E6D-4DC7-8FAE-07DE7850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67489"/>
            <a:ext cx="9211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hlinkClick r:id="rId7"/>
              </a:rPr>
              <a:t>http://cwx.prenhall.com/petrucci/medialib/media_portfolio/text_images/022_REDOXREACTS1.MOV</a:t>
            </a:r>
            <a:endParaRPr lang="en-US" altLang="en-US" sz="1600"/>
          </a:p>
          <a:p>
            <a:endParaRPr lang="en-US" altLang="en-US" sz="16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3664-C775-4567-822E-886BFD89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</a:t>
            </a:r>
            <a:r>
              <a:rPr lang="en-US" b="1" dirty="0"/>
              <a:t>NAD+</a:t>
            </a:r>
            <a:r>
              <a:rPr lang="en-US" dirty="0"/>
              <a:t> as the electron transporter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946C-2930-486C-9FA1-0468A9928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97" y="1815028"/>
            <a:ext cx="11029615" cy="3030350"/>
          </a:xfrm>
        </p:spPr>
        <p:txBody>
          <a:bodyPr>
            <a:noAutofit/>
          </a:bodyPr>
          <a:lstStyle/>
          <a:p>
            <a:r>
              <a:rPr lang="en-US" sz="2400" dirty="0"/>
              <a:t>To avoid burning all the of the fuel (glucose) in one shot, </a:t>
            </a:r>
            <a:r>
              <a:rPr lang="en-US" sz="2400" b="1" dirty="0"/>
              <a:t>oxidation happens in steps.</a:t>
            </a:r>
          </a:p>
          <a:p>
            <a:r>
              <a:rPr lang="en-US" sz="2400" dirty="0"/>
              <a:t>The electrons are transported, usually with a companion </a:t>
            </a:r>
            <a:r>
              <a:rPr lang="en-US" sz="2400" b="1" dirty="0"/>
              <a:t>proton ( H atom) </a:t>
            </a:r>
            <a:r>
              <a:rPr lang="en-US" sz="2400" dirty="0"/>
              <a:t>with the helper </a:t>
            </a:r>
            <a:r>
              <a:rPr lang="en-US" sz="2400" b="1" u="sng" dirty="0"/>
              <a:t>NAD+ (a coenzyme used to transport electrons). </a:t>
            </a:r>
          </a:p>
          <a:p>
            <a:r>
              <a:rPr lang="en-US" sz="2400" dirty="0"/>
              <a:t>NAD+ can easily become NADH, and therefore easily losing/gaining its charge</a:t>
            </a:r>
          </a:p>
          <a:p>
            <a:pPr lvl="1"/>
            <a:r>
              <a:rPr lang="en-US" sz="2000" b="1" dirty="0"/>
              <a:t>NAD + is the oxidized electron acceptor</a:t>
            </a:r>
          </a:p>
          <a:p>
            <a:pPr lvl="1"/>
            <a:r>
              <a:rPr lang="en-US" sz="2000" b="1" dirty="0"/>
              <a:t>NADH is the reduced form</a:t>
            </a:r>
          </a:p>
        </p:txBody>
      </p:sp>
      <p:pic>
        <p:nvPicPr>
          <p:cNvPr id="4" name="Picture 3" descr="NADH01.jpg">
            <a:extLst>
              <a:ext uri="{FF2B5EF4-FFF2-40B4-BE49-F238E27FC236}">
                <a16:creationId xmlns:a16="http://schemas.microsoft.com/office/drawing/2014/main" id="{4E2896A9-4928-416D-A987-F80B88B4E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39" y="4007832"/>
            <a:ext cx="40703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6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09_05ElectronTransChains-U">
            <a:extLst>
              <a:ext uri="{FF2B5EF4-FFF2-40B4-BE49-F238E27FC236}">
                <a16:creationId xmlns:a16="http://schemas.microsoft.com/office/drawing/2014/main" id="{059B743D-C876-4C9B-9E3C-4D78BE8D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02" y="600075"/>
            <a:ext cx="8542337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8">
            <a:extLst>
              <a:ext uri="{FF2B5EF4-FFF2-40B4-BE49-F238E27FC236}">
                <a16:creationId xmlns:a16="http://schemas.microsoft.com/office/drawing/2014/main" id="{ED879CC4-4CC6-4C57-BD43-3589291A6AA0}"/>
              </a:ext>
            </a:extLst>
          </p:cNvPr>
          <p:cNvSpPr txBox="1">
            <a:spLocks noChangeArrowheads="1"/>
          </p:cNvSpPr>
          <p:nvPr/>
        </p:nvSpPr>
        <p:spPr bwMode="auto">
          <a:xfrm rot="16158061">
            <a:off x="1300163" y="3155951"/>
            <a:ext cx="14525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pitchFamily="48" charset="-128"/>
              </a:rPr>
              <a:t>Free energy, </a:t>
            </a:r>
            <a:r>
              <a:rPr lang="en-US" altLang="en-US" sz="1600" b="1" i="1">
                <a:latin typeface="Arial" panose="020B0604020202020204" pitchFamily="34" charset="0"/>
                <a:ea typeface="ヒラギノ角ゴ Pro W3" pitchFamily="48" charset="-128"/>
              </a:rPr>
              <a:t>G</a:t>
            </a:r>
          </a:p>
        </p:txBody>
      </p:sp>
      <p:sp>
        <p:nvSpPr>
          <p:cNvPr id="13316" name="Text Box 9">
            <a:extLst>
              <a:ext uri="{FF2B5EF4-FFF2-40B4-BE49-F238E27FC236}">
                <a16:creationId xmlns:a16="http://schemas.microsoft.com/office/drawing/2014/main" id="{1D8BA2E5-4552-469E-9F35-469A21095173}"/>
              </a:ext>
            </a:extLst>
          </p:cNvPr>
          <p:cNvSpPr txBox="1">
            <a:spLocks noChangeArrowheads="1"/>
          </p:cNvSpPr>
          <p:nvPr/>
        </p:nvSpPr>
        <p:spPr bwMode="auto">
          <a:xfrm rot="16134987">
            <a:off x="4808538" y="3170238"/>
            <a:ext cx="14525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pitchFamily="48" charset="-128"/>
              </a:rPr>
              <a:t>Free energy, </a:t>
            </a:r>
            <a:r>
              <a:rPr lang="en-US" altLang="en-US" sz="1600" b="1" i="1">
                <a:latin typeface="Arial" panose="020B0604020202020204" pitchFamily="34" charset="0"/>
                <a:ea typeface="ヒラギノ角ゴ Pro W3" pitchFamily="48" charset="-128"/>
              </a:rPr>
              <a:t>G</a:t>
            </a:r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80AF9830-CD7F-4CD4-B8FF-90682D89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4" y="5753101"/>
            <a:ext cx="24145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(a) Uncontrolled reaction</a:t>
            </a:r>
            <a:endParaRPr lang="en-US" altLang="en-US" sz="1600" b="1" dirty="0">
              <a:solidFill>
                <a:schemeClr val="accent6">
                  <a:lumMod val="50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18" name="Text Box 11">
            <a:extLst>
              <a:ext uri="{FF2B5EF4-FFF2-40B4-BE49-F238E27FC236}">
                <a16:creationId xmlns:a16="http://schemas.microsoft.com/office/drawing/2014/main" id="{1D0B9EFE-6391-47C5-A35B-A9E80F7E357E}"/>
              </a:ext>
            </a:extLst>
          </p:cNvPr>
          <p:cNvSpPr txBox="1">
            <a:spLocks noChangeArrowheads="1"/>
          </p:cNvSpPr>
          <p:nvPr/>
        </p:nvSpPr>
        <p:spPr bwMode="auto">
          <a:xfrm rot="21534105">
            <a:off x="2643189" y="5143501"/>
            <a:ext cx="3905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H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O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A25B9E77-1E1A-4497-A8F9-1D6803DB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9" y="876301"/>
            <a:ext cx="10699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H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 + 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1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/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O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0" name="Text Box 13">
            <a:extLst>
              <a:ext uri="{FF2B5EF4-FFF2-40B4-BE49-F238E27FC236}">
                <a16:creationId xmlns:a16="http://schemas.microsoft.com/office/drawing/2014/main" id="{1B932086-05DA-46EE-90B2-5FA356A2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4" y="2889250"/>
            <a:ext cx="13668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Explosive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release of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heat and light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energy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1" name="Text Box 14">
            <a:extLst>
              <a:ext uri="{FF2B5EF4-FFF2-40B4-BE49-F238E27FC236}">
                <a16:creationId xmlns:a16="http://schemas.microsoft.com/office/drawing/2014/main" id="{A3B13C2D-93E4-4B26-948D-01E44FE7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4" y="5753101"/>
            <a:ext cx="24145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(b) Cellular respiration</a:t>
            </a:r>
            <a:endParaRPr lang="en-US" altLang="en-US" sz="1600" b="1">
              <a:solidFill>
                <a:schemeClr val="accent6">
                  <a:lumMod val="50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2" name="Text Box 15">
            <a:extLst>
              <a:ext uri="{FF2B5EF4-FFF2-40B4-BE49-F238E27FC236}">
                <a16:creationId xmlns:a16="http://schemas.microsoft.com/office/drawing/2014/main" id="{0CB863AE-13DC-48B9-A19D-38D4D7F9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4" y="1479551"/>
            <a:ext cx="120173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Controlled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release of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energy for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synthesis of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600" b="1" dirty="0">
              <a:solidFill>
                <a:schemeClr val="accent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3" name="Text Box 16">
            <a:extLst>
              <a:ext uri="{FF2B5EF4-FFF2-40B4-BE49-F238E27FC236}">
                <a16:creationId xmlns:a16="http://schemas.microsoft.com/office/drawing/2014/main" id="{6D41802B-F689-4993-84F2-F7276CCB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9" y="1892301"/>
            <a:ext cx="10699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 H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+  2 </a:t>
            </a:r>
            <a:r>
              <a:rPr lang="en-US" altLang="en-US" sz="1600" b="1" i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–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4" name="Text Box 17">
            <a:extLst>
              <a:ext uri="{FF2B5EF4-FFF2-40B4-BE49-F238E27FC236}">
                <a16:creationId xmlns:a16="http://schemas.microsoft.com/office/drawing/2014/main" id="{E71F2936-4602-4E81-937D-F7863E17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9" y="889001"/>
            <a:ext cx="3206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 H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5" name="Text Box 18">
            <a:extLst>
              <a:ext uri="{FF2B5EF4-FFF2-40B4-BE49-F238E27FC236}">
                <a16:creationId xmlns:a16="http://schemas.microsoft.com/office/drawing/2014/main" id="{3C3E9CD1-432D-4910-91F5-E699645E8A78}"/>
              </a:ext>
            </a:extLst>
          </p:cNvPr>
          <p:cNvSpPr txBox="1">
            <a:spLocks noChangeArrowheads="1"/>
          </p:cNvSpPr>
          <p:nvPr/>
        </p:nvSpPr>
        <p:spPr bwMode="auto">
          <a:xfrm rot="21527779">
            <a:off x="8066089" y="882651"/>
            <a:ext cx="1301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6" name="Text Box 19">
            <a:extLst>
              <a:ext uri="{FF2B5EF4-FFF2-40B4-BE49-F238E27FC236}">
                <a16:creationId xmlns:a16="http://schemas.microsoft.com/office/drawing/2014/main" id="{695F08C2-F364-4C7A-9300-2393237B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189" y="869951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1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/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 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O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7" name="Text Box 20">
            <a:extLst>
              <a:ext uri="{FF2B5EF4-FFF2-40B4-BE49-F238E27FC236}">
                <a16:creationId xmlns:a16="http://schemas.microsoft.com/office/drawing/2014/main" id="{53144ECA-D9D6-414E-BC04-DCA09C98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181101"/>
            <a:ext cx="20780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ea typeface="ヒラギノ角ゴ Pro W3" pitchFamily="48" charset="-128"/>
              </a:rPr>
              <a:t>(</a:t>
            </a: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from food via NADH)</a:t>
            </a:r>
            <a:endParaRPr lang="en-US" altLang="en-US" sz="1600" b="1" dirty="0">
              <a:solidFill>
                <a:schemeClr val="accent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8" name="Text Box 21">
            <a:extLst>
              <a:ext uri="{FF2B5EF4-FFF2-40B4-BE49-F238E27FC236}">
                <a16:creationId xmlns:a16="http://schemas.microsoft.com/office/drawing/2014/main" id="{52FC51B0-DB0C-4D15-B325-BD56477CA8E4}"/>
              </a:ext>
            </a:extLst>
          </p:cNvPr>
          <p:cNvSpPr txBox="1">
            <a:spLocks noChangeArrowheads="1"/>
          </p:cNvSpPr>
          <p:nvPr/>
        </p:nvSpPr>
        <p:spPr bwMode="auto">
          <a:xfrm rot="21538562">
            <a:off x="8945564" y="2444751"/>
            <a:ext cx="4206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29" name="Text Box 22">
            <a:extLst>
              <a:ext uri="{FF2B5EF4-FFF2-40B4-BE49-F238E27FC236}">
                <a16:creationId xmlns:a16="http://schemas.microsoft.com/office/drawing/2014/main" id="{32FE6FA7-F99F-42EB-99D4-EFBD610BD221}"/>
              </a:ext>
            </a:extLst>
          </p:cNvPr>
          <p:cNvSpPr txBox="1">
            <a:spLocks noChangeArrowheads="1"/>
          </p:cNvSpPr>
          <p:nvPr/>
        </p:nvSpPr>
        <p:spPr bwMode="auto">
          <a:xfrm rot="21538562">
            <a:off x="8697914" y="2895601"/>
            <a:ext cx="4206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30" name="Text Box 23">
            <a:extLst>
              <a:ext uri="{FF2B5EF4-FFF2-40B4-BE49-F238E27FC236}">
                <a16:creationId xmlns:a16="http://schemas.microsoft.com/office/drawing/2014/main" id="{2DEA7789-86B8-4729-8291-F71860638B08}"/>
              </a:ext>
            </a:extLst>
          </p:cNvPr>
          <p:cNvSpPr txBox="1">
            <a:spLocks noChangeArrowheads="1"/>
          </p:cNvSpPr>
          <p:nvPr/>
        </p:nvSpPr>
        <p:spPr bwMode="auto">
          <a:xfrm rot="21538562">
            <a:off x="8837614" y="3403601"/>
            <a:ext cx="4206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6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31" name="Text Box 24">
            <a:extLst>
              <a:ext uri="{FF2B5EF4-FFF2-40B4-BE49-F238E27FC236}">
                <a16:creationId xmlns:a16="http://schemas.microsoft.com/office/drawing/2014/main" id="{7358FED4-D815-4443-9499-3443D271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9" y="4330701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1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/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 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O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32" name="Text Box 25">
            <a:extLst>
              <a:ext uri="{FF2B5EF4-FFF2-40B4-BE49-F238E27FC236}">
                <a16:creationId xmlns:a16="http://schemas.microsoft.com/office/drawing/2014/main" id="{86C87CF1-B1AD-4B6C-B967-E00B2045E52E}"/>
              </a:ext>
            </a:extLst>
          </p:cNvPr>
          <p:cNvSpPr txBox="1">
            <a:spLocks noChangeArrowheads="1"/>
          </p:cNvSpPr>
          <p:nvPr/>
        </p:nvSpPr>
        <p:spPr bwMode="auto">
          <a:xfrm rot="21538562">
            <a:off x="7564439" y="4476751"/>
            <a:ext cx="4222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 H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33" name="Text Box 26">
            <a:extLst>
              <a:ext uri="{FF2B5EF4-FFF2-40B4-BE49-F238E27FC236}">
                <a16:creationId xmlns:a16="http://schemas.microsoft.com/office/drawing/2014/main" id="{02B15B46-C303-4B27-B0D7-2FF2DCF91422}"/>
              </a:ext>
            </a:extLst>
          </p:cNvPr>
          <p:cNvSpPr txBox="1">
            <a:spLocks noChangeArrowheads="1"/>
          </p:cNvSpPr>
          <p:nvPr/>
        </p:nvSpPr>
        <p:spPr bwMode="auto">
          <a:xfrm rot="21538562">
            <a:off x="7532689" y="3981451"/>
            <a:ext cx="4222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 </a:t>
            </a:r>
            <a:r>
              <a:rPr lang="en-US" altLang="en-US" sz="1600" b="1" i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–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34" name="Text Box 27">
            <a:extLst>
              <a:ext uri="{FF2B5EF4-FFF2-40B4-BE49-F238E27FC236}">
                <a16:creationId xmlns:a16="http://schemas.microsoft.com/office/drawing/2014/main" id="{D46642BA-BD7B-49D2-A2DA-2CBE216236AE}"/>
              </a:ext>
            </a:extLst>
          </p:cNvPr>
          <p:cNvSpPr txBox="1">
            <a:spLocks noChangeArrowheads="1"/>
          </p:cNvSpPr>
          <p:nvPr/>
        </p:nvSpPr>
        <p:spPr bwMode="auto">
          <a:xfrm rot="4480464">
            <a:off x="5923757" y="3091657"/>
            <a:ext cx="18113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Electron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</a:t>
            </a: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transport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chain</a:t>
            </a:r>
            <a:endParaRPr lang="en-US" altLang="en-US" sz="1600" b="1" dirty="0">
              <a:solidFill>
                <a:schemeClr val="accent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35" name="Text Box 28">
            <a:extLst>
              <a:ext uri="{FF2B5EF4-FFF2-40B4-BE49-F238E27FC236}">
                <a16:creationId xmlns:a16="http://schemas.microsoft.com/office/drawing/2014/main" id="{7483A22A-B1C5-4712-BF8C-CC441CE36183}"/>
              </a:ext>
            </a:extLst>
          </p:cNvPr>
          <p:cNvSpPr txBox="1">
            <a:spLocks noChangeArrowheads="1"/>
          </p:cNvSpPr>
          <p:nvPr/>
        </p:nvSpPr>
        <p:spPr bwMode="auto">
          <a:xfrm rot="21534105">
            <a:off x="8586789" y="5168901"/>
            <a:ext cx="3905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H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O</a:t>
            </a:r>
            <a:endParaRPr lang="en-US" altLang="en-US" sz="16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3336" name="TextBox 24">
            <a:extLst>
              <a:ext uri="{FF2B5EF4-FFF2-40B4-BE49-F238E27FC236}">
                <a16:creationId xmlns:a16="http://schemas.microsoft.com/office/drawing/2014/main" id="{AA033823-5B94-4253-8DDD-386148D0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261" y="6264246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Energy is released a little at a time, rather than one big explosive reaction: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D6C1-C28B-4929-8BD4-0513EB01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23BD-50B9-405A-B774-93F25AC41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826655"/>
          </a:xfrm>
        </p:spPr>
        <p:txBody>
          <a:bodyPr>
            <a:normAutofit/>
          </a:bodyPr>
          <a:lstStyle/>
          <a:p>
            <a:r>
              <a:rPr lang="en-US" sz="2800" dirty="0"/>
              <a:t>How do electrons move during cell respiration?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C3034D-EEEA-4B96-AA48-14B3B6993D0F}"/>
              </a:ext>
            </a:extLst>
          </p:cNvPr>
          <p:cNvSpPr/>
          <p:nvPr/>
        </p:nvSpPr>
        <p:spPr>
          <a:xfrm>
            <a:off x="876693" y="3194296"/>
            <a:ext cx="10312923" cy="3413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Food/Fuel </a:t>
            </a:r>
            <a:r>
              <a:rPr lang="en-US" sz="3200" dirty="0">
                <a:sym typeface="Wingdings" panose="05000000000000000000" pitchFamily="2" charset="2"/>
              </a:rPr>
              <a:t> digestion/enzymes  </a:t>
            </a:r>
            <a:r>
              <a:rPr lang="en-US" sz="3200" b="1" dirty="0">
                <a:sym typeface="Wingdings" panose="05000000000000000000" pitchFamily="2" charset="2"/>
              </a:rPr>
              <a:t>GLUCOSE NADH Electron Transport Chain  Oxygen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307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5AD96EF-3B17-48CF-8ECC-458E157A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1506B3A-0F0E-4E0A-A0A2-1ECAB1F8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60F0E37B-9B48-4081-88BE-C925CB02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3" y="469598"/>
            <a:ext cx="61817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tx2"/>
                </a:solidFill>
              </a:rPr>
              <a:t>Cellular Respiration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F99E6E7-1420-42DD-9098-B6D82BEB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60" y="1492252"/>
            <a:ext cx="110555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Cellular respiration has three stages.</a:t>
            </a:r>
            <a:r>
              <a:rPr lang="en-US" alt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3014AFB8-0DFD-4E47-B7FF-0639C65C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" y="2328561"/>
            <a:ext cx="10861299" cy="9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Glycolysis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The first stage of cellular respiration is called glycolysis.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altLang="en-US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DE643F63-B46F-4030-A01E-A956CFC22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98" y="3626535"/>
            <a:ext cx="985346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Oxidative Phosphorylation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1E1B091-982D-442F-BDEE-96B06FC54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" y="2924841"/>
            <a:ext cx="10861299" cy="9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Pyruvate Oxidation and the Citric Acid Cycle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altLang="en-US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09_06CellRespOverview_1-U">
            <a:extLst>
              <a:ext uri="{FF2B5EF4-FFF2-40B4-BE49-F238E27FC236}">
                <a16:creationId xmlns:a16="http://schemas.microsoft.com/office/drawing/2014/main" id="{B9F513D8-749B-448C-9C1C-57755586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600075"/>
            <a:ext cx="8542337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9">
            <a:extLst>
              <a:ext uri="{FF2B5EF4-FFF2-40B4-BE49-F238E27FC236}">
                <a16:creationId xmlns:a16="http://schemas.microsoft.com/office/drawing/2014/main" id="{FD8C2703-EF72-44B5-98F8-61D42B4A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4" y="5502276"/>
            <a:ext cx="16525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Substrate-level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phosphorylation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5364" name="Text Box 10">
            <a:extLst>
              <a:ext uri="{FF2B5EF4-FFF2-40B4-BE49-F238E27FC236}">
                <a16:creationId xmlns:a16="http://schemas.microsoft.com/office/drawing/2014/main" id="{5F788A5E-BB58-4144-8E97-C719248AF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5027614"/>
            <a:ext cx="515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5365" name="Text Box 11">
            <a:extLst>
              <a:ext uri="{FF2B5EF4-FFF2-40B4-BE49-F238E27FC236}">
                <a16:creationId xmlns:a16="http://schemas.microsoft.com/office/drawing/2014/main" id="{0D397459-D2BA-4C2F-8FDC-DEE0649E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4124326"/>
            <a:ext cx="7635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Cytosol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5366" name="Text Box 12">
            <a:extLst>
              <a:ext uri="{FF2B5EF4-FFF2-40B4-BE49-F238E27FC236}">
                <a16:creationId xmlns:a16="http://schemas.microsoft.com/office/drawing/2014/main" id="{1B137623-E95B-4B46-94BA-FD1130F90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4" y="3079751"/>
            <a:ext cx="8524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Glucose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5367" name="Text Box 13">
            <a:extLst>
              <a:ext uri="{FF2B5EF4-FFF2-40B4-BE49-F238E27FC236}">
                <a16:creationId xmlns:a16="http://schemas.microsoft.com/office/drawing/2014/main" id="{1C38D8D4-756A-411F-9D59-E420C7C9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3073401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Pyruvate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5368" name="Text Box 14">
            <a:extLst>
              <a:ext uri="{FF2B5EF4-FFF2-40B4-BE49-F238E27FC236}">
                <a16:creationId xmlns:a16="http://schemas.microsoft.com/office/drawing/2014/main" id="{1DAC9993-CEE9-418E-81D5-2ABA82C7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2679701"/>
            <a:ext cx="1036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Glycolysis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5369" name="Text Box 15">
            <a:extLst>
              <a:ext uri="{FF2B5EF4-FFF2-40B4-BE49-F238E27FC236}">
                <a16:creationId xmlns:a16="http://schemas.microsoft.com/office/drawing/2014/main" id="{7969BC44-56B5-4BDD-B08D-834B1C400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4" y="1244601"/>
            <a:ext cx="103663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Electrons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carried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via NADH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5370" name="TextBox 10">
            <a:extLst>
              <a:ext uri="{FF2B5EF4-FFF2-40B4-BE49-F238E27FC236}">
                <a16:creationId xmlns:a16="http://schemas.microsoft.com/office/drawing/2014/main" id="{976B9F2D-B228-4CC2-87D1-80789E791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An Overview of Cellular Respiration–Part 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09_06CellRespOverview_2-U">
            <a:extLst>
              <a:ext uri="{FF2B5EF4-FFF2-40B4-BE49-F238E27FC236}">
                <a16:creationId xmlns:a16="http://schemas.microsoft.com/office/drawing/2014/main" id="{AE2D1D2A-83D9-4E01-B05A-0CBD6D93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600075"/>
            <a:ext cx="8542337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9">
            <a:extLst>
              <a:ext uri="{FF2B5EF4-FFF2-40B4-BE49-F238E27FC236}">
                <a16:creationId xmlns:a16="http://schemas.microsoft.com/office/drawing/2014/main" id="{74AF522E-4304-4D76-ADB8-3DDC7EDC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3895726"/>
            <a:ext cx="13477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Mitochondrion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88" name="Text Box 10">
            <a:extLst>
              <a:ext uri="{FF2B5EF4-FFF2-40B4-BE49-F238E27FC236}">
                <a16:creationId xmlns:a16="http://schemas.microsoft.com/office/drawing/2014/main" id="{C79B54A0-CE26-4722-A668-5494A225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4" y="5502276"/>
            <a:ext cx="16525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Substrate-level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phosphorylation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89" name="Text Box 11">
            <a:extLst>
              <a:ext uri="{FF2B5EF4-FFF2-40B4-BE49-F238E27FC236}">
                <a16:creationId xmlns:a16="http://schemas.microsoft.com/office/drawing/2014/main" id="{A4503B20-A092-44F3-97AB-F53CCBD3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5027614"/>
            <a:ext cx="515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0" name="Text Box 12">
            <a:extLst>
              <a:ext uri="{FF2B5EF4-FFF2-40B4-BE49-F238E27FC236}">
                <a16:creationId xmlns:a16="http://schemas.microsoft.com/office/drawing/2014/main" id="{ABC2A6BE-2E90-4742-BF13-B5401EF3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4124326"/>
            <a:ext cx="7635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Cytosol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1" name="Text Box 13">
            <a:extLst>
              <a:ext uri="{FF2B5EF4-FFF2-40B4-BE49-F238E27FC236}">
                <a16:creationId xmlns:a16="http://schemas.microsoft.com/office/drawing/2014/main" id="{0C7216B9-D575-400C-A439-85A15D8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4" y="3079751"/>
            <a:ext cx="8524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Glucos</a:t>
            </a:r>
            <a:r>
              <a:rPr lang="en-US" altLang="en-US" sz="1500" b="1">
                <a:latin typeface="Arial" panose="020B0604020202020204" pitchFamily="34" charset="0"/>
                <a:ea typeface="ヒラギノ角ゴ Pro W3" pitchFamily="48" charset="-128"/>
              </a:rPr>
              <a:t>e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2" name="Text Box 14">
            <a:extLst>
              <a:ext uri="{FF2B5EF4-FFF2-40B4-BE49-F238E27FC236}">
                <a16:creationId xmlns:a16="http://schemas.microsoft.com/office/drawing/2014/main" id="{80858FBC-D28E-408D-A8D2-C3B387E7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3073401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Pyruvate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3" name="Text Box 15">
            <a:extLst>
              <a:ext uri="{FF2B5EF4-FFF2-40B4-BE49-F238E27FC236}">
                <a16:creationId xmlns:a16="http://schemas.microsoft.com/office/drawing/2014/main" id="{4020A4CE-09C2-473B-A7C0-AECE04D2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679701"/>
            <a:ext cx="1036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Glycolysis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4" name="Text Box 16">
            <a:extLst>
              <a:ext uri="{FF2B5EF4-FFF2-40B4-BE49-F238E27FC236}">
                <a16:creationId xmlns:a16="http://schemas.microsoft.com/office/drawing/2014/main" id="{3D28B608-EC72-4F80-986D-A1BF2B91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4" y="1244601"/>
            <a:ext cx="103663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Electrons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carried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via NADH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5" name="Text Box 17">
            <a:extLst>
              <a:ext uri="{FF2B5EF4-FFF2-40B4-BE49-F238E27FC236}">
                <a16:creationId xmlns:a16="http://schemas.microsoft.com/office/drawing/2014/main" id="{9D9F7751-0BA3-49A7-9848-B70C99A2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9" y="5500689"/>
            <a:ext cx="16525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Substrate-level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phosphorylation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6" name="Text Box 18">
            <a:extLst>
              <a:ext uri="{FF2B5EF4-FFF2-40B4-BE49-F238E27FC236}">
                <a16:creationId xmlns:a16="http://schemas.microsoft.com/office/drawing/2014/main" id="{9E8FEB79-60E3-47D9-B758-8DEE275C3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9" y="5024439"/>
            <a:ext cx="447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7" name="Text Box 19">
            <a:extLst>
              <a:ext uri="{FF2B5EF4-FFF2-40B4-BE49-F238E27FC236}">
                <a16:creationId xmlns:a16="http://schemas.microsoft.com/office/drawing/2014/main" id="{9112181B-4171-4C2C-B9B6-07C9308E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1230314"/>
            <a:ext cx="16684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Electrons carried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via NADH 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FADH</a:t>
            </a:r>
            <a:r>
              <a:rPr lang="en-US" altLang="en-US" sz="15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8" name="Text Box 20">
            <a:extLst>
              <a:ext uri="{FF2B5EF4-FFF2-40B4-BE49-F238E27FC236}">
                <a16:creationId xmlns:a16="http://schemas.microsoft.com/office/drawing/2014/main" id="{78C95948-BA2F-40DB-88AD-44239E37F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4" y="2670176"/>
            <a:ext cx="574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Citric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acid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cycle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6399" name="TextBox 16">
            <a:extLst>
              <a:ext uri="{FF2B5EF4-FFF2-40B4-BE49-F238E27FC236}">
                <a16:creationId xmlns:a16="http://schemas.microsoft.com/office/drawing/2014/main" id="{B2FE35A0-DFA1-4582-9479-6C93D93E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An Overview of Cellular Respiration—Part 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09_06CellRespOverview_3-U">
            <a:extLst>
              <a:ext uri="{FF2B5EF4-FFF2-40B4-BE49-F238E27FC236}">
                <a16:creationId xmlns:a16="http://schemas.microsoft.com/office/drawing/2014/main" id="{81C8606E-809B-4484-8C06-58711B39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600075"/>
            <a:ext cx="8542337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9">
            <a:extLst>
              <a:ext uri="{FF2B5EF4-FFF2-40B4-BE49-F238E27FC236}">
                <a16:creationId xmlns:a16="http://schemas.microsoft.com/office/drawing/2014/main" id="{F8B5EC52-5386-43F8-90E0-15F0BFF9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3895726"/>
            <a:ext cx="13477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Mitochondrion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12" name="Text Box 10">
            <a:extLst>
              <a:ext uri="{FF2B5EF4-FFF2-40B4-BE49-F238E27FC236}">
                <a16:creationId xmlns:a16="http://schemas.microsoft.com/office/drawing/2014/main" id="{83C257FB-D00D-41A6-93CC-77225C0CB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4" y="5502276"/>
            <a:ext cx="16525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Substrate-level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phosphorylation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13" name="Text Box 11">
            <a:extLst>
              <a:ext uri="{FF2B5EF4-FFF2-40B4-BE49-F238E27FC236}">
                <a16:creationId xmlns:a16="http://schemas.microsoft.com/office/drawing/2014/main" id="{E6C79A98-5E1B-48E8-AB13-5FEF245E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5027614"/>
            <a:ext cx="515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14" name="Text Box 12">
            <a:extLst>
              <a:ext uri="{FF2B5EF4-FFF2-40B4-BE49-F238E27FC236}">
                <a16:creationId xmlns:a16="http://schemas.microsoft.com/office/drawing/2014/main" id="{F48EE8F6-FC30-45EE-AFBA-687764A7C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4124326"/>
            <a:ext cx="7635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Cytosol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47058A0E-CD15-4368-9EEB-1EACED655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4" y="3079751"/>
            <a:ext cx="8524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Glucose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16" name="Text Box 14">
            <a:extLst>
              <a:ext uri="{FF2B5EF4-FFF2-40B4-BE49-F238E27FC236}">
                <a16:creationId xmlns:a16="http://schemas.microsoft.com/office/drawing/2014/main" id="{0CEB5AE2-4F40-4532-B18D-78B11BBE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3073401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Pyruvate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17" name="Text Box 15">
            <a:extLst>
              <a:ext uri="{FF2B5EF4-FFF2-40B4-BE49-F238E27FC236}">
                <a16:creationId xmlns:a16="http://schemas.microsoft.com/office/drawing/2014/main" id="{243ED172-9F5B-4268-B4A3-A5D07DF5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679701"/>
            <a:ext cx="1036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Glycolysis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18" name="Text Box 16">
            <a:extLst>
              <a:ext uri="{FF2B5EF4-FFF2-40B4-BE49-F238E27FC236}">
                <a16:creationId xmlns:a16="http://schemas.microsoft.com/office/drawing/2014/main" id="{06C60B46-8704-4F67-9C3D-C12D6FD31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4" y="1244601"/>
            <a:ext cx="103663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Electrons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carried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via NADH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19" name="Text Box 17">
            <a:extLst>
              <a:ext uri="{FF2B5EF4-FFF2-40B4-BE49-F238E27FC236}">
                <a16:creationId xmlns:a16="http://schemas.microsoft.com/office/drawing/2014/main" id="{6708C96A-0400-4915-A57E-B7740E14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9" y="5500689"/>
            <a:ext cx="16525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Substrate-level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phosphorylation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20" name="Text Box 18">
            <a:extLst>
              <a:ext uri="{FF2B5EF4-FFF2-40B4-BE49-F238E27FC236}">
                <a16:creationId xmlns:a16="http://schemas.microsoft.com/office/drawing/2014/main" id="{A6E21FC0-87F6-4AD6-9C69-D5CAA7B2F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9" y="5024439"/>
            <a:ext cx="447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21" name="Text Box 19">
            <a:extLst>
              <a:ext uri="{FF2B5EF4-FFF2-40B4-BE49-F238E27FC236}">
                <a16:creationId xmlns:a16="http://schemas.microsoft.com/office/drawing/2014/main" id="{8C52D3B3-D096-40E4-83AF-DD1C6236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1230314"/>
            <a:ext cx="16684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Electrons carried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via NADH 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FADH</a:t>
            </a:r>
            <a:r>
              <a:rPr lang="en-US" altLang="en-US" sz="15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22" name="Text Box 20">
            <a:extLst>
              <a:ext uri="{FF2B5EF4-FFF2-40B4-BE49-F238E27FC236}">
                <a16:creationId xmlns:a16="http://schemas.microsoft.com/office/drawing/2014/main" id="{D7C41BB1-0150-4AC8-B6D2-114A5266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864" y="5502276"/>
            <a:ext cx="16525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Oxidative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phosphorylation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23" name="Text Box 21">
            <a:extLst>
              <a:ext uri="{FF2B5EF4-FFF2-40B4-BE49-F238E27FC236}">
                <a16:creationId xmlns:a16="http://schemas.microsoft.com/office/drawing/2014/main" id="{265D90CC-8C20-463E-AA25-61F03DFE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464" y="5006976"/>
            <a:ext cx="447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ATP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24" name="Text Box 22">
            <a:extLst>
              <a:ext uri="{FF2B5EF4-FFF2-40B4-BE49-F238E27FC236}">
                <a16:creationId xmlns:a16="http://schemas.microsoft.com/office/drawing/2014/main" id="{6AE088EE-0ECF-4953-B7BB-0382654C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4" y="2670176"/>
            <a:ext cx="574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Citric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acid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cycle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25" name="Text Box 23">
            <a:extLst>
              <a:ext uri="{FF2B5EF4-FFF2-40B4-BE49-F238E27FC236}">
                <a16:creationId xmlns:a16="http://schemas.microsoft.com/office/drawing/2014/main" id="{05C4AAEB-D684-4C4D-95B9-6CD6AC7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214" y="2509839"/>
            <a:ext cx="17684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Oxidative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phosphorylation: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electron transport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chemiosmosis</a:t>
            </a:r>
            <a:endParaRPr lang="en-US" altLang="en-US" sz="15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17426" name="TextBox 18">
            <a:extLst>
              <a:ext uri="{FF2B5EF4-FFF2-40B4-BE49-F238E27FC236}">
                <a16:creationId xmlns:a16="http://schemas.microsoft.com/office/drawing/2014/main" id="{F76A7E68-D335-4DC1-B364-95E1C740C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8640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An Overview of Cellular Respiration—Part 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3A1E-36A0-4A72-9AAA-3528D533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Glycoloysis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7847-2577-40D3-B2FA-EBB72730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0496"/>
            <a:ext cx="3591612" cy="436170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Cells use 2 ATP (</a:t>
            </a:r>
            <a:r>
              <a:rPr lang="en-US" sz="2400" b="1" dirty="0"/>
              <a:t>INVESTMENT PHASE)</a:t>
            </a:r>
            <a:r>
              <a:rPr lang="en-US" sz="2400" dirty="0"/>
              <a:t> to add phosphates to the glucose causing the glucose to become </a:t>
            </a:r>
            <a:r>
              <a:rPr lang="en-US" sz="2400" b="1" dirty="0"/>
              <a:t>phosphorylated and therefore charged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The result is a </a:t>
            </a:r>
            <a:r>
              <a:rPr lang="en-US" sz="2400" b="1" dirty="0"/>
              <a:t>charged glucose </a:t>
            </a:r>
            <a:r>
              <a:rPr lang="en-US" sz="2400" dirty="0"/>
              <a:t>+ 2ADP</a:t>
            </a:r>
          </a:p>
        </p:txBody>
      </p:sp>
      <p:pic>
        <p:nvPicPr>
          <p:cNvPr id="3074" name="Picture 2" descr="Image result for glycolysis">
            <a:extLst>
              <a:ext uri="{FF2B5EF4-FFF2-40B4-BE49-F238E27FC236}">
                <a16:creationId xmlns:a16="http://schemas.microsoft.com/office/drawing/2014/main" id="{B1A122A3-FFE0-46FB-A77D-680BAE32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55" y="925842"/>
            <a:ext cx="8900115" cy="50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7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1FF6-5EA0-4777-B6ED-ED3DC182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3CC7-5D7C-4F78-9998-AC971D89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Image result for glycolysis">
            <a:extLst>
              <a:ext uri="{FF2B5EF4-FFF2-40B4-BE49-F238E27FC236}">
                <a16:creationId xmlns:a16="http://schemas.microsoft.com/office/drawing/2014/main" id="{A452F7A9-20E5-4390-BFD6-36201D73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350195"/>
            <a:ext cx="10549889" cy="56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8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FCDF-F747-4F5C-9D18-84BBD5CF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98" y="1716088"/>
            <a:ext cx="10983798" cy="46658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u="sng" dirty="0">
                <a:solidFill>
                  <a:schemeClr val="accent3"/>
                </a:solidFill>
              </a:rPr>
              <a:t>LIVING ORGANISMS ARE EITHER: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200" i="1" dirty="0"/>
              <a:t>__________________________________</a:t>
            </a:r>
            <a:r>
              <a:rPr lang="en-US" sz="3200" dirty="0"/>
              <a:t> – mainly use photosynthesis for cellular energy</a:t>
            </a:r>
          </a:p>
          <a:p>
            <a:pPr>
              <a:defRPr/>
            </a:pPr>
            <a:r>
              <a:rPr lang="en-US" sz="3200" i="1" dirty="0"/>
              <a:t>__________________________________</a:t>
            </a:r>
            <a:r>
              <a:rPr lang="en-US" sz="3200" dirty="0"/>
              <a:t>– mainly carry out cellular respiration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0659" name="TextBox 3">
            <a:extLst>
              <a:ext uri="{FF2B5EF4-FFF2-40B4-BE49-F238E27FC236}">
                <a16:creationId xmlns:a16="http://schemas.microsoft.com/office/drawing/2014/main" id="{ABE64749-7975-4EF0-A3BF-AB8D436E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491" y="3160713"/>
            <a:ext cx="2819400" cy="646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Autotrophs</a:t>
            </a:r>
          </a:p>
        </p:txBody>
      </p:sp>
      <p:sp>
        <p:nvSpPr>
          <p:cNvPr id="70660" name="TextBox 5">
            <a:extLst>
              <a:ext uri="{FF2B5EF4-FFF2-40B4-BE49-F238E27FC236}">
                <a16:creationId xmlns:a16="http://schemas.microsoft.com/office/drawing/2014/main" id="{147615F6-49C9-4C45-8FA4-9D57D9BA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761" y="4446685"/>
            <a:ext cx="2819400" cy="647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Heterotrophs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09_08GlycolysisEnergy-U">
            <a:extLst>
              <a:ext uri="{FF2B5EF4-FFF2-40B4-BE49-F238E27FC236}">
                <a16:creationId xmlns:a16="http://schemas.microsoft.com/office/drawing/2014/main" id="{0074CA93-2CB4-42A7-A496-78481271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95642"/>
            <a:ext cx="64516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8">
            <a:extLst>
              <a:ext uri="{FF2B5EF4-FFF2-40B4-BE49-F238E27FC236}">
                <a16:creationId xmlns:a16="http://schemas.microsoft.com/office/drawing/2014/main" id="{54BE3C0C-4A95-485E-B0D6-1968724D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4" y="436563"/>
            <a:ext cx="25288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Energy investment phase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84" name="Text Box 9">
            <a:extLst>
              <a:ext uri="{FF2B5EF4-FFF2-40B4-BE49-F238E27FC236}">
                <a16:creationId xmlns:a16="http://schemas.microsoft.com/office/drawing/2014/main" id="{F95BC925-D8BA-4B18-9A65-B9305461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4" y="855663"/>
            <a:ext cx="8143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Glucose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85" name="Text Box 10">
            <a:extLst>
              <a:ext uri="{FF2B5EF4-FFF2-40B4-BE49-F238E27FC236}">
                <a16:creationId xmlns:a16="http://schemas.microsoft.com/office/drawing/2014/main" id="{E7E47692-478A-4B96-B722-52A86010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6" y="1793874"/>
            <a:ext cx="103346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ADP + 2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86" name="Text Box 11">
            <a:extLst>
              <a:ext uri="{FF2B5EF4-FFF2-40B4-BE49-F238E27FC236}">
                <a16:creationId xmlns:a16="http://schemas.microsoft.com/office/drawing/2014/main" id="{19203A87-63C8-4B4D-BA77-1429F3F3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1711326"/>
            <a:ext cx="13811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P</a:t>
            </a:r>
            <a:endParaRPr lang="en-US" altLang="en-US" sz="1600" b="1" dirty="0">
              <a:solidFill>
                <a:schemeClr val="accent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87" name="Text Box 12">
            <a:extLst>
              <a:ext uri="{FF2B5EF4-FFF2-40B4-BE49-F238E27FC236}">
                <a16:creationId xmlns:a16="http://schemas.microsoft.com/office/drawing/2014/main" id="{87DCF5E6-EC12-42EB-B336-1A5DAA2B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1700213"/>
            <a:ext cx="5857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ATP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88" name="Text Box 13">
            <a:extLst>
              <a:ext uri="{FF2B5EF4-FFF2-40B4-BE49-F238E27FC236}">
                <a16:creationId xmlns:a16="http://schemas.microsoft.com/office/drawing/2014/main" id="{B6CCC301-05DC-4F97-A4C2-7B6BA3A8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700213"/>
            <a:ext cx="4968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used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89" name="Text Box 14">
            <a:extLst>
              <a:ext uri="{FF2B5EF4-FFF2-40B4-BE49-F238E27FC236}">
                <a16:creationId xmlns:a16="http://schemas.microsoft.com/office/drawing/2014/main" id="{0E401883-21E6-49BC-8FA2-9DBE0695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0" y="3059113"/>
            <a:ext cx="7762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formed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0" name="Text Box 15">
            <a:extLst>
              <a:ext uri="{FF2B5EF4-FFF2-40B4-BE49-F238E27FC236}">
                <a16:creationId xmlns:a16="http://schemas.microsoft.com/office/drawing/2014/main" id="{A9781262-23B6-4926-8558-32238830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3090863"/>
            <a:ext cx="5857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4 ATP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1" name="Text Box 16">
            <a:extLst>
              <a:ext uri="{FF2B5EF4-FFF2-40B4-BE49-F238E27FC236}">
                <a16:creationId xmlns:a16="http://schemas.microsoft.com/office/drawing/2014/main" id="{6E427500-DDAD-45D9-B612-9EB44C5E4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2636838"/>
            <a:ext cx="21161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Energy payoff phase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2" name="Text Box 17">
            <a:extLst>
              <a:ext uri="{FF2B5EF4-FFF2-40B4-BE49-F238E27FC236}">
                <a16:creationId xmlns:a16="http://schemas.microsoft.com/office/drawing/2014/main" id="{0B7525D3-2628-469F-B2F0-E300D089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068638"/>
            <a:ext cx="9683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4 ADP + 4</a:t>
            </a:r>
            <a:endParaRPr lang="en-US" altLang="en-US" sz="1600" b="1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3" name="Text Box 18">
            <a:extLst>
              <a:ext uri="{FF2B5EF4-FFF2-40B4-BE49-F238E27FC236}">
                <a16:creationId xmlns:a16="http://schemas.microsoft.com/office/drawing/2014/main" id="{1E87E0A7-3CA0-4E32-97D6-EDEA20CD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3089276"/>
            <a:ext cx="13811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ヒラギノ角ゴ Pro W3" pitchFamily="48" charset="-128"/>
              </a:rPr>
              <a:t>P</a:t>
            </a:r>
            <a:endParaRPr lang="en-US" altLang="en-US" sz="1600" b="1" dirty="0">
              <a:solidFill>
                <a:schemeClr val="accent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4" name="Text Box 19">
            <a:extLst>
              <a:ext uri="{FF2B5EF4-FFF2-40B4-BE49-F238E27FC236}">
                <a16:creationId xmlns:a16="http://schemas.microsoft.com/office/drawing/2014/main" id="{0800B928-0216-4870-A883-AE405ED0E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6" y="3925888"/>
            <a:ext cx="20288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NAD</a:t>
            </a:r>
            <a:r>
              <a:rPr lang="en-US" altLang="en-US" sz="16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 +  4 </a:t>
            </a:r>
            <a:r>
              <a:rPr lang="en-US" alt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e</a:t>
            </a:r>
            <a:r>
              <a:rPr lang="en-US" altLang="en-US" sz="16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–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 + 4 H</a:t>
            </a:r>
            <a:r>
              <a:rPr lang="en-US" altLang="en-US" sz="16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5" name="Text Box 20">
            <a:extLst>
              <a:ext uri="{FF2B5EF4-FFF2-40B4-BE49-F238E27FC236}">
                <a16:creationId xmlns:a16="http://schemas.microsoft.com/office/drawing/2014/main" id="{B7F75F22-1C1C-4CDE-AA66-FB8077C6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6" y="3951288"/>
            <a:ext cx="7842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NADH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6" name="Text Box 21">
            <a:extLst>
              <a:ext uri="{FF2B5EF4-FFF2-40B4-BE49-F238E27FC236}">
                <a16:creationId xmlns:a16="http://schemas.microsoft.com/office/drawing/2014/main" id="{2F3B5498-4D3F-409D-910A-222B69F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6" y="3970338"/>
            <a:ext cx="695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+ 2 H</a:t>
            </a:r>
            <a:r>
              <a:rPr lang="en-US" altLang="en-US" sz="1600" b="1" baseline="30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endParaRPr lang="en-US" altLang="en-US" sz="1600" b="1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7" name="Text Box 22">
            <a:extLst>
              <a:ext uri="{FF2B5EF4-FFF2-40B4-BE49-F238E27FC236}">
                <a16:creationId xmlns:a16="http://schemas.microsoft.com/office/drawing/2014/main" id="{03CF88F7-A96F-4EDD-8ECC-F8897B94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608513"/>
            <a:ext cx="18938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Pyruvate + 2 H</a:t>
            </a:r>
            <a:r>
              <a:rPr lang="en-US" altLang="en-US" sz="1600" b="1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O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8" name="Text Box 23">
            <a:extLst>
              <a:ext uri="{FF2B5EF4-FFF2-40B4-BE49-F238E27FC236}">
                <a16:creationId xmlns:a16="http://schemas.microsoft.com/office/drawing/2014/main" id="{FB029058-B5C7-4509-8652-60DD5875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414963"/>
            <a:ext cx="18938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Pyruvate + 2 H</a:t>
            </a:r>
            <a:r>
              <a:rPr lang="en-US" altLang="en-US" sz="1600" b="1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O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499" name="Text Box 24">
            <a:extLst>
              <a:ext uri="{FF2B5EF4-FFF2-40B4-BE49-F238E27FC236}">
                <a16:creationId xmlns:a16="http://schemas.microsoft.com/office/drawing/2014/main" id="{EB9D2E66-34AB-47DD-8E2E-E06FDB16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880" y="5497829"/>
            <a:ext cx="948691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Glucose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500" name="Text Box 25">
            <a:extLst>
              <a:ext uri="{FF2B5EF4-FFF2-40B4-BE49-F238E27FC236}">
                <a16:creationId xmlns:a16="http://schemas.microsoft.com/office/drawing/2014/main" id="{54B50F3A-253E-4CF5-A33E-25A05206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5229226"/>
            <a:ext cx="3762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Net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501" name="Text Box 26">
            <a:extLst>
              <a:ext uri="{FF2B5EF4-FFF2-40B4-BE49-F238E27FC236}">
                <a16:creationId xmlns:a16="http://schemas.microsoft.com/office/drawing/2014/main" id="{065616EC-9182-4D55-9DD6-6B6FF67F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4" y="5802313"/>
            <a:ext cx="27066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4 ATP formed – 2 ATP used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502" name="Text Box 27">
            <a:extLst>
              <a:ext uri="{FF2B5EF4-FFF2-40B4-BE49-F238E27FC236}">
                <a16:creationId xmlns:a16="http://schemas.microsoft.com/office/drawing/2014/main" id="{45F44AF7-B500-47EE-815B-8524E8769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4" y="5802313"/>
            <a:ext cx="5921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ATP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503" name="Text Box 28">
            <a:extLst>
              <a:ext uri="{FF2B5EF4-FFF2-40B4-BE49-F238E27FC236}">
                <a16:creationId xmlns:a16="http://schemas.microsoft.com/office/drawing/2014/main" id="{81C77714-BC01-45DB-862C-DED1E15C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6" y="6186488"/>
            <a:ext cx="20288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NAD</a:t>
            </a:r>
            <a:r>
              <a:rPr lang="en-US" altLang="en-US" sz="16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 +  4 </a:t>
            </a:r>
            <a:r>
              <a:rPr lang="en-US" alt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e</a:t>
            </a:r>
            <a:r>
              <a:rPr lang="en-US" altLang="en-US" sz="16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–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 + 4 H</a:t>
            </a:r>
            <a:r>
              <a:rPr lang="en-US" altLang="en-US" sz="16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504" name="Text Box 29">
            <a:extLst>
              <a:ext uri="{FF2B5EF4-FFF2-40B4-BE49-F238E27FC236}">
                <a16:creationId xmlns:a16="http://schemas.microsoft.com/office/drawing/2014/main" id="{BB5A3222-3777-443E-80AE-CFCBB2456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26" y="6186488"/>
            <a:ext cx="15081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2 NADH + 2 H</a:t>
            </a:r>
            <a:r>
              <a:rPr lang="en-US" altLang="en-US" sz="16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0505" name="TextBox 25">
            <a:extLst>
              <a:ext uri="{FF2B5EF4-FFF2-40B4-BE49-F238E27FC236}">
                <a16:creationId xmlns:a16="http://schemas.microsoft.com/office/drawing/2014/main" id="{51117526-D740-47F2-84AD-89CDBFFE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404814"/>
            <a:ext cx="2952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Glycolysis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4869-5DED-457D-82F5-6D0F1ED0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573E0-F830-4D9C-AB04-84190F77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dirty="0"/>
              <a:t>Most of the energy is still stored in the </a:t>
            </a:r>
            <a:r>
              <a:rPr lang="en-US" sz="2800" b="1" dirty="0"/>
              <a:t>pyruvate molecules.</a:t>
            </a:r>
          </a:p>
          <a:p>
            <a:pPr lvl="1"/>
            <a:r>
              <a:rPr lang="en-US" sz="2400" b="1" dirty="0"/>
              <a:t>Aerobic Respiration in Eukaryotic </a:t>
            </a:r>
            <a:r>
              <a:rPr lang="en-US" sz="2400" dirty="0"/>
              <a:t>cells, the pyruvate enters the mitochondria where the oxidation of glucose is complete</a:t>
            </a:r>
          </a:p>
          <a:p>
            <a:pPr lvl="2"/>
            <a:r>
              <a:rPr lang="en-US" sz="2000" dirty="0"/>
              <a:t>The pyruvate enters the mitochondria through active transport and then is converted to </a:t>
            </a:r>
            <a:r>
              <a:rPr lang="en-US" sz="2000" b="1" dirty="0"/>
              <a:t>Acetyl Coenzyme A or acetyl CoA</a:t>
            </a:r>
            <a:endParaRPr lang="en-US" sz="2000" dirty="0"/>
          </a:p>
          <a:p>
            <a:pPr lvl="1"/>
            <a:r>
              <a:rPr lang="en-US" sz="2400" b="1" dirty="0"/>
              <a:t>Aerobic Respiration in Prokaryotes</a:t>
            </a:r>
            <a:r>
              <a:rPr lang="en-US" sz="2400" dirty="0"/>
              <a:t> the oxidation of glucose occurs in the cytosol</a:t>
            </a:r>
            <a:endParaRPr lang="en-US" sz="2400" b="1" dirty="0"/>
          </a:p>
        </p:txBody>
      </p:sp>
      <p:pic>
        <p:nvPicPr>
          <p:cNvPr id="4" name="Picture 3" descr="conversiona.jpg">
            <a:extLst>
              <a:ext uri="{FF2B5EF4-FFF2-40B4-BE49-F238E27FC236}">
                <a16:creationId xmlns:a16="http://schemas.microsoft.com/office/drawing/2014/main" id="{8BAF0416-9D8B-4D6E-B8D7-888A8DFE7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21" y="114950"/>
            <a:ext cx="6859587" cy="36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5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09_10PyruvateToAcetylCoA-U">
            <a:extLst>
              <a:ext uri="{FF2B5EF4-FFF2-40B4-BE49-F238E27FC236}">
                <a16:creationId xmlns:a16="http://schemas.microsoft.com/office/drawing/2014/main" id="{A952EB0E-B0A2-4F5E-B8B9-EFC589C1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060450"/>
            <a:ext cx="8548688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val 7">
            <a:extLst>
              <a:ext uri="{FF2B5EF4-FFF2-40B4-BE49-F238E27FC236}">
                <a16:creationId xmlns:a16="http://schemas.microsoft.com/office/drawing/2014/main" id="{D93182F6-0BF0-40D0-9D1B-32B24B462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3810000"/>
            <a:ext cx="311150" cy="317500"/>
          </a:xfrm>
          <a:prstGeom prst="ellipse">
            <a:avLst/>
          </a:prstGeom>
          <a:solidFill>
            <a:srgbClr val="019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6" name="Oval 8">
            <a:extLst>
              <a:ext uri="{FF2B5EF4-FFF2-40B4-BE49-F238E27FC236}">
                <a16:creationId xmlns:a16="http://schemas.microsoft.com/office/drawing/2014/main" id="{34C172D8-2F42-4C45-8565-4943B288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3803650"/>
            <a:ext cx="311150" cy="317500"/>
          </a:xfrm>
          <a:prstGeom prst="ellipse">
            <a:avLst/>
          </a:prstGeom>
          <a:solidFill>
            <a:srgbClr val="019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7" name="Oval 9">
            <a:extLst>
              <a:ext uri="{FF2B5EF4-FFF2-40B4-BE49-F238E27FC236}">
                <a16:creationId xmlns:a16="http://schemas.microsoft.com/office/drawing/2014/main" id="{E2746D8B-30A6-44DB-8E3C-F0ABAFBE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730500"/>
            <a:ext cx="317500" cy="317500"/>
          </a:xfrm>
          <a:prstGeom prst="ellipse">
            <a:avLst/>
          </a:prstGeom>
          <a:solidFill>
            <a:srgbClr val="019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8" name="Text Box 11">
            <a:extLst>
              <a:ext uri="{FF2B5EF4-FFF2-40B4-BE49-F238E27FC236}">
                <a16:creationId xmlns:a16="http://schemas.microsoft.com/office/drawing/2014/main" id="{A465A1E1-AE45-4341-ADD2-CC3A9367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268413"/>
            <a:ext cx="1376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CYTOSOL</a:t>
            </a:r>
            <a:endParaRPr lang="en-US" altLang="en-US" sz="22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59" name="Text Box 12">
            <a:extLst>
              <a:ext uri="{FF2B5EF4-FFF2-40B4-BE49-F238E27FC236}">
                <a16:creationId xmlns:a16="http://schemas.microsoft.com/office/drawing/2014/main" id="{FAA8C85D-FE06-49AB-929B-2A177D18F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1265238"/>
            <a:ext cx="2443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MITOCHONDRION</a:t>
            </a:r>
            <a:endParaRPr lang="en-US" altLang="en-US" sz="2200" b="1" dirty="0">
              <a:solidFill>
                <a:schemeClr val="accent1">
                  <a:lumMod val="60000"/>
                  <a:lumOff val="40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0" name="Text Box 13">
            <a:extLst>
              <a:ext uri="{FF2B5EF4-FFF2-40B4-BE49-F238E27FC236}">
                <a16:creationId xmlns:a16="http://schemas.microsoft.com/office/drawing/2014/main" id="{D3D778D2-DB2A-4389-B425-E6DCCE20C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8" y="2154238"/>
            <a:ext cx="766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NAD</a:t>
            </a:r>
            <a:r>
              <a:rPr lang="en-US" altLang="en-US" sz="22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endParaRPr lang="en-US" altLang="en-US" sz="22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1" name="Text Box 14">
            <a:extLst>
              <a:ext uri="{FF2B5EF4-FFF2-40B4-BE49-F238E27FC236}">
                <a16:creationId xmlns:a16="http://schemas.microsoft.com/office/drawing/2014/main" id="{4E4C1239-78E5-410A-8009-49E4687E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2160588"/>
            <a:ext cx="823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NADH</a:t>
            </a:r>
            <a:endParaRPr lang="en-US" altLang="en-US" sz="22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2" name="Text Box 15">
            <a:extLst>
              <a:ext uri="{FF2B5EF4-FFF2-40B4-BE49-F238E27FC236}">
                <a16:creationId xmlns:a16="http://schemas.microsoft.com/office/drawing/2014/main" id="{922E13A1-8A43-4958-BF87-4DF107388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2160588"/>
            <a:ext cx="582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+ H</a:t>
            </a:r>
            <a:r>
              <a:rPr lang="en-US" altLang="en-US" sz="2200" b="1" baseline="30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+</a:t>
            </a:r>
            <a:endParaRPr lang="en-US" altLang="en-US" sz="22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3" name="Text Box 16">
            <a:extLst>
              <a:ext uri="{FF2B5EF4-FFF2-40B4-BE49-F238E27FC236}">
                <a16:creationId xmlns:a16="http://schemas.microsoft.com/office/drawing/2014/main" id="{01ECCDF1-F582-49A1-8AD3-2990C400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2738439"/>
            <a:ext cx="1825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endParaRPr lang="en-US" altLang="en-US" sz="22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4" name="Text Box 17">
            <a:extLst>
              <a:ext uri="{FF2B5EF4-FFF2-40B4-BE49-F238E27FC236}">
                <a16:creationId xmlns:a16="http://schemas.microsoft.com/office/drawing/2014/main" id="{31D94DD1-2D53-423B-89C7-07AF7A04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811589"/>
            <a:ext cx="20161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1</a:t>
            </a:r>
            <a:endParaRPr lang="en-US" altLang="en-US" sz="22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5" name="Text Box 18">
            <a:extLst>
              <a:ext uri="{FF2B5EF4-FFF2-40B4-BE49-F238E27FC236}">
                <a16:creationId xmlns:a16="http://schemas.microsoft.com/office/drawing/2014/main" id="{3DAB9DE5-7371-4329-BDC0-D1B08F739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3817939"/>
            <a:ext cx="20161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3</a:t>
            </a:r>
            <a:endParaRPr lang="en-US" altLang="en-US" sz="22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6" name="Text Box 19">
            <a:extLst>
              <a:ext uri="{FF2B5EF4-FFF2-40B4-BE49-F238E27FC236}">
                <a16:creationId xmlns:a16="http://schemas.microsoft.com/office/drawing/2014/main" id="{AF16617A-ED08-4978-89DC-4871674F7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4478338"/>
            <a:ext cx="1274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Pyruvate</a:t>
            </a:r>
            <a:endParaRPr lang="en-US" altLang="en-US" sz="22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7" name="Text Box 20">
            <a:extLst>
              <a:ext uri="{FF2B5EF4-FFF2-40B4-BE49-F238E27FC236}">
                <a16:creationId xmlns:a16="http://schemas.microsoft.com/office/drawing/2014/main" id="{78B166E5-59C4-4A05-80FC-8D9C0FF3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5176838"/>
            <a:ext cx="2443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Transport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</a:t>
            </a:r>
            <a:r>
              <a:rPr lang="en-US" altLang="en-US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protein</a:t>
            </a:r>
            <a:endParaRPr lang="en-US" altLang="en-US" sz="22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68" name="Line 21">
            <a:extLst>
              <a:ext uri="{FF2B5EF4-FFF2-40B4-BE49-F238E27FC236}">
                <a16:creationId xmlns:a16="http://schemas.microsoft.com/office/drawing/2014/main" id="{CE13C1A9-4B85-4C38-9103-1199494044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3568700"/>
            <a:ext cx="330200" cy="158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Text Box 22">
            <a:extLst>
              <a:ext uri="{FF2B5EF4-FFF2-40B4-BE49-F238E27FC236}">
                <a16:creationId xmlns:a16="http://schemas.microsoft.com/office/drawing/2014/main" id="{E37CA9DB-341F-49D3-963D-39224397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4529139"/>
            <a:ext cx="5508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CO</a:t>
            </a:r>
            <a:r>
              <a:rPr lang="en-US" altLang="en-US" sz="2200" b="1" baseline="-2500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2</a:t>
            </a:r>
            <a:endParaRPr lang="en-US" altLang="en-US" sz="22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70" name="Text Box 23">
            <a:extLst>
              <a:ext uri="{FF2B5EF4-FFF2-40B4-BE49-F238E27FC236}">
                <a16:creationId xmlns:a16="http://schemas.microsoft.com/office/drawing/2014/main" id="{3CE6774B-C8A4-49F8-BF27-54F11235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4452939"/>
            <a:ext cx="1719262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Coenzyme A</a:t>
            </a:r>
            <a:endParaRPr lang="en-US" altLang="en-US" sz="2200" b="1">
              <a:solidFill>
                <a:schemeClr val="bg1"/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71" name="Text Box 24">
            <a:extLst>
              <a:ext uri="{FF2B5EF4-FFF2-40B4-BE49-F238E27FC236}">
                <a16:creationId xmlns:a16="http://schemas.microsoft.com/office/drawing/2014/main" id="{3DC533A7-B3C9-4ADC-A8C4-86038204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888" y="4211638"/>
            <a:ext cx="1541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pitchFamily="48" charset="-128"/>
              </a:rPr>
              <a:t>Acetyl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48" charset="-128"/>
              </a:rPr>
              <a:t> </a:t>
            </a:r>
            <a:r>
              <a:rPr lang="en-US" alt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ヒラギノ角ゴ Pro W3" pitchFamily="48" charset="-128"/>
              </a:rPr>
              <a:t>CoA</a:t>
            </a:r>
            <a:endParaRPr lang="en-US" altLang="en-US" sz="2200" b="1" dirty="0">
              <a:solidFill>
                <a:schemeClr val="accent1">
                  <a:lumMod val="60000"/>
                  <a:lumOff val="40000"/>
                </a:schemeClr>
              </a:solidFill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3572" name="TextBox 19">
            <a:extLst>
              <a:ext uri="{FF2B5EF4-FFF2-40B4-BE49-F238E27FC236}">
                <a16:creationId xmlns:a16="http://schemas.microsoft.com/office/drawing/2014/main" id="{022CAE90-AC21-4C42-8677-ACC7B51A7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881" y="5989539"/>
            <a:ext cx="8351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Converting Pyruvate to Acetyl CoA: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7510-1AF1-4605-A818-AE55A89C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to step 2- Citric acid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B81F5-1CE8-4B05-993C-93FCE20F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002884"/>
          </a:xfrm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en-US" sz="2400" dirty="0"/>
              <a:t>The </a:t>
            </a:r>
            <a:r>
              <a:rPr lang="en-US" sz="2400" b="1" dirty="0"/>
              <a:t>carboxyl group </a:t>
            </a:r>
            <a:r>
              <a:rPr lang="en-US" sz="2400" dirty="0"/>
              <a:t>of the pyruvate is removed and gives off </a:t>
            </a:r>
            <a:r>
              <a:rPr lang="en-US" sz="2400" b="1" dirty="0"/>
              <a:t>carbon dioxide CO</a:t>
            </a:r>
            <a:r>
              <a:rPr lang="en-US" sz="2400" b="1" baseline="-25000" dirty="0"/>
              <a:t>2</a:t>
            </a:r>
          </a:p>
          <a:p>
            <a:pPr marL="342900" indent="-342900">
              <a:buAutoNum type="arabicPeriod"/>
            </a:pPr>
            <a:r>
              <a:rPr lang="en-US" sz="2400" dirty="0"/>
              <a:t>The remaining two carbon sections are then oxidized forming </a:t>
            </a:r>
            <a:r>
              <a:rPr lang="en-US" sz="2400" b="1" dirty="0"/>
              <a:t>acetate</a:t>
            </a:r>
            <a:r>
              <a:rPr lang="en-US" sz="2400" dirty="0"/>
              <a:t> (ion of acetic acid)</a:t>
            </a:r>
          </a:p>
          <a:p>
            <a:pPr marL="342900" indent="-342900">
              <a:buAutoNum type="arabicPeriod"/>
            </a:pPr>
            <a:r>
              <a:rPr lang="en-US" sz="2400" b="1" dirty="0"/>
              <a:t>CoA</a:t>
            </a:r>
            <a:r>
              <a:rPr lang="en-US" sz="2400" dirty="0"/>
              <a:t> – contains </a:t>
            </a:r>
            <a:r>
              <a:rPr lang="en-US" sz="2400" b="1" dirty="0"/>
              <a:t>sulfur (from Vitamin B)</a:t>
            </a:r>
            <a:r>
              <a:rPr lang="en-US" sz="2400" dirty="0"/>
              <a:t> and connects to the acetate forming </a:t>
            </a:r>
            <a:r>
              <a:rPr lang="en-US" sz="2400" b="1" dirty="0"/>
              <a:t>Acetyl CoA. </a:t>
            </a:r>
          </a:p>
        </p:txBody>
      </p:sp>
      <p:pic>
        <p:nvPicPr>
          <p:cNvPr id="29698" name="Picture 2" descr="Image result for acetyl coa">
            <a:extLst>
              <a:ext uri="{FF2B5EF4-FFF2-40B4-BE49-F238E27FC236}">
                <a16:creationId xmlns:a16="http://schemas.microsoft.com/office/drawing/2014/main" id="{EF2F0B73-A90C-4C07-A23C-6C5142D7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3870352"/>
            <a:ext cx="6366509" cy="25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7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0423-0C69-4EA4-A884-934D89C3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39D05-0DA9-47A3-B986-E49F4F0E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citric acid cycle">
            <a:extLst>
              <a:ext uri="{FF2B5EF4-FFF2-40B4-BE49-F238E27FC236}">
                <a16:creationId xmlns:a16="http://schemas.microsoft.com/office/drawing/2014/main" id="{1304037B-3D83-45DD-BCED-C7A817C6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" y="261659"/>
            <a:ext cx="11590020" cy="64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964E27C-9F95-4831-BC6D-109579664A63}"/>
              </a:ext>
            </a:extLst>
          </p:cNvPr>
          <p:cNvSpPr/>
          <p:nvPr/>
        </p:nvSpPr>
        <p:spPr>
          <a:xfrm rot="8519404">
            <a:off x="9556663" y="540833"/>
            <a:ext cx="2581707" cy="709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CCF1B840-2470-4BF7-9412-2DC749C49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" y="2217420"/>
            <a:ext cx="11818620" cy="3428983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  <a:buFont typeface="Times" panose="02020603050405020304" pitchFamily="18" charset="0"/>
              <a:buChar char="•"/>
            </a:pPr>
            <a:r>
              <a:rPr lang="en-US" altLang="en-US" sz="2800" dirty="0"/>
              <a:t>The Citric Acid cycle (also called the Krebs Cycle) has eight steps, each </a:t>
            </a:r>
            <a:r>
              <a:rPr lang="en-US" altLang="en-US" sz="2800" u="sng" dirty="0"/>
              <a:t>catalyzed by a specific enzyme</a:t>
            </a:r>
          </a:p>
          <a:p>
            <a:pPr>
              <a:spcBef>
                <a:spcPct val="35000"/>
              </a:spcBef>
              <a:buFont typeface="Times" panose="02020603050405020304" pitchFamily="18" charset="0"/>
              <a:buChar char="•"/>
            </a:pPr>
            <a:r>
              <a:rPr lang="en-US" altLang="en-US" sz="2800" dirty="0"/>
              <a:t>The </a:t>
            </a:r>
            <a:r>
              <a:rPr lang="en-US" altLang="en-US" sz="2800" b="1" dirty="0"/>
              <a:t>acetyl group of acetyl CoA </a:t>
            </a:r>
            <a:r>
              <a:rPr lang="en-US" altLang="en-US" sz="2800" dirty="0"/>
              <a:t>joins the cycle by combining with oxaloacetate, forming citrate (Citric Acid). </a:t>
            </a:r>
          </a:p>
          <a:p>
            <a:pPr>
              <a:spcBef>
                <a:spcPct val="35000"/>
              </a:spcBef>
              <a:buFont typeface="Times" panose="02020603050405020304" pitchFamily="18" charset="0"/>
              <a:buChar char="•"/>
            </a:pPr>
            <a:r>
              <a:rPr lang="en-US" altLang="en-US" sz="2800" dirty="0"/>
              <a:t>The next seven steps decompose the citrate (Citric Acid) back to oxaloacetate, making the process a cycle</a:t>
            </a:r>
          </a:p>
          <a:p>
            <a:pPr>
              <a:spcBef>
                <a:spcPct val="35000"/>
              </a:spcBef>
              <a:buFont typeface="Times" panose="02020603050405020304" pitchFamily="18" charset="0"/>
              <a:buNone/>
            </a:pPr>
            <a:endParaRPr lang="en-US" altLang="en-US" sz="2800" dirty="0"/>
          </a:p>
        </p:txBody>
      </p:sp>
      <p:sp>
        <p:nvSpPr>
          <p:cNvPr id="25603" name="Line 7">
            <a:extLst>
              <a:ext uri="{FF2B5EF4-FFF2-40B4-BE49-F238E27FC236}">
                <a16:creationId xmlns:a16="http://schemas.microsoft.com/office/drawing/2014/main" id="{CA9D5DF3-6CA6-4A47-A92D-1E1716A6A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9">
            <a:extLst>
              <a:ext uri="{FF2B5EF4-FFF2-40B4-BE49-F238E27FC236}">
                <a16:creationId xmlns:a16="http://schemas.microsoft.com/office/drawing/2014/main" id="{923B3751-60F9-47ED-80B5-86EE1862C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B8553129-E3CF-4CAC-856D-B301944B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595" y="906462"/>
            <a:ext cx="8497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The Citric Acid Cycle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9939C2B7-9E26-4FDE-B54F-505CEEC44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431" y="5849304"/>
            <a:ext cx="7561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Oxaloacetate + Acetyl CoA 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A804A374-597F-41C3-9C97-69C60FE7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2" y="5801370"/>
            <a:ext cx="2376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Citric Acid 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253F13E-ADE8-41E4-8046-051EF9DE363C}"/>
              </a:ext>
            </a:extLst>
          </p:cNvPr>
          <p:cNvSpPr/>
          <p:nvPr/>
        </p:nvSpPr>
        <p:spPr>
          <a:xfrm>
            <a:off x="6686551" y="5774382"/>
            <a:ext cx="792163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46BB-2CF1-46DA-952B-EF22771D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Oxidative Phosphorylation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6F37D-2E21-4959-AD46-C34C3CE0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81" y="1715956"/>
            <a:ext cx="11029615" cy="14865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have </a:t>
            </a:r>
            <a:r>
              <a:rPr lang="en-US" b="1" dirty="0"/>
              <a:t>4 ATP </a:t>
            </a:r>
            <a:r>
              <a:rPr lang="en-US" dirty="0"/>
              <a:t>so far from </a:t>
            </a:r>
            <a:r>
              <a:rPr lang="en-US" b="1" dirty="0"/>
              <a:t>Glycolysis and the Citric Acid Cycle</a:t>
            </a:r>
          </a:p>
          <a:p>
            <a:pPr marL="0" indent="0">
              <a:buNone/>
            </a:pPr>
            <a:r>
              <a:rPr lang="en-US" dirty="0"/>
              <a:t>Electron transport happens in the </a:t>
            </a:r>
            <a:r>
              <a:rPr lang="en-US" b="1" dirty="0"/>
              <a:t>cristae of </a:t>
            </a:r>
            <a:r>
              <a:rPr lang="en-US" dirty="0"/>
              <a:t>the mitochondria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electron transport chain">
            <a:extLst>
              <a:ext uri="{FF2B5EF4-FFF2-40B4-BE49-F238E27FC236}">
                <a16:creationId xmlns:a16="http://schemas.microsoft.com/office/drawing/2014/main" id="{43057435-8E12-49B2-81B5-95186B027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0" y="1917620"/>
            <a:ext cx="9804040" cy="49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07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308E-85B8-4F8D-A5D6-7215B821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transport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C299-167F-4271-87BF-368B2612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</a:t>
            </a:r>
            <a:r>
              <a:rPr lang="en-US" b="1" dirty="0"/>
              <a:t>redox reactions</a:t>
            </a:r>
            <a:r>
              <a:rPr lang="en-US" dirty="0"/>
              <a:t> with the help of proteins, hydrophobic electron carriers, cytochromes.</a:t>
            </a:r>
          </a:p>
          <a:p>
            <a:r>
              <a:rPr lang="en-US" dirty="0"/>
              <a:t>Electrons also come from FADH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There is no ATP made directly during the release of energy from electrons</a:t>
            </a:r>
          </a:p>
        </p:txBody>
      </p:sp>
    </p:spTree>
    <p:extLst>
      <p:ext uri="{BB962C8B-B14F-4D97-AF65-F5344CB8AC3E}">
        <p14:creationId xmlns:p14="http://schemas.microsoft.com/office/powerpoint/2010/main" val="125240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atp synthase">
            <a:extLst>
              <a:ext uri="{FF2B5EF4-FFF2-40B4-BE49-F238E27FC236}">
                <a16:creationId xmlns:a16="http://schemas.microsoft.com/office/drawing/2014/main" id="{E8022360-031F-4CF5-8BF1-2E04EE75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71" y="3429000"/>
            <a:ext cx="4796311" cy="360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EADD8-3488-4CFB-A13B-5C2C4DFD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Chemiosmosis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84A7-822B-40BD-B95A-C6397833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941" y="983291"/>
            <a:ext cx="6006866" cy="3678303"/>
          </a:xfrm>
        </p:spPr>
        <p:txBody>
          <a:bodyPr/>
          <a:lstStyle/>
          <a:p>
            <a:r>
              <a:rPr lang="en-US" b="1" dirty="0"/>
              <a:t>ATP synthase protein, </a:t>
            </a:r>
            <a:r>
              <a:rPr lang="en-US" dirty="0"/>
              <a:t>with the energy from H ions activate catalytic sites that synthesis ATP from ADP and Phosphate</a:t>
            </a:r>
          </a:p>
          <a:p>
            <a:endParaRPr lang="en-US" dirty="0"/>
          </a:p>
          <a:p>
            <a:r>
              <a:rPr lang="en-US" b="1" dirty="0"/>
              <a:t>ATP Synthase</a:t>
            </a:r>
            <a:r>
              <a:rPr lang="en-US" dirty="0"/>
              <a:t> is a large polypeptide with multiple bonding sites,</a:t>
            </a:r>
            <a:endParaRPr lang="en-US" b="1" dirty="0"/>
          </a:p>
        </p:txBody>
      </p:sp>
      <p:pic>
        <p:nvPicPr>
          <p:cNvPr id="4098" name="Picture 2" descr="Image result for chemiosmosis">
            <a:extLst>
              <a:ext uri="{FF2B5EF4-FFF2-40B4-BE49-F238E27FC236}">
                <a16:creationId xmlns:a16="http://schemas.microsoft.com/office/drawing/2014/main" id="{82823B23-7302-4885-BD49-93F57804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1" y="1977911"/>
            <a:ext cx="51244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13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91C1-76AE-42A9-866E-1E11D8F2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D108B-E687-4FD1-932A-F55F7A9CA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cellular respiration">
            <a:extLst>
              <a:ext uri="{FF2B5EF4-FFF2-40B4-BE49-F238E27FC236}">
                <a16:creationId xmlns:a16="http://schemas.microsoft.com/office/drawing/2014/main" id="{098A3E79-CC1B-49D8-AFE1-1D2C35ED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73" y="655163"/>
            <a:ext cx="7616760" cy="57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2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9AA1213-7F79-4791-8B11-AA03EA0ED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Harvesting stored energy</a:t>
            </a:r>
          </a:p>
        </p:txBody>
      </p:sp>
      <p:sp>
        <p:nvSpPr>
          <p:cNvPr id="39014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DD21495-87AD-4F38-B16C-C8706E1C1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14" y="1508289"/>
            <a:ext cx="7239785" cy="52035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Energy is stored in organic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u="sng" dirty="0">
                <a:solidFill>
                  <a:srgbClr val="CC0000"/>
                </a:solidFill>
              </a:rPr>
              <a:t>carbohydrates, fats, proteins</a:t>
            </a:r>
            <a:r>
              <a:rPr lang="en-US" altLang="en-US" sz="2400" dirty="0">
                <a:solidFill>
                  <a:srgbClr val="CC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u="sng" dirty="0">
                <a:solidFill>
                  <a:srgbClr val="CC0000"/>
                </a:solidFill>
              </a:rPr>
              <a:t>Heterotrophs</a:t>
            </a:r>
            <a:r>
              <a:rPr lang="en-US" altLang="en-US" sz="2600" dirty="0"/>
              <a:t> eat these organic molecules </a:t>
            </a:r>
            <a:r>
              <a:rPr lang="en-US" altLang="en-US" sz="2500" dirty="0">
                <a:sym typeface="Symbol" panose="05050102010706020507" pitchFamily="18" charset="2"/>
              </a:rPr>
              <a:t> </a:t>
            </a:r>
            <a:r>
              <a:rPr lang="en-US" altLang="en-US" sz="2500" u="sng" dirty="0">
                <a:solidFill>
                  <a:srgbClr val="CC0000"/>
                </a:solidFill>
              </a:rPr>
              <a:t>food</a:t>
            </a:r>
            <a:endParaRPr lang="en-US" altLang="en-US" sz="26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digest organic molecules to get…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z="2000" u="sng" dirty="0">
                <a:solidFill>
                  <a:srgbClr val="CC0000"/>
                </a:solidFill>
              </a:rPr>
              <a:t>raw materials</a:t>
            </a:r>
            <a:r>
              <a:rPr lang="en-US" altLang="en-US" sz="2000" dirty="0"/>
              <a:t> for synthesis</a:t>
            </a:r>
          </a:p>
          <a:p>
            <a:pPr marL="1085850" lvl="2">
              <a:lnSpc>
                <a:spcPct val="90000"/>
              </a:lnSpc>
            </a:pPr>
            <a:r>
              <a:rPr lang="en-US" altLang="en-US" sz="2000" u="sng" dirty="0">
                <a:solidFill>
                  <a:srgbClr val="CC0000"/>
                </a:solidFill>
              </a:rPr>
              <a:t>fuels</a:t>
            </a:r>
            <a:r>
              <a:rPr lang="en-US" altLang="en-US" sz="2000" dirty="0"/>
              <a:t> for energy</a:t>
            </a:r>
          </a:p>
          <a:p>
            <a:pPr marL="1428750" lvl="3">
              <a:lnSpc>
                <a:spcPct val="90000"/>
              </a:lnSpc>
            </a:pPr>
            <a:r>
              <a:rPr lang="en-US" altLang="en-US" sz="1800" dirty="0"/>
              <a:t>controlled release of energy</a:t>
            </a:r>
          </a:p>
          <a:p>
            <a:pPr marL="1428750" lvl="3">
              <a:lnSpc>
                <a:spcPct val="90000"/>
              </a:lnSpc>
            </a:pPr>
            <a:r>
              <a:rPr lang="en-US" altLang="en-US" sz="1800" dirty="0"/>
              <a:t>“burning” fuels in a series of </a:t>
            </a:r>
            <a:br>
              <a:rPr lang="en-US" altLang="en-US" sz="1800" dirty="0"/>
            </a:br>
            <a:r>
              <a:rPr lang="en-US" altLang="en-US" sz="1800" u="sng" dirty="0">
                <a:solidFill>
                  <a:srgbClr val="CC0000"/>
                </a:solidFill>
              </a:rPr>
              <a:t>step-by-step enzyme-controlled reactions</a:t>
            </a:r>
          </a:p>
        </p:txBody>
      </p:sp>
      <p:pic>
        <p:nvPicPr>
          <p:cNvPr id="390151" name="Picture 7">
            <a:extLst>
              <a:ext uri="{FF2B5EF4-FFF2-40B4-BE49-F238E27FC236}">
                <a16:creationId xmlns:a16="http://schemas.microsoft.com/office/drawing/2014/main" id="{7DEBF921-3E34-41E3-B2ED-51543BCF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0620" r="21239"/>
          <a:stretch>
            <a:fillRect/>
          </a:stretch>
        </p:blipFill>
        <p:spPr bwMode="auto">
          <a:xfrm>
            <a:off x="6024908" y="4110087"/>
            <a:ext cx="227806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90152" name="Picture 8">
            <a:extLst>
              <a:ext uri="{FF2B5EF4-FFF2-40B4-BE49-F238E27FC236}">
                <a16:creationId xmlns:a16="http://schemas.microsoft.com/office/drawing/2014/main" id="{B1602076-E6D0-4CAC-8417-F8042F0E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0620" r="35045" b="33104"/>
          <a:stretch>
            <a:fillRect/>
          </a:stretch>
        </p:blipFill>
        <p:spPr bwMode="auto">
          <a:xfrm>
            <a:off x="8553992" y="1955088"/>
            <a:ext cx="27130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90153" name="Picture 9">
            <a:extLst>
              <a:ext uri="{FF2B5EF4-FFF2-40B4-BE49-F238E27FC236}">
                <a16:creationId xmlns:a16="http://schemas.microsoft.com/office/drawing/2014/main" id="{87DB827C-5DFE-4C8E-8227-62867201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3789" t="5539" r="3789" b="5539"/>
          <a:stretch>
            <a:fillRect/>
          </a:stretch>
        </p:blipFill>
        <p:spPr bwMode="auto">
          <a:xfrm>
            <a:off x="8477298" y="4570348"/>
            <a:ext cx="32527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09_02EcosystemRecycling-U">
            <a:extLst>
              <a:ext uri="{FF2B5EF4-FFF2-40B4-BE49-F238E27FC236}">
                <a16:creationId xmlns:a16="http://schemas.microsoft.com/office/drawing/2014/main" id="{50D2A7C9-E27A-461B-97C7-F67502C0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4938"/>
            <a:ext cx="5737225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8">
            <a:extLst>
              <a:ext uri="{FF2B5EF4-FFF2-40B4-BE49-F238E27FC236}">
                <a16:creationId xmlns:a16="http://schemas.microsoft.com/office/drawing/2014/main" id="{28E6AB80-E354-4FFE-88E8-9C6472A6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Fig. 9-2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5124" name="Text Box 9">
            <a:extLst>
              <a:ext uri="{FF2B5EF4-FFF2-40B4-BE49-F238E27FC236}">
                <a16:creationId xmlns:a16="http://schemas.microsoft.com/office/drawing/2014/main" id="{D095FE46-4AA3-4E4C-9E34-F60C0A75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393700"/>
            <a:ext cx="6334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Light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energy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25" name="Text Box 10">
            <a:extLst>
              <a:ext uri="{FF2B5EF4-FFF2-40B4-BE49-F238E27FC236}">
                <a16:creationId xmlns:a16="http://schemas.microsoft.com/office/drawing/2014/main" id="{45EBE294-AB2B-469D-8BA6-38AF0C85A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6" y="1131889"/>
            <a:ext cx="1300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ECOSYSTEM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26" name="Text Box 11">
            <a:extLst>
              <a:ext uri="{FF2B5EF4-FFF2-40B4-BE49-F238E27FC236}">
                <a16:creationId xmlns:a16="http://schemas.microsoft.com/office/drawing/2014/main" id="{8A016C75-62E9-4CBD-A1DA-B4A38E812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6" y="2203450"/>
            <a:ext cx="1425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ea typeface="ヒラギノ角ゴ Pro W3" pitchFamily="48" charset="-128"/>
              </a:rPr>
              <a:t>Photosynthesis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ea typeface="ヒラギノ角ゴ Pro W3" pitchFamily="48" charset="-128"/>
              </a:rPr>
              <a:t> in chloroplasts</a:t>
            </a:r>
            <a:endParaRPr lang="en-US" altLang="en-US" sz="1500" b="1" dirty="0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27" name="Text Box 12">
            <a:extLst>
              <a:ext uri="{FF2B5EF4-FFF2-40B4-BE49-F238E27FC236}">
                <a16:creationId xmlns:a16="http://schemas.microsoft.com/office/drawing/2014/main" id="{2C6F205A-EE11-47E3-9F64-463082FE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2657476"/>
            <a:ext cx="955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CO</a:t>
            </a:r>
            <a:r>
              <a:rPr lang="en-US" altLang="en-US" sz="1500" b="1" baseline="-25000">
                <a:ea typeface="ヒラギノ角ゴ Pro W3" pitchFamily="48" charset="-128"/>
              </a:rPr>
              <a:t>2</a:t>
            </a:r>
            <a:r>
              <a:rPr lang="en-US" altLang="en-US" sz="1500" b="1">
                <a:ea typeface="ヒラギノ角ゴ Pro W3" pitchFamily="48" charset="-128"/>
              </a:rPr>
              <a:t> + H</a:t>
            </a:r>
            <a:r>
              <a:rPr lang="en-US" altLang="en-US" sz="1500" b="1" baseline="-25000">
                <a:ea typeface="ヒラギノ角ゴ Pro W3" pitchFamily="48" charset="-128"/>
              </a:rPr>
              <a:t>2</a:t>
            </a:r>
            <a:r>
              <a:rPr lang="en-US" altLang="en-US" sz="1500" b="1">
                <a:ea typeface="ヒラギノ角ゴ Pro W3" pitchFamily="48" charset="-128"/>
              </a:rPr>
              <a:t>O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28" name="Text Box 13">
            <a:extLst>
              <a:ext uri="{FF2B5EF4-FFF2-40B4-BE49-F238E27FC236}">
                <a16:creationId xmlns:a16="http://schemas.microsoft.com/office/drawing/2014/main" id="{A74CF927-8805-49E9-BEFB-026F17BE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89" y="3011488"/>
            <a:ext cx="1806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Cellular respiration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in mitochondria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29" name="Text Box 14">
            <a:extLst>
              <a:ext uri="{FF2B5EF4-FFF2-40B4-BE49-F238E27FC236}">
                <a16:creationId xmlns:a16="http://schemas.microsoft.com/office/drawing/2014/main" id="{3862341C-E0E0-43E5-8ADD-174A7DEFE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578100"/>
            <a:ext cx="9969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Organic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molecules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30" name="Text Box 15">
            <a:extLst>
              <a:ext uri="{FF2B5EF4-FFF2-40B4-BE49-F238E27FC236}">
                <a16:creationId xmlns:a16="http://schemas.microsoft.com/office/drawing/2014/main" id="{4D362D17-4209-448F-841F-2D76275E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2682875"/>
            <a:ext cx="3825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+ O</a:t>
            </a:r>
            <a:r>
              <a:rPr lang="en-US" altLang="en-US" sz="1500" b="1" baseline="-25000">
                <a:ea typeface="ヒラギノ角ゴ Pro W3" pitchFamily="48" charset="-128"/>
              </a:rPr>
              <a:t>2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31" name="Text Box 16">
            <a:extLst>
              <a:ext uri="{FF2B5EF4-FFF2-40B4-BE49-F238E27FC236}">
                <a16:creationId xmlns:a16="http://schemas.microsoft.com/office/drawing/2014/main" id="{028BDED9-7E75-4AB5-B977-7BE20D2B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6" y="5373689"/>
            <a:ext cx="31527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ATP powers most cellular work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32" name="Text Box 17">
            <a:extLst>
              <a:ext uri="{FF2B5EF4-FFF2-40B4-BE49-F238E27FC236}">
                <a16:creationId xmlns:a16="http://schemas.microsoft.com/office/drawing/2014/main" id="{C92CE721-024C-4BBA-B221-E0283F31B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9" y="5903913"/>
            <a:ext cx="6429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Heat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energy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33" name="Text Box 18">
            <a:extLst>
              <a:ext uri="{FF2B5EF4-FFF2-40B4-BE49-F238E27FC236}">
                <a16:creationId xmlns:a16="http://schemas.microsoft.com/office/drawing/2014/main" id="{D3400A0B-9925-4586-AF80-E3F49221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4868863"/>
            <a:ext cx="4318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ea typeface="ヒラギノ角ゴ Pro W3" pitchFamily="48" charset="-128"/>
              </a:rPr>
              <a:t>ATP</a:t>
            </a:r>
            <a:endParaRPr lang="en-US" altLang="en-US" sz="1500" b="1">
              <a:latin typeface="Times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5134" name="TextBox 13">
            <a:extLst>
              <a:ext uri="{FF2B5EF4-FFF2-40B4-BE49-F238E27FC236}">
                <a16:creationId xmlns:a16="http://schemas.microsoft.com/office/drawing/2014/main" id="{B2B71C8A-F656-42D4-AB87-25953E11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6" y="2203450"/>
            <a:ext cx="1439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The Flow of Energy from Sunlight to ATP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>
            <a:extLst>
              <a:ext uri="{FF2B5EF4-FFF2-40B4-BE49-F238E27FC236}">
                <a16:creationId xmlns:a16="http://schemas.microsoft.com/office/drawing/2014/main" id="{7E8B10A9-5B09-41E9-AFE8-E7D56AD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u="sng" dirty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Cellular Respiration</a:t>
            </a:r>
            <a:endParaRPr lang="en-US" altLang="en-US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3" name="Content Placeholder 3">
            <a:extLst>
              <a:ext uri="{FF2B5EF4-FFF2-40B4-BE49-F238E27FC236}">
                <a16:creationId xmlns:a16="http://schemas.microsoft.com/office/drawing/2014/main" id="{F9256F96-F076-411D-AE95-8882C192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936" y="1711180"/>
            <a:ext cx="8534400" cy="4953000"/>
          </a:xfrm>
        </p:spPr>
        <p:txBody>
          <a:bodyPr/>
          <a:lstStyle/>
          <a:p>
            <a:r>
              <a:rPr lang="en-US" altLang="en-US" sz="2800" dirty="0">
                <a:latin typeface="Aharoni" panose="020B0604020202020204" pitchFamily="2" charset="-79"/>
                <a:cs typeface="Aharoni" panose="020B0604020202020204" pitchFamily="2" charset="-79"/>
              </a:rPr>
              <a:t>Occurs in the _______________      </a:t>
            </a:r>
          </a:p>
          <a:p>
            <a:pPr>
              <a:buFontTx/>
              <a:buNone/>
            </a:pPr>
            <a:r>
              <a:rPr lang="en-US" altLang="en-US" sz="2800" dirty="0">
                <a:latin typeface="Aharoni" panose="020B0604020202020204" pitchFamily="2" charset="-79"/>
                <a:cs typeface="Aharoni" panose="020B0604020202020204" pitchFamily="2" charset="-79"/>
              </a:rPr>
              <a:t>    (the power house of the cell).</a:t>
            </a:r>
          </a:p>
          <a:p>
            <a:r>
              <a:rPr lang="en-US" altLang="en-US" sz="2800" dirty="0">
                <a:latin typeface="Aharoni" panose="020B0604020202020204" pitchFamily="2" charset="-79"/>
                <a:cs typeface="Aharoni" panose="020B0604020202020204" pitchFamily="2" charset="-79"/>
              </a:rPr>
              <a:t>Chemical energy stored in ___________ is released.</a:t>
            </a:r>
          </a:p>
          <a:p>
            <a:r>
              <a:rPr lang="en-US" altLang="en-US" sz="2800" dirty="0">
                <a:latin typeface="Aharoni" panose="020B0604020202020204" pitchFamily="2" charset="-79"/>
                <a:cs typeface="Aharoni" panose="020B0604020202020204" pitchFamily="2" charset="-79"/>
              </a:rPr>
              <a:t>Energy made during cell respiration is used for all _________________________</a:t>
            </a:r>
          </a:p>
          <a:p>
            <a:r>
              <a:rPr lang="en-US" altLang="en-US" sz="2800" dirty="0">
                <a:latin typeface="Aharoni" panose="020B0604020202020204" pitchFamily="2" charset="-79"/>
                <a:cs typeface="Aharoni" panose="020B0604020202020204" pitchFamily="2" charset="-79"/>
              </a:rPr>
              <a:t>Cellular Respiration either ______________ or is  _______________</a:t>
            </a:r>
          </a:p>
          <a:p>
            <a:endParaRPr lang="en-US" altLang="en-US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10244" name="Picture 14" descr="http://www.cartage.org.lb/en/themes/sciences/zoology/AnimalPhysiology/Anatomy/AnimalCellStructure/Mitochondria/mitochondria.jpg">
            <a:extLst>
              <a:ext uri="{FF2B5EF4-FFF2-40B4-BE49-F238E27FC236}">
                <a16:creationId xmlns:a16="http://schemas.microsoft.com/office/drawing/2014/main" id="{B8DC1F50-0FBE-4147-877E-1CFEB81F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48" y="393700"/>
            <a:ext cx="3676814" cy="32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image002">
            <a:hlinkClick r:id="rId4"/>
            <a:extLst>
              <a:ext uri="{FF2B5EF4-FFF2-40B4-BE49-F238E27FC236}">
                <a16:creationId xmlns:a16="http://schemas.microsoft.com/office/drawing/2014/main" id="{A4A72C3D-996E-4323-AF69-B72F8899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955006"/>
            <a:ext cx="1447800" cy="113188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8269D-5AFF-44D4-B1A7-85E0938B5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736" y="1678999"/>
            <a:ext cx="3352800" cy="67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B0F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mitochondria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E03BF-D682-4BA2-9508-462E1F12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247" y="2900508"/>
            <a:ext cx="1905000" cy="679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B0F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glucose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4ED36-5377-4844-81FB-399A3BC5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768" y="4509439"/>
            <a:ext cx="4191000" cy="679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B0F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54E83-2E14-48CB-B621-EAFCBA3B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379" y="5074428"/>
            <a:ext cx="1905000" cy="679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B0F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aerobic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8E09D-627B-455F-A4FB-FC32ECD0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4" y="5586809"/>
            <a:ext cx="3352800" cy="679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B0F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anaerobic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A68F3-4665-473C-80E2-F1F467AEAEB1}"/>
              </a:ext>
            </a:extLst>
          </p:cNvPr>
          <p:cNvSpPr txBox="1"/>
          <p:nvPr/>
        </p:nvSpPr>
        <p:spPr>
          <a:xfrm>
            <a:off x="9912858" y="3557040"/>
            <a:ext cx="18979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80808"/>
                </a:solidFill>
              </a:rPr>
              <a:t>matrix</a:t>
            </a:r>
            <a:r>
              <a:rPr lang="en-US" altLang="en-US" dirty="0"/>
              <a:t> where 3-carbon pieces that came from carbohydrates are broken down to (CO</a:t>
            </a:r>
            <a:r>
              <a:rPr lang="en-US" altLang="en-US" baseline="-25000" dirty="0"/>
              <a:t>2</a:t>
            </a:r>
            <a:r>
              <a:rPr lang="en-US" altLang="en-US" dirty="0"/>
              <a:t> and water) 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80808"/>
                </a:solidFill>
              </a:rPr>
              <a:t>cristae</a:t>
            </a:r>
            <a:r>
              <a:rPr lang="en-US" altLang="en-US" dirty="0"/>
              <a:t> is where ATP is made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C10E-3D6C-4230-9856-992DE378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 is </a:t>
            </a:r>
            <a:r>
              <a:rPr lang="en-US" b="1" dirty="0"/>
              <a:t>Catabolic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F158-5202-4187-BD15-46A4D686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56" y="2083324"/>
            <a:ext cx="11029615" cy="4633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Breaking down glucose releases Energy (</a:t>
            </a:r>
            <a:r>
              <a:rPr lang="en-US" sz="2000" b="1" u="sng" dirty="0"/>
              <a:t>exergonic)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Remember that energy is stored in the bonds (electrons) of compounds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Breaking down glucose releases 686 kcal per mole (- 686 kcal/mol) and happens without any extra input of energy</a:t>
            </a:r>
          </a:p>
        </p:txBody>
      </p:sp>
      <p:pic>
        <p:nvPicPr>
          <p:cNvPr id="4" name="Picture 6" descr="Picture127">
            <a:extLst>
              <a:ext uri="{FF2B5EF4-FFF2-40B4-BE49-F238E27FC236}">
                <a16:creationId xmlns:a16="http://schemas.microsoft.com/office/drawing/2014/main" id="{0D8C7EFA-1F97-475E-B81A-2385E372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0109" y="141361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64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388E-C69F-4A26-83F2-C120FF8F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Basic Definitions You Must Know: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9C3DDDA-3F28-4743-9F9F-A503E855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b="1" u="sng" dirty="0">
                <a:solidFill>
                  <a:schemeClr val="accent3">
                    <a:lumMod val="50000"/>
                  </a:schemeClr>
                </a:solidFill>
              </a:rPr>
              <a:t>Aerobic Cellular Respiration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: the process that releases energy by breaking down food (glucose) molecules in the presence of oxygen.</a:t>
            </a:r>
          </a:p>
          <a:p>
            <a:pPr lvl="1" eaLnBrk="1" hangingPunct="1"/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Formula: C</a:t>
            </a:r>
            <a:r>
              <a:rPr lang="en-US" altLang="en-US" sz="2000" baseline="-25000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altLang="en-US" sz="2000" baseline="-25000" dirty="0">
                <a:solidFill>
                  <a:schemeClr val="accent3">
                    <a:lumMod val="50000"/>
                  </a:schemeClr>
                </a:solidFill>
              </a:rPr>
              <a:t>12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altLang="en-US" sz="2000" baseline="-25000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 + 6O</a:t>
            </a:r>
            <a:r>
              <a:rPr lang="en-US" altLang="en-US" sz="20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  → 6CO</a:t>
            </a:r>
            <a:r>
              <a:rPr lang="en-US" altLang="en-US" sz="20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 + 6H</a:t>
            </a:r>
            <a:r>
              <a:rPr lang="en-US" altLang="en-US" sz="20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</a:rPr>
              <a:t>O +~ 36 ATP</a:t>
            </a:r>
          </a:p>
          <a:p>
            <a:pPr eaLnBrk="1" hangingPunct="1"/>
            <a:r>
              <a:rPr lang="en-US" altLang="en-US" sz="2400" b="1" u="sng" dirty="0">
                <a:solidFill>
                  <a:srgbClr val="00B050"/>
                </a:solidFill>
              </a:rPr>
              <a:t>Fermentation:</a:t>
            </a:r>
            <a:r>
              <a:rPr lang="en-US" altLang="en-US" sz="2400" dirty="0">
                <a:solidFill>
                  <a:srgbClr val="00B050"/>
                </a:solidFill>
              </a:rPr>
              <a:t> the partial breakdown of glucose without oxygen. It only releases a small amount of ATP. </a:t>
            </a:r>
          </a:p>
          <a:p>
            <a:pPr eaLnBrk="1" hangingPunct="1"/>
            <a:r>
              <a:rPr lang="en-US" altLang="en-US" sz="2400" b="1" u="sng" dirty="0">
                <a:solidFill>
                  <a:schemeClr val="accent6">
                    <a:lumMod val="75000"/>
                  </a:schemeClr>
                </a:solidFill>
              </a:rPr>
              <a:t>Glycolysis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: the first step of breaking down glucose—it splits glucose (6C) into 2 pyruvic acid molecules (3C each)</a:t>
            </a:r>
          </a:p>
        </p:txBody>
      </p:sp>
      <p:pic>
        <p:nvPicPr>
          <p:cNvPr id="7172" name="Picture 3" descr="large-manatee-photo.jpg">
            <a:extLst>
              <a:ext uri="{FF2B5EF4-FFF2-40B4-BE49-F238E27FC236}">
                <a16:creationId xmlns:a16="http://schemas.microsoft.com/office/drawing/2014/main" id="{60C48995-8BA4-4C22-A66D-B7F87D344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4" y="5686426"/>
            <a:ext cx="18811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algae_shot_1.jpg">
            <a:extLst>
              <a:ext uri="{FF2B5EF4-FFF2-40B4-BE49-F238E27FC236}">
                <a16:creationId xmlns:a16="http://schemas.microsoft.com/office/drawing/2014/main" id="{50FAB411-BCDA-4263-889C-1A9F7DC6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8" y="5686426"/>
            <a:ext cx="11525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09_UN03InText-U">
            <a:extLst>
              <a:ext uri="{FF2B5EF4-FFF2-40B4-BE49-F238E27FC236}">
                <a16:creationId xmlns:a16="http://schemas.microsoft.com/office/drawing/2014/main" id="{30EF38B6-D78A-41DD-B03B-F60960D27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2806701"/>
            <a:ext cx="854868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26">
            <a:extLst>
              <a:ext uri="{FF2B5EF4-FFF2-40B4-BE49-F238E27FC236}">
                <a16:creationId xmlns:a16="http://schemas.microsoft.com/office/drawing/2014/main" id="{391BEF5F-EC81-487E-B3F2-FFFDDCBD2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2840039"/>
            <a:ext cx="2457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78FC2"/>
                </a:solidFill>
                <a:ea typeface="ヒラギノ角ゴ Pro W3" pitchFamily="48" charset="-128"/>
              </a:rPr>
              <a:t>becomes oxidized</a:t>
            </a:r>
          </a:p>
        </p:txBody>
      </p:sp>
      <p:sp>
        <p:nvSpPr>
          <p:cNvPr id="10244" name="Text Box 27">
            <a:extLst>
              <a:ext uri="{FF2B5EF4-FFF2-40B4-BE49-F238E27FC236}">
                <a16:creationId xmlns:a16="http://schemas.microsoft.com/office/drawing/2014/main" id="{7CF6B208-6512-47AB-B8D2-FE31E01FB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3646489"/>
            <a:ext cx="218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78FC2"/>
                </a:solidFill>
                <a:ea typeface="ヒラギノ角ゴ Pro W3" pitchFamily="48" charset="-128"/>
              </a:rPr>
              <a:t>becomes reduced</a:t>
            </a:r>
          </a:p>
        </p:txBody>
      </p:sp>
      <p:sp>
        <p:nvSpPr>
          <p:cNvPr id="10245" name="TextBox 5">
            <a:extLst>
              <a:ext uri="{FF2B5EF4-FFF2-40B4-BE49-F238E27FC236}">
                <a16:creationId xmlns:a16="http://schemas.microsoft.com/office/drawing/2014/main" id="{DAB7A3C8-A75F-4552-9C69-FCD4FCC4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44" y="1727648"/>
            <a:ext cx="11510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In cellular respiration, glucose is broken down and loses its electrons in the process.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The glucose becomes </a:t>
            </a:r>
            <a:r>
              <a:rPr lang="en-US" altLang="en-US" sz="2400" b="1" u="sng" dirty="0"/>
              <a:t>oxidized</a:t>
            </a:r>
            <a:r>
              <a:rPr lang="en-US" altLang="en-US" sz="2400" dirty="0"/>
              <a:t> and the Oxygen is </a:t>
            </a:r>
            <a:r>
              <a:rPr lang="en-US" altLang="en-US" sz="2400" b="1" u="sng" dirty="0"/>
              <a:t>reduced.</a:t>
            </a:r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id="{190D877E-2142-4E13-A07A-13CEB9D31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41" y="572294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E07D"/>
                </a:solidFill>
              </a:rPr>
              <a:t>Redox Reactions of Cellular Respiration</a:t>
            </a:r>
          </a:p>
        </p:txBody>
      </p:sp>
      <p:pic>
        <p:nvPicPr>
          <p:cNvPr id="10247" name="Picture 9" descr="redox.gif">
            <a:extLst>
              <a:ext uri="{FF2B5EF4-FFF2-40B4-BE49-F238E27FC236}">
                <a16:creationId xmlns:a16="http://schemas.microsoft.com/office/drawing/2014/main" id="{799A6B70-226A-43B6-8E08-E783B992D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/>
          <a:stretch>
            <a:fillRect/>
          </a:stretch>
        </p:blipFill>
        <p:spPr bwMode="auto">
          <a:xfrm>
            <a:off x="3432176" y="4221164"/>
            <a:ext cx="4810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7DDDDEAE-7BD4-445B-98EE-96CD533E914B}"/>
              </a:ext>
            </a:extLst>
          </p:cNvPr>
          <p:cNvSpPr/>
          <p:nvPr/>
        </p:nvSpPr>
        <p:spPr>
          <a:xfrm>
            <a:off x="8085122" y="4828568"/>
            <a:ext cx="3676454" cy="1110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2DC1E66-77B2-47A4-90BB-E9194E2E3CFE}"/>
              </a:ext>
            </a:extLst>
          </p:cNvPr>
          <p:cNvSpPr/>
          <p:nvPr/>
        </p:nvSpPr>
        <p:spPr>
          <a:xfrm rot="10800000">
            <a:off x="-17363" y="4707590"/>
            <a:ext cx="3676454" cy="1110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A0CCAB6-1943-41CC-A823-591A7BFB4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3" y="729658"/>
            <a:ext cx="11029616" cy="573679"/>
          </a:xfrm>
        </p:spPr>
        <p:txBody>
          <a:bodyPr/>
          <a:lstStyle/>
          <a:p>
            <a:pPr eaLnBrk="1" hangingPunct="1"/>
            <a:r>
              <a:rPr lang="en-US" altLang="en-US" dirty="0"/>
              <a:t>Oxidation &amp; reduction</a:t>
            </a:r>
          </a:p>
        </p:txBody>
      </p:sp>
      <p:sp>
        <p:nvSpPr>
          <p:cNvPr id="39629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BD8685E-5A2C-455A-964A-178D5CE181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371600"/>
            <a:ext cx="3810000" cy="35052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FFFF00"/>
                </a:solidFill>
              </a:rPr>
              <a:t>Oxidation</a:t>
            </a:r>
          </a:p>
          <a:p>
            <a:pPr lvl="1" eaLnBrk="1" hangingPunct="1"/>
            <a:r>
              <a:rPr lang="en-US" altLang="en-US" sz="2800" dirty="0"/>
              <a:t>adding O</a:t>
            </a:r>
          </a:p>
          <a:p>
            <a:pPr lvl="1" eaLnBrk="1" hangingPunct="1"/>
            <a:r>
              <a:rPr lang="en-US" altLang="en-US" sz="2800" dirty="0"/>
              <a:t>removing H </a:t>
            </a:r>
          </a:p>
          <a:p>
            <a:pPr lvl="1" eaLnBrk="1" hangingPunct="1"/>
            <a:r>
              <a:rPr lang="en-US" altLang="en-US" sz="2800" dirty="0"/>
              <a:t>loss of electrons</a:t>
            </a:r>
          </a:p>
          <a:p>
            <a:pPr lvl="1" eaLnBrk="1" hangingPunct="1"/>
            <a:r>
              <a:rPr lang="en-US" altLang="en-US" sz="2800" dirty="0"/>
              <a:t>releases energy</a:t>
            </a:r>
          </a:p>
          <a:p>
            <a:pPr lvl="1" eaLnBrk="1" hangingPunct="1"/>
            <a:r>
              <a:rPr lang="en-US" altLang="en-US" sz="2800" u="sng" dirty="0">
                <a:solidFill>
                  <a:srgbClr val="CC0000"/>
                </a:solidFill>
              </a:rPr>
              <a:t>exergonic</a:t>
            </a:r>
            <a:endParaRPr lang="en-US" altLang="en-US" dirty="0"/>
          </a:p>
        </p:txBody>
      </p:sp>
      <p:sp>
        <p:nvSpPr>
          <p:cNvPr id="396292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0564237-88B3-4B30-99DF-02FD2C30BF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371600"/>
            <a:ext cx="3810000" cy="35052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FFFF00"/>
                </a:solidFill>
              </a:rPr>
              <a:t>Reduction</a:t>
            </a:r>
          </a:p>
          <a:p>
            <a:pPr lvl="1" eaLnBrk="1" hangingPunct="1"/>
            <a:r>
              <a:rPr lang="en-US" altLang="en-US" sz="2800" dirty="0"/>
              <a:t>removing O</a:t>
            </a:r>
          </a:p>
          <a:p>
            <a:pPr lvl="1" eaLnBrk="1" hangingPunct="1"/>
            <a:r>
              <a:rPr lang="en-US" altLang="en-US" sz="2800" dirty="0"/>
              <a:t>adding H </a:t>
            </a:r>
          </a:p>
          <a:p>
            <a:pPr lvl="1" eaLnBrk="1" hangingPunct="1"/>
            <a:r>
              <a:rPr lang="en-US" altLang="en-US" sz="2800" dirty="0"/>
              <a:t>gain of electrons</a:t>
            </a:r>
          </a:p>
          <a:p>
            <a:pPr lvl="1" eaLnBrk="1" hangingPunct="1"/>
            <a:r>
              <a:rPr lang="en-US" altLang="en-US" sz="2800" dirty="0"/>
              <a:t>stores energy</a:t>
            </a:r>
          </a:p>
          <a:p>
            <a:pPr lvl="1" eaLnBrk="1" hangingPunct="1"/>
            <a:r>
              <a:rPr lang="en-US" altLang="en-US" sz="2800" u="sng" dirty="0">
                <a:solidFill>
                  <a:srgbClr val="CC0000"/>
                </a:solidFill>
              </a:rPr>
              <a:t>endergonic</a:t>
            </a:r>
            <a:endParaRPr lang="en-US" altLang="en-US" sz="2800" dirty="0"/>
          </a:p>
        </p:txBody>
      </p:sp>
      <p:grpSp>
        <p:nvGrpSpPr>
          <p:cNvPr id="15365" name="Group 17">
            <a:extLst>
              <a:ext uri="{FF2B5EF4-FFF2-40B4-BE49-F238E27FC236}">
                <a16:creationId xmlns:a16="http://schemas.microsoft.com/office/drawing/2014/main" id="{183B5FF7-ADCD-46F4-990B-CE126FE81C2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800600"/>
            <a:ext cx="7772400" cy="1479550"/>
            <a:chOff x="528" y="3398"/>
            <a:chExt cx="4896" cy="932"/>
          </a:xfrm>
        </p:grpSpPr>
        <p:grpSp>
          <p:nvGrpSpPr>
            <p:cNvPr id="15366" name="Group 18">
              <a:extLst>
                <a:ext uri="{FF2B5EF4-FFF2-40B4-BE49-F238E27FC236}">
                  <a16:creationId xmlns:a16="http://schemas.microsoft.com/office/drawing/2014/main" id="{617E888C-A42B-49AE-9325-B0156B2C9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408"/>
              <a:ext cx="4896" cy="912"/>
              <a:chOff x="528" y="3408"/>
              <a:chExt cx="4896" cy="912"/>
            </a:xfrm>
          </p:grpSpPr>
          <p:sp>
            <p:nvSpPr>
              <p:cNvPr id="15371" name="Rectangle 19">
                <a:extLst>
                  <a:ext uri="{FF2B5EF4-FFF2-40B4-BE49-F238E27FC236}">
                    <a16:creationId xmlns:a16="http://schemas.microsoft.com/office/drawing/2014/main" id="{9BFA4942-41FB-4B98-8F3C-084DCED6A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3408"/>
                <a:ext cx="4896" cy="91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372" name="Group 20">
                <a:extLst>
                  <a:ext uri="{FF2B5EF4-FFF2-40B4-BE49-F238E27FC236}">
                    <a16:creationId xmlns:a16="http://schemas.microsoft.com/office/drawing/2014/main" id="{A3468280-E0DF-460F-B5C7-1C36D648AF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3" y="3672"/>
                <a:ext cx="4431" cy="346"/>
                <a:chOff x="743" y="3672"/>
                <a:chExt cx="4431" cy="346"/>
              </a:xfrm>
            </p:grpSpPr>
            <p:sp>
              <p:nvSpPr>
                <p:cNvPr id="15373" name="Rectangle 21">
                  <a:extLst>
                    <a:ext uri="{FF2B5EF4-FFF2-40B4-BE49-F238E27FC236}">
                      <a16:creationId xmlns:a16="http://schemas.microsoft.com/office/drawing/2014/main" id="{4ACA2F03-72A3-4F0D-BE1B-B0FF088AC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" y="3690"/>
                  <a:ext cx="894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600" b="1" dirty="0">
                      <a:solidFill>
                        <a:srgbClr val="CC0000"/>
                      </a:solidFill>
                    </a:rPr>
                    <a:t>C</a:t>
                  </a:r>
                  <a:r>
                    <a:rPr lang="en-US" altLang="en-US" sz="2600" b="1" baseline="-25000" dirty="0">
                      <a:solidFill>
                        <a:srgbClr val="CC0000"/>
                      </a:solidFill>
                    </a:rPr>
                    <a:t>6</a:t>
                  </a:r>
                  <a:r>
                    <a:rPr lang="en-US" altLang="en-US" sz="2600" b="1" dirty="0">
                      <a:solidFill>
                        <a:srgbClr val="CC0000"/>
                      </a:solidFill>
                    </a:rPr>
                    <a:t>H</a:t>
                  </a:r>
                  <a:r>
                    <a:rPr lang="en-US" altLang="en-US" sz="2600" b="1" baseline="-25000" dirty="0">
                      <a:solidFill>
                        <a:srgbClr val="CC0000"/>
                      </a:solidFill>
                    </a:rPr>
                    <a:t>12</a:t>
                  </a:r>
                  <a:r>
                    <a:rPr lang="en-US" altLang="en-US" sz="2600" b="1" dirty="0">
                      <a:solidFill>
                        <a:srgbClr val="CC0000"/>
                      </a:solidFill>
                    </a:rPr>
                    <a:t>O</a:t>
                  </a:r>
                  <a:r>
                    <a:rPr lang="en-US" altLang="en-US" sz="2600" b="1" baseline="-25000" dirty="0">
                      <a:solidFill>
                        <a:srgbClr val="CC0000"/>
                      </a:solidFill>
                    </a:rPr>
                    <a:t>6</a:t>
                  </a:r>
                  <a:endParaRPr lang="en-US" altLang="en-US" sz="2600" b="1" baseline="-25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374" name="Rectangle 22">
                  <a:extLst>
                    <a:ext uri="{FF2B5EF4-FFF2-40B4-BE49-F238E27FC236}">
                      <a16:creationId xmlns:a16="http://schemas.microsoft.com/office/drawing/2014/main" id="{1881E49E-6C58-435D-87E4-BD907C2D4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2" y="3690"/>
                  <a:ext cx="475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endParaRPr lang="en-US" alt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375" name="Rectangle 23">
                  <a:extLst>
                    <a:ext uri="{FF2B5EF4-FFF2-40B4-BE49-F238E27FC236}">
                      <a16:creationId xmlns:a16="http://schemas.microsoft.com/office/drawing/2014/main" id="{FAC78E9A-FE0C-4D18-A46B-27BB5A1C2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3690"/>
                  <a:ext cx="626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6CO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endParaRPr lang="en-US" alt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376" name="Rectangle 24">
                  <a:extLst>
                    <a:ext uri="{FF2B5EF4-FFF2-40B4-BE49-F238E27FC236}">
                      <a16:creationId xmlns:a16="http://schemas.microsoft.com/office/drawing/2014/main" id="{F691E550-936F-4BC0-9DAB-3051D8ADE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5" y="3690"/>
                  <a:ext cx="626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6H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O</a:t>
                  </a:r>
                </a:p>
              </p:txBody>
            </p:sp>
            <p:sp>
              <p:nvSpPr>
                <p:cNvPr id="15377" name="Rectangle 25">
                  <a:extLst>
                    <a:ext uri="{FF2B5EF4-FFF2-40B4-BE49-F238E27FC236}">
                      <a16:creationId xmlns:a16="http://schemas.microsoft.com/office/drawing/2014/main" id="{05B48B46-D71E-43EE-A871-EAAADF1B7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2" y="3691"/>
                  <a:ext cx="532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ATP</a:t>
                  </a:r>
                </a:p>
              </p:txBody>
            </p:sp>
            <p:sp>
              <p:nvSpPr>
                <p:cNvPr id="15378" name="Rectangle 26">
                  <a:extLst>
                    <a:ext uri="{FF2B5EF4-FFF2-40B4-BE49-F238E27FC236}">
                      <a16:creationId xmlns:a16="http://schemas.microsoft.com/office/drawing/2014/main" id="{5D735D8F-E921-49BC-88EB-29306FE76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3672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3000" b="1">
                      <a:solidFill>
                        <a:srgbClr val="0F116A"/>
                      </a:solidFill>
                      <a:sym typeface="Symbol" panose="05050102010706020507" pitchFamily="18" charset="2"/>
                    </a:rPr>
                    <a:t></a:t>
                  </a:r>
                </a:p>
              </p:txBody>
            </p:sp>
            <p:sp>
              <p:nvSpPr>
                <p:cNvPr id="15379" name="Rectangle 27">
                  <a:extLst>
                    <a:ext uri="{FF2B5EF4-FFF2-40B4-BE49-F238E27FC236}">
                      <a16:creationId xmlns:a16="http://schemas.microsoft.com/office/drawing/2014/main" id="{E88D72A6-DC1D-4358-852D-BE0153833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" y="3691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15380" name="Rectangle 28">
                  <a:extLst>
                    <a:ext uri="{FF2B5EF4-FFF2-40B4-BE49-F238E27FC236}">
                      <a16:creationId xmlns:a16="http://schemas.microsoft.com/office/drawing/2014/main" id="{9EBF2B8C-BDD1-4B67-A23D-84287917D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47" y="3691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15381" name="Rectangle 29">
                  <a:extLst>
                    <a:ext uri="{FF2B5EF4-FFF2-40B4-BE49-F238E27FC236}">
                      <a16:creationId xmlns:a16="http://schemas.microsoft.com/office/drawing/2014/main" id="{34471D66-CF5C-4390-8E01-C67A4CBB9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4" y="3691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15367" name="Freeform 30">
              <a:extLst>
                <a:ext uri="{FF2B5EF4-FFF2-40B4-BE49-F238E27FC236}">
                  <a16:creationId xmlns:a16="http://schemas.microsoft.com/office/drawing/2014/main" id="{0EFECFED-6E5A-450C-B8A1-BED23170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504"/>
              <a:ext cx="2112" cy="288"/>
            </a:xfrm>
            <a:custGeom>
              <a:avLst/>
              <a:gdLst>
                <a:gd name="T0" fmla="*/ 0 w 2112"/>
                <a:gd name="T1" fmla="*/ 432 h 192"/>
                <a:gd name="T2" fmla="*/ 0 w 2112"/>
                <a:gd name="T3" fmla="*/ 0 h 192"/>
                <a:gd name="T4" fmla="*/ 2112 w 2112"/>
                <a:gd name="T5" fmla="*/ 0 h 192"/>
                <a:gd name="T6" fmla="*/ 2112 w 2112"/>
                <a:gd name="T7" fmla="*/ 324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192"/>
                <a:gd name="T14" fmla="*/ 2112 w 21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192">
                  <a:moveTo>
                    <a:pt x="0" y="192"/>
                  </a:moveTo>
                  <a:lnTo>
                    <a:pt x="0" y="0"/>
                  </a:lnTo>
                  <a:lnTo>
                    <a:pt x="2112" y="0"/>
                  </a:lnTo>
                  <a:lnTo>
                    <a:pt x="2112" y="144"/>
                  </a:lnTo>
                </a:path>
              </a:pathLst>
            </a:custGeom>
            <a:noFill/>
            <a:ln w="57150" cap="flat" cmpd="sng">
              <a:solidFill>
                <a:srgbClr val="FF8A0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Text Box 31">
              <a:extLst>
                <a:ext uri="{FF2B5EF4-FFF2-40B4-BE49-F238E27FC236}">
                  <a16:creationId xmlns:a16="http://schemas.microsoft.com/office/drawing/2014/main" id="{5ED1FD71-4AFF-48A1-AC7A-500D82983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98"/>
              <a:ext cx="827" cy="25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</a:rPr>
                <a:t>oxidation</a:t>
              </a:r>
              <a:endParaRPr lang="en-US" altLang="en-US" sz="2800"/>
            </a:p>
          </p:txBody>
        </p:sp>
        <p:sp>
          <p:nvSpPr>
            <p:cNvPr id="15369" name="Freeform 32">
              <a:extLst>
                <a:ext uri="{FF2B5EF4-FFF2-40B4-BE49-F238E27FC236}">
                  <a16:creationId xmlns:a16="http://schemas.microsoft.com/office/drawing/2014/main" id="{49F74AE0-AAB4-4ACA-88E4-A2377C8CC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3984"/>
              <a:ext cx="2016" cy="240"/>
            </a:xfrm>
            <a:custGeom>
              <a:avLst/>
              <a:gdLst>
                <a:gd name="T0" fmla="*/ 0 w 2064"/>
                <a:gd name="T1" fmla="*/ 0 h 192"/>
                <a:gd name="T2" fmla="*/ 0 w 2064"/>
                <a:gd name="T3" fmla="*/ 300 h 192"/>
                <a:gd name="T4" fmla="*/ 1969 w 2064"/>
                <a:gd name="T5" fmla="*/ 300 h 192"/>
                <a:gd name="T6" fmla="*/ 1969 w 2064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0 h 192"/>
                <a:gd name="T14" fmla="*/ 2064 w 2064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4" h="192">
                  <a:moveTo>
                    <a:pt x="0" y="0"/>
                  </a:moveTo>
                  <a:lnTo>
                    <a:pt x="0" y="192"/>
                  </a:lnTo>
                  <a:lnTo>
                    <a:pt x="2064" y="192"/>
                  </a:lnTo>
                  <a:lnTo>
                    <a:pt x="2064" y="0"/>
                  </a:lnTo>
                </a:path>
              </a:pathLst>
            </a:custGeom>
            <a:noFill/>
            <a:ln w="57150" cap="flat" cmpd="sng">
              <a:solidFill>
                <a:srgbClr val="198D0E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Text Box 33">
              <a:extLst>
                <a:ext uri="{FF2B5EF4-FFF2-40B4-BE49-F238E27FC236}">
                  <a16:creationId xmlns:a16="http://schemas.microsoft.com/office/drawing/2014/main" id="{4BB1AA99-AEB8-4241-AA9A-BB27D80BC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7" y="4080"/>
              <a:ext cx="845" cy="25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</a:rPr>
                <a:t>reduction</a:t>
              </a: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6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6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 autoUpdateAnimBg="0"/>
      <p:bldP spid="396292" grpId="0" build="p" autoUpdateAnimBg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107</TotalTime>
  <Words>1281</Words>
  <Application>Microsoft Office PowerPoint</Application>
  <PresentationFormat>Widescreen</PresentationFormat>
  <Paragraphs>294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ヒラギノ角ゴ Pro W3</vt:lpstr>
      <vt:lpstr>Aharoni</vt:lpstr>
      <vt:lpstr>Arial</vt:lpstr>
      <vt:lpstr>Book Antiqua</vt:lpstr>
      <vt:lpstr>Calibri</vt:lpstr>
      <vt:lpstr>Gill Sans MT</vt:lpstr>
      <vt:lpstr>Maiandra GD</vt:lpstr>
      <vt:lpstr>Symbol</vt:lpstr>
      <vt:lpstr>Times</vt:lpstr>
      <vt:lpstr>Times New Roman</vt:lpstr>
      <vt:lpstr>Wingdings</vt:lpstr>
      <vt:lpstr>Wingdings 2</vt:lpstr>
      <vt:lpstr>Dividend</vt:lpstr>
      <vt:lpstr>MS_ClipArt_Gallery</vt:lpstr>
      <vt:lpstr>Cellular Respiration</vt:lpstr>
      <vt:lpstr>PowerPoint Presentation</vt:lpstr>
      <vt:lpstr>Harvesting stored energy</vt:lpstr>
      <vt:lpstr>PowerPoint Presentation</vt:lpstr>
      <vt:lpstr>Cellular Respiration</vt:lpstr>
      <vt:lpstr>Cellular Respiration is Catabolic</vt:lpstr>
      <vt:lpstr>Basic Definitions You Must Know:</vt:lpstr>
      <vt:lpstr>PowerPoint Presentation</vt:lpstr>
      <vt:lpstr>Oxidation &amp; reduction</vt:lpstr>
      <vt:lpstr>Redox reactions</vt:lpstr>
      <vt:lpstr>Phase 1: NAD+ as the electron transporter</vt:lpstr>
      <vt:lpstr>PowerPoint Presentation</vt:lpstr>
      <vt:lpstr>CHECK FOR UNDERSTANDING</vt:lpstr>
      <vt:lpstr>PowerPoint Presentation</vt:lpstr>
      <vt:lpstr>PowerPoint Presentation</vt:lpstr>
      <vt:lpstr>PowerPoint Presentation</vt:lpstr>
      <vt:lpstr>PowerPoint Presentation</vt:lpstr>
      <vt:lpstr>Glycoloysis</vt:lpstr>
      <vt:lpstr>PowerPoint Presentation</vt:lpstr>
      <vt:lpstr>PowerPoint Presentation</vt:lpstr>
      <vt:lpstr>Where is the energy?</vt:lpstr>
      <vt:lpstr>PowerPoint Presentation</vt:lpstr>
      <vt:lpstr>How to get to step 2- Citric acid cycle</vt:lpstr>
      <vt:lpstr>PowerPoint Presentation</vt:lpstr>
      <vt:lpstr>PowerPoint Presentation</vt:lpstr>
      <vt:lpstr>Oxidative Phosphorylation</vt:lpstr>
      <vt:lpstr>Electron transport chain</vt:lpstr>
      <vt:lpstr>Chemiosmosis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Anya Swiss</dc:creator>
  <cp:lastModifiedBy>Anya Swiss</cp:lastModifiedBy>
  <cp:revision>13</cp:revision>
  <dcterms:created xsi:type="dcterms:W3CDTF">2018-09-17T23:29:24Z</dcterms:created>
  <dcterms:modified xsi:type="dcterms:W3CDTF">2018-09-23T22:42:24Z</dcterms:modified>
</cp:coreProperties>
</file>