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5.bin" ContentType="audio/unknown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9.bin" ContentType="audio/unknown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270" r:id="rId3"/>
    <p:sldId id="257" r:id="rId4"/>
    <p:sldId id="258" r:id="rId5"/>
    <p:sldId id="27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59" r:id="rId15"/>
    <p:sldId id="360" r:id="rId16"/>
    <p:sldId id="262" r:id="rId17"/>
    <p:sldId id="361" r:id="rId18"/>
    <p:sldId id="362" r:id="rId19"/>
    <p:sldId id="326" r:id="rId20"/>
    <p:sldId id="329" r:id="rId21"/>
    <p:sldId id="328" r:id="rId22"/>
    <p:sldId id="331" r:id="rId23"/>
    <p:sldId id="356" r:id="rId24"/>
    <p:sldId id="370" r:id="rId25"/>
    <p:sldId id="333" r:id="rId26"/>
    <p:sldId id="277" r:id="rId27"/>
    <p:sldId id="334" r:id="rId28"/>
    <p:sldId id="335" r:id="rId29"/>
    <p:sldId id="338" r:id="rId30"/>
    <p:sldId id="341" r:id="rId31"/>
    <p:sldId id="371" r:id="rId32"/>
    <p:sldId id="343" r:id="rId33"/>
    <p:sldId id="342" r:id="rId34"/>
    <p:sldId id="372" r:id="rId35"/>
    <p:sldId id="345" r:id="rId36"/>
    <p:sldId id="351" r:id="rId37"/>
    <p:sldId id="352" r:id="rId38"/>
    <p:sldId id="349" r:id="rId39"/>
    <p:sldId id="346" r:id="rId40"/>
    <p:sldId id="289" r:id="rId41"/>
    <p:sldId id="350" r:id="rId42"/>
    <p:sldId id="373" r:id="rId43"/>
    <p:sldId id="272" r:id="rId44"/>
    <p:sldId id="271" r:id="rId45"/>
    <p:sldId id="274" r:id="rId46"/>
    <p:sldId id="280" r:id="rId47"/>
    <p:sldId id="276" r:id="rId48"/>
    <p:sldId id="275" r:id="rId49"/>
    <p:sldId id="273" r:id="rId50"/>
    <p:sldId id="367" r:id="rId51"/>
    <p:sldId id="368" r:id="rId52"/>
    <p:sldId id="369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9A5E9-1D2A-47BF-B831-53A1E31FCC35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F93EE-94D1-460F-8CC3-FACBF3CD4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74E1F-D148-481D-9674-C7B6028DECA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>
            <a:extLst>
              <a:ext uri="{FF2B5EF4-FFF2-40B4-BE49-F238E27FC236}">
                <a16:creationId xmlns:a16="http://schemas.microsoft.com/office/drawing/2014/main" id="{79593ADF-8149-46FD-A5ED-5E9EA1222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07FE2B-7B23-4A07-8B90-542ABD225D8C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E834755-239C-40BE-8443-5CED287BFD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20C0A5E-2372-4283-93E2-C8E343F3E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>
            <a:extLst>
              <a:ext uri="{FF2B5EF4-FFF2-40B4-BE49-F238E27FC236}">
                <a16:creationId xmlns:a16="http://schemas.microsoft.com/office/drawing/2014/main" id="{F49E0B85-4BD5-4E4E-B8B9-FDA133D5D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3D818C-B4D1-4982-BBA1-FA94296DE7D1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7E941CC-3D25-4719-AEBA-926CD5FE66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DCE9F44-9703-45F5-8C2D-097334BD7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>
            <a:extLst>
              <a:ext uri="{FF2B5EF4-FFF2-40B4-BE49-F238E27FC236}">
                <a16:creationId xmlns:a16="http://schemas.microsoft.com/office/drawing/2014/main" id="{CFF5CB5D-767D-40CE-810B-27599F385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C74924-38B6-4DB7-8674-FDE644F8C1D0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E2AB99E-604D-4BEA-A8D2-D095CBF6A9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D91FBAE-D31F-45E1-9B32-EB9BD3347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85CF4CF-D34D-4501-9883-FBE77DE33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F95E1F-D484-40A9-8441-CC1CFA2B347D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155020A-5B65-48BA-B0D3-7BD82BCCD7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B1BE67B-95AC-42F6-9C05-C8C624188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>
            <a:extLst>
              <a:ext uri="{FF2B5EF4-FFF2-40B4-BE49-F238E27FC236}">
                <a16:creationId xmlns:a16="http://schemas.microsoft.com/office/drawing/2014/main" id="{CB9F8FF6-9255-413B-AAF1-022583455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B82F32-37D5-4B75-BF2C-6538FFE69BDD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8E897E3-51F1-4094-835E-DE8EE50487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0A1D2BE-201E-49C0-BF4B-91E1E4CAE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001D6C9-A959-4A10-80C6-645F64042E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4567015D-1F85-4B2B-A712-55D8834D3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3971196F-F72E-442D-A4FC-E0A9B65F6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119C13-6DE5-4123-9521-1F5666E85573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>
            <a:extLst>
              <a:ext uri="{FF2B5EF4-FFF2-40B4-BE49-F238E27FC236}">
                <a16:creationId xmlns:a16="http://schemas.microsoft.com/office/drawing/2014/main" id="{244E7C8E-41D2-4AC9-9150-D304B83299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01EBCD-14DC-4CDB-9380-A7B5FCE491B1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A8B4DD9-0B51-4624-80CA-0C90CFB4A1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2D3AB1A-DB30-4005-B319-D14CA3ADF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>
            <a:extLst>
              <a:ext uri="{FF2B5EF4-FFF2-40B4-BE49-F238E27FC236}">
                <a16:creationId xmlns:a16="http://schemas.microsoft.com/office/drawing/2014/main" id="{281D1553-4A0A-4403-AC7D-CE3DFA374A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CC064C-A7C6-46EA-BD91-83912AF8D725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A7A650B-FA10-4838-834D-B22AA97128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8502FAA-5FFA-4D7D-A3A8-EBE99E136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>
            <a:extLst>
              <a:ext uri="{FF2B5EF4-FFF2-40B4-BE49-F238E27FC236}">
                <a16:creationId xmlns:a16="http://schemas.microsoft.com/office/drawing/2014/main" id="{E8795DC9-7B73-449A-A9EA-D1836AB32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267502-D879-4FB4-9149-7E734A71EAC8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8C8EAA9-5F78-4769-A15A-3A964E5B19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85C3984-55E7-405E-AA96-ACEB980DA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7596896D-6595-4BC6-9431-F91979FE39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F53B4AD4-A4C9-4D9D-B3E4-BCFDB2B4B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5FAA45F1-F586-4044-9557-79A8D5CCC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18A139-F96A-46D6-992F-5FDA5536E09F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B6302-704C-4EF3-809B-9B09192E41CB}" type="slidenum">
              <a:rPr lang="en-GB" altLang="en-US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3B12E27-ABAD-4AE9-B767-942F1E66EF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20153F9E-6BA7-48CE-B324-39F1092B2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492983E3-4A22-4A0B-880C-8354762D3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44EFA3-CF3F-4941-89D1-74EDDC31647B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>
            <a:extLst>
              <a:ext uri="{FF2B5EF4-FFF2-40B4-BE49-F238E27FC236}">
                <a16:creationId xmlns:a16="http://schemas.microsoft.com/office/drawing/2014/main" id="{1F2F02E1-F5E4-49AB-AC25-E5E54DF2A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E0B599-B992-4B80-8839-53286B588583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F6B3B7EA-A308-4B7B-8CD8-0C868AE5FA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8DBC8D6-4D5A-45C3-9116-5BC8B8523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>
            <a:extLst>
              <a:ext uri="{FF2B5EF4-FFF2-40B4-BE49-F238E27FC236}">
                <a16:creationId xmlns:a16="http://schemas.microsoft.com/office/drawing/2014/main" id="{2DE9625F-A81F-4D7E-B69C-1215DE1B6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793AE1-4827-4D3B-8A4E-3D9E36ACC598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E4A6186-9C37-4477-AA3E-8CFA232377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285423ED-C5BC-4274-90E6-649E490AB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>
            <a:extLst>
              <a:ext uri="{FF2B5EF4-FFF2-40B4-BE49-F238E27FC236}">
                <a16:creationId xmlns:a16="http://schemas.microsoft.com/office/drawing/2014/main" id="{7289CC3D-283A-43A5-BCC6-25EE99943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A1C76A-7D74-4CEE-B873-74B5A890AB5D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ACCBCD2-0722-4548-A67F-2EED7E9563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D83F1AF-BEBD-4C10-8512-5CD88533C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>
            <a:extLst>
              <a:ext uri="{FF2B5EF4-FFF2-40B4-BE49-F238E27FC236}">
                <a16:creationId xmlns:a16="http://schemas.microsoft.com/office/drawing/2014/main" id="{6BF32476-6CB9-4B64-8BB3-A41AD7390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34D38-4FE2-4EFA-ADE2-B98FDCB02423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5037140-8E07-418E-B2C8-672B9D4C32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3EB822E-A11A-4B1D-A39A-9E689DC78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3EC9ECD6-2212-4D1F-B0A5-8726DCDD57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8AD84A54-75A3-4875-8AF9-119D9672C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DEA4ED05-F50C-49BF-B318-38AEE1E6A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E86E9C-59C6-4668-9A03-9480A576ADFF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89DA078A-9BA2-4D33-872F-BCD626578A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A46CA835-2B03-40DB-8EC6-16CFE68A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294C9A2D-B169-4939-821E-AD548B886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A2878-CE7F-49BB-B049-6E995613C509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2C7DED85-88C9-499A-8DDC-046FE17F87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3E184A54-8819-47E4-BD7C-B982D6A3A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FBB3BEF4-A920-4930-AB6C-8768FFA31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E3D21C-E7AD-40DD-AF53-09DA7D65FE8D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>
            <a:extLst>
              <a:ext uri="{FF2B5EF4-FFF2-40B4-BE49-F238E27FC236}">
                <a16:creationId xmlns:a16="http://schemas.microsoft.com/office/drawing/2014/main" id="{83381D28-E978-48BB-803B-7273E8FCC8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A040B6-92E6-40C3-92F8-B1B888B014D9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76B40D3-7E4C-4C90-B86D-BA93B304E9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9406E2B-17CC-4774-BF22-FAF4E3439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CF83A88D-ADC3-4150-A15E-192DA7AE2F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CE5AB57A-9C53-4803-AE6E-CCAC06D7B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15BD6B93-E78C-41EF-BEB9-6D01A1067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613620-8B3D-4898-9B31-327970F0BC6E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95A55B-1EA8-471F-A426-375255366D2E}" type="slidenum">
              <a:rPr lang="en-GB" altLang="en-US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>
            <a:extLst>
              <a:ext uri="{FF2B5EF4-FFF2-40B4-BE49-F238E27FC236}">
                <a16:creationId xmlns:a16="http://schemas.microsoft.com/office/drawing/2014/main" id="{B88FE0B9-D4A7-4187-A149-38C4CA91F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A785F0-F93B-4BA2-827E-2C200B0D33C1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A1D6CBC0-7C9B-4281-B434-A8A4F57415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4004143-BA18-4312-AC90-8A260A30C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EE31F9BB-C53C-4418-AD34-40E5743383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81A73BAE-9B0F-41F4-8BE0-112F48D7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9C746486-7364-4BF6-8F95-E50114B31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E67213-5F1D-4383-88F8-36FB8B3C5A88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>
            <a:extLst>
              <a:ext uri="{FF2B5EF4-FFF2-40B4-BE49-F238E27FC236}">
                <a16:creationId xmlns:a16="http://schemas.microsoft.com/office/drawing/2014/main" id="{6F1173F5-1C85-4CBA-8526-85E2CCCB8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2F7543-2D09-4C7B-8E37-1C4ADE79FEEE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CB896F95-364C-468C-9C3A-ED41033AA5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A8A436A-59B9-4857-9437-22ACDC0BB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>
            <a:extLst>
              <a:ext uri="{FF2B5EF4-FFF2-40B4-BE49-F238E27FC236}">
                <a16:creationId xmlns:a16="http://schemas.microsoft.com/office/drawing/2014/main" id="{D7A10818-4076-487B-863A-5BFD2560F0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297FE2-2CA4-4824-A66F-A990E264BCB2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6D8D15FB-B914-42C3-998E-36330B59D0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B5B7C908-13BB-4928-AA8B-8329D38CC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>
            <a:extLst>
              <a:ext uri="{FF2B5EF4-FFF2-40B4-BE49-F238E27FC236}">
                <a16:creationId xmlns:a16="http://schemas.microsoft.com/office/drawing/2014/main" id="{AC40E79D-EBBC-49B2-9EE1-D2E663BC8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C723E6-48FC-4C8C-B09B-6BB71E397D5E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517457D0-A030-494A-9A1B-7997D748F5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193FA180-A300-4313-AD6A-501C82288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25F20F8D-2702-452B-A193-1BED2B59D9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9AAFF187-405B-4004-A74A-560B5DC7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F54DC48F-6D5C-44BC-81D2-BC60953D0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A877B4-6DD5-4342-AB1C-9A53E3F68528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B398D-9DF7-4B63-9ED6-7FD0A9948C16}" type="slidenum">
              <a:rPr lang="en-GB" altLang="en-US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2FDB1-8494-449D-B9FF-4CC7617BBE5B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F6139-0F02-4111-A7E3-A4248D601A0B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934CE-07CB-4666-8DBA-3090F8DEFD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0332D416-E005-4649-B2EE-F9A7D0E772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9192B11-1307-45A6-85EC-43D99B55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DB523619-A6F0-4807-80FD-6FDE44F08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5B9448-55CF-4747-8A31-A046AC148D30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>
            <a:extLst>
              <a:ext uri="{FF2B5EF4-FFF2-40B4-BE49-F238E27FC236}">
                <a16:creationId xmlns:a16="http://schemas.microsoft.com/office/drawing/2014/main" id="{E3D9A919-F4D7-4D7F-A2C4-EAD84E727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C65080-7015-4FC8-8EBD-12550BAC86AA}" type="slidenum">
              <a:rPr lang="en-US" altLang="en-US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A741A42-EE27-4D2E-BE0D-C78B010BF3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88D11B1-2894-4F03-BAFD-39702EB82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8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7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E94A-DEAC-4560-A067-A2059037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0A5EC-D260-48B0-9060-B3DB1C7B37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AD1EC44D-A74B-45FF-BCC2-19230971B9C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5147F-5602-4B67-B9E8-F7A41E1B5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05333-E3B6-4FAF-81C8-0A72926E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2367-64CC-48BC-A3DC-13C1696D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24208E-647F-4A5E-B281-8697557A5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23917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2684-42AF-4873-95AE-F704A0F7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D60A1-33EC-4BF6-B5CC-E631B58DC0A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2D5BE-30E8-403C-9B8C-4D7C7DBEC5C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00600" y="17526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56361-DE66-4D2A-BC16-73448483DB8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800600" y="38862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C95347-9E2F-4DFE-86A6-270FAC2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FC0C1A-8B98-462F-89AC-4969C534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4FDC97-F7AB-4A9A-B022-C3700971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AB0113-CBA2-475A-A289-D42998E60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939997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EAD76-FC34-4D89-ABC0-8AC34C6B7D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31A19-0034-4BD1-9814-BB12D32835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9BE6A-F028-4B97-BFF6-CE9165DBC4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213EF-0CA0-4CD2-9ABE-77464AFA6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48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EAF42-9995-49AF-ADCA-E1CF38FE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8BE4D-5E18-4E9C-ABAF-EA944045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ECDED-8AEE-4244-8D8E-8F5B1CE6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8C8613-D61A-486B-923B-657BA928B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7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1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5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5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C931721-7009-4E3D-8683-D13FA95E577E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E76E9D-C2CA-4AE8-B671-58F109C7F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3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FuEo2ccTP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OpBylwH9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zafJKbMPA8&amp;feature=shar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micro.magnet.fsu.edu/primer/java/electronmicroscopy/magnify1/index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oivixxWvfsQ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JXq0xl8EeE-39M&amp;tbnid=TVDaDvPmz8WqfM:&amp;ved=0CAUQjRw&amp;url=http%3A%2F%2Fsarahh5555.wordpress.com%2Fcategory%2Funcategorized%2F&amp;ei=QbBlUqGhFszl4APuzYCICA&amp;bvm=bv.54934254,d.dmg&amp;psig=AFQjCNFmMaN5T-zEHLo01iMwuNMNp-EUdg&amp;ust=138248225159393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t4Tst9DZFP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8.wav"/><Relationship Id="rId7" Type="http://schemas.openxmlformats.org/officeDocument/2006/relationships/hyperlink" Target="http://highered.mcgraw-hill.com/sites/0072437316/student_view0/chapter5/animations.html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MFGGBBxSf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780108"/>
          </a:xfrm>
        </p:spPr>
        <p:txBody>
          <a:bodyPr/>
          <a:lstStyle/>
          <a:p>
            <a:r>
              <a:rPr lang="en-US" dirty="0"/>
              <a:t>Cells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Cells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333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Development of Cell Theory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1858- Rudolf Virchow, German physician, after extensive study of cellular pathology, concluded that </a:t>
            </a:r>
            <a:r>
              <a:rPr lang="en-US" altLang="en-US" sz="2800" b="1" u="sng" dirty="0"/>
              <a:t>cells must arise from preexisting cells.</a:t>
            </a:r>
          </a:p>
        </p:txBody>
      </p:sp>
      <p:pic>
        <p:nvPicPr>
          <p:cNvPr id="9220" name="Picture 4" descr="virc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09256"/>
            <a:ext cx="26670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an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2" y="490993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telophas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hlinkClick r:id="rId3"/>
              </a:rPr>
              <a:t>150-200 Year Gap???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305800" cy="41910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Between the Hooke/Leuwenhoek discoveries and the mid 19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century, very little cell advancements were made.</a:t>
            </a:r>
          </a:p>
          <a:p>
            <a:r>
              <a:rPr lang="en-US" altLang="en-US" sz="3200" dirty="0"/>
              <a:t>This is probably due to the widely accepted, traditional belief in </a:t>
            </a:r>
            <a:r>
              <a:rPr lang="en-US" altLang="en-US" sz="3200" b="1" dirty="0"/>
              <a:t>Spontaneous Generation</a:t>
            </a:r>
            <a:r>
              <a:rPr lang="en-US" altLang="en-US" sz="3200" dirty="0"/>
              <a:t>.</a:t>
            </a:r>
          </a:p>
          <a:p>
            <a:r>
              <a:rPr lang="en-US" altLang="en-US" sz="3200" dirty="0"/>
              <a:t>Examples: </a:t>
            </a:r>
          </a:p>
          <a:p>
            <a:pPr>
              <a:buFont typeface="Wingdings" pitchFamily="2" charset="2"/>
              <a:buNone/>
            </a:pPr>
            <a:r>
              <a:rPr lang="en-US" altLang="en-US" sz="3200" dirty="0"/>
              <a:t>	-Mice from dirty clothes/corn husks</a:t>
            </a:r>
          </a:p>
          <a:p>
            <a:pPr>
              <a:buFont typeface="Wingdings" pitchFamily="2" charset="2"/>
              <a:buNone/>
            </a:pPr>
            <a:r>
              <a:rPr lang="en-US" altLang="en-US" sz="3200" dirty="0"/>
              <a:t>	-Maggots from rotting meat</a:t>
            </a:r>
          </a:p>
        </p:txBody>
      </p:sp>
    </p:spTree>
    <p:extLst>
      <p:ext uri="{BB962C8B-B14F-4D97-AF65-F5344CB8AC3E}">
        <p14:creationId xmlns:p14="http://schemas.microsoft.com/office/powerpoint/2010/main" val="417742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Modern Cell Theory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75102"/>
            <a:ext cx="8534400" cy="46018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Modern Cell Theory contains 4 statements, in addition to the original Cell Theory: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The cell contains </a:t>
            </a:r>
            <a:r>
              <a:rPr lang="en-US" altLang="en-US" sz="2400" u="sng" dirty="0">
                <a:solidFill>
                  <a:srgbClr val="FF0000"/>
                </a:solidFill>
              </a:rPr>
              <a:t>hereditary information(DNA) </a:t>
            </a:r>
            <a:r>
              <a:rPr lang="en-US" altLang="en-US" sz="2400" dirty="0">
                <a:solidFill>
                  <a:srgbClr val="FF0000"/>
                </a:solidFill>
              </a:rPr>
              <a:t>which is passed on from cell to cell during cell division.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7030A0"/>
                </a:solidFill>
              </a:rPr>
              <a:t>All cells are basically the same in chemical </a:t>
            </a:r>
            <a:r>
              <a:rPr lang="en-US" altLang="en-US" sz="2400" b="1" dirty="0">
                <a:solidFill>
                  <a:srgbClr val="7030A0"/>
                </a:solidFill>
              </a:rPr>
              <a:t>composition</a:t>
            </a:r>
            <a:r>
              <a:rPr lang="en-US" altLang="en-US" sz="2400" dirty="0">
                <a:solidFill>
                  <a:srgbClr val="7030A0"/>
                </a:solidFill>
              </a:rPr>
              <a:t> and metabolic </a:t>
            </a:r>
            <a:r>
              <a:rPr lang="en-US" altLang="en-US" sz="2400" b="1" dirty="0">
                <a:solidFill>
                  <a:srgbClr val="7030A0"/>
                </a:solidFill>
              </a:rPr>
              <a:t>activities</a:t>
            </a:r>
            <a:r>
              <a:rPr lang="en-US" altLang="en-US" sz="2400" dirty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B050"/>
                </a:solidFill>
              </a:rPr>
              <a:t>All basic chemical &amp; physiological functions are carried out inside the cells.(movement, digestion, etc.)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Cell activity depends on the activities of sub-cellular structures within the cell(</a:t>
            </a:r>
            <a:r>
              <a:rPr lang="en-US" altLang="en-US" sz="2400" i="1" u="sng" dirty="0"/>
              <a:t>organelles</a:t>
            </a:r>
            <a:r>
              <a:rPr lang="en-US" altLang="en-US" sz="2400" dirty="0"/>
              <a:t>, nucleus, plasma membrane)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600" dirty="0"/>
          </a:p>
        </p:txBody>
      </p:sp>
      <p:pic>
        <p:nvPicPr>
          <p:cNvPr id="11268" name="Picture 4" descr="d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04" y="304800"/>
            <a:ext cx="617538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/>
              <a:t>Exceptions to the Cell Theory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43434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800" dirty="0">
                <a:solidFill>
                  <a:srgbClr val="FF0000"/>
                </a:solidFill>
              </a:rPr>
              <a:t>Viruses are not made up of cells, and               can only reproduce in a host cell.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 startAt="2"/>
              <a:defRPr/>
            </a:pPr>
            <a:r>
              <a:rPr lang="en-US" sz="2800" dirty="0">
                <a:solidFill>
                  <a:srgbClr val="FF0000"/>
                </a:solidFill>
              </a:rPr>
              <a:t>Where did the first cell come from?</a:t>
            </a:r>
          </a:p>
          <a:p>
            <a:pPr marL="514350" indent="-514350" eaLnBrk="1" fontAlgn="auto" hangingPunct="1">
              <a:spcAft>
                <a:spcPts val="0"/>
              </a:spcAft>
              <a:buFont typeface="Brush Script MT" pitchFamily="66" charset="0"/>
              <a:buAutoNum type="arabicPeriod" startAt="3"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Some organelles have their own DNA and can     replicate themselves.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	Mitochondria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	Chloroplasts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9220" name="Picture 5" descr="http://library.thinkquest.org/C0123260/basic%20knowledge/images/basic%20knowledge/DNA/structure%20of%20bacterioph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7002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>
          <a:xfrm>
            <a:off x="5610225" y="4848225"/>
            <a:ext cx="942975" cy="1524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7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2CA516D-F2D1-48C7-A77B-F04381D42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Cell Organization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BB24DD7-DD9C-4994-9DBD-477A51B59D6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Organelles are inside cells.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Groups of similar cells make up </a:t>
            </a:r>
            <a:r>
              <a:rPr lang="en-US" sz="3600" dirty="0">
                <a:solidFill>
                  <a:srgbClr val="F52B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tissues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Similar tissue make up </a:t>
            </a:r>
            <a:r>
              <a:rPr lang="en-US" sz="3600" dirty="0">
                <a:solidFill>
                  <a:srgbClr val="F52B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Groups of organs make up</a:t>
            </a:r>
            <a:r>
              <a:rPr lang="en-US" sz="3600" dirty="0">
                <a:solidFill>
                  <a:srgbClr val="F52B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organ systems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Organ systems are inside an </a:t>
            </a:r>
            <a:r>
              <a:rPr lang="en-US" sz="3600" dirty="0">
                <a:solidFill>
                  <a:srgbClr val="F52B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organism</a:t>
            </a:r>
            <a:endParaRPr lang="en-US" sz="4000" dirty="0">
              <a:solidFill>
                <a:srgbClr val="F52BB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4" name="Date Placeholder 3">
            <a:extLst>
              <a:ext uri="{FF2B5EF4-FFF2-40B4-BE49-F238E27FC236}">
                <a16:creationId xmlns:a16="http://schemas.microsoft.com/office/drawing/2014/main" id="{357E43D6-63D1-495C-B4AA-DAA526778AD5}"/>
              </a:ext>
            </a:extLst>
          </p:cNvPr>
          <p:cNvSpPr>
            <a:spLocks noGrp="1"/>
          </p:cNvSpPr>
          <p:nvPr>
            <p:ph type="dt" sz="quarter" idx="14"/>
          </p:nvPr>
        </p:nvSpPr>
        <p:spPr bwMode="auto">
          <a:xfrm>
            <a:off x="6454775" y="5808663"/>
            <a:ext cx="12128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defRPr/>
            </a:pPr>
            <a:endParaRPr lang="en-US" altLang="en-US" sz="1200" dirty="0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30725" name="Footer Placeholder 4">
            <a:extLst>
              <a:ext uri="{FF2B5EF4-FFF2-40B4-BE49-F238E27FC236}">
                <a16:creationId xmlns:a16="http://schemas.microsoft.com/office/drawing/2014/main" id="{10DF0084-91D2-40B3-B85E-94240F7C04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914400" y="5808663"/>
            <a:ext cx="55403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defRPr/>
            </a:pPr>
            <a:endParaRPr lang="en-US" altLang="en-US" sz="1400" dirty="0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786F383-5FCC-4132-BDD8-C36CE5459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Cells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6F4C32B-4B4B-4437-975A-1C09F8B23F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Smallest living unit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Most are microscopic</a:t>
            </a:r>
          </a:p>
        </p:txBody>
      </p:sp>
      <p:pic>
        <p:nvPicPr>
          <p:cNvPr id="9220" name="Picture 11" descr="figure 5-1a">
            <a:extLst>
              <a:ext uri="{FF2B5EF4-FFF2-40B4-BE49-F238E27FC236}">
                <a16:creationId xmlns:a16="http://schemas.microsoft.com/office/drawing/2014/main" id="{838DC5AC-F176-46A7-A84E-DEC6160B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2288"/>
            <a:ext cx="354647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figure 5-1b">
            <a:extLst>
              <a:ext uri="{FF2B5EF4-FFF2-40B4-BE49-F238E27FC236}">
                <a16:creationId xmlns:a16="http://schemas.microsoft.com/office/drawing/2014/main" id="{C08A43AC-7661-4477-A77C-FAB995BB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371600"/>
            <a:ext cx="32813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1B8E300-F62C-4580-B93C-D5477BBFA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3013" y="228600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Cell Size</a:t>
            </a:r>
          </a:p>
        </p:txBody>
      </p:sp>
      <p:pic>
        <p:nvPicPr>
          <p:cNvPr id="10243" name="Picture 8" descr="figure 5-2">
            <a:extLst>
              <a:ext uri="{FF2B5EF4-FFF2-40B4-BE49-F238E27FC236}">
                <a16:creationId xmlns:a16="http://schemas.microsoft.com/office/drawing/2014/main" id="{E70F16B5-D7BE-4477-84B2-6723B65E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990600"/>
            <a:ext cx="853598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ED0F3FE-0285-471D-97A9-8EDFF5B6C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4572000" cy="1158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Cells Have Large Surface </a:t>
            </a:r>
            <a:br>
              <a:rPr lang="en-US" altLang="en-US" sz="2400" dirty="0">
                <a:solidFill>
                  <a:srgbClr val="92D050"/>
                </a:solidFill>
              </a:rPr>
            </a:br>
            <a:r>
              <a:rPr lang="en-US" altLang="en-US" sz="2400" dirty="0">
                <a:solidFill>
                  <a:srgbClr val="92D050"/>
                </a:solidFill>
              </a:rPr>
              <a:t>Area-to-Volume </a:t>
            </a:r>
            <a:r>
              <a:rPr lang="en-US" altLang="en-US" sz="3200" dirty="0">
                <a:solidFill>
                  <a:srgbClr val="92D050"/>
                </a:solidFill>
              </a:rPr>
              <a:t>Ratio</a:t>
            </a:r>
          </a:p>
        </p:txBody>
      </p:sp>
      <p:pic>
        <p:nvPicPr>
          <p:cNvPr id="11267" name="Picture 8" descr="figure 5-3">
            <a:extLst>
              <a:ext uri="{FF2B5EF4-FFF2-40B4-BE49-F238E27FC236}">
                <a16:creationId xmlns:a16="http://schemas.microsoft.com/office/drawing/2014/main" id="{E797B811-1DAE-4321-B36A-1D12D54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71600"/>
            <a:ext cx="85359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21A5F3FA-24F8-4948-9E83-D6033DC5947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914400" y="1600200"/>
            <a:ext cx="7620000" cy="2362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Char char="•"/>
              <a:defRPr/>
            </a:pPr>
            <a:r>
              <a:rPr lang="en-US" altLang="en-US" sz="2800" b="1"/>
              <a:t>A surrounding membrane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altLang="en-US" sz="2800" b="1"/>
              <a:t>Protoplasm</a:t>
            </a:r>
            <a:r>
              <a:rPr lang="en-US" altLang="en-US" sz="2800"/>
              <a:t> – cell contents in thick fluid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altLang="en-US" sz="2800"/>
              <a:t>Organelles – </a:t>
            </a:r>
            <a:r>
              <a:rPr lang="en-US" altLang="en-US" sz="2800" b="1"/>
              <a:t>structures for cell function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altLang="en-US" sz="2800"/>
              <a:t>Control center with </a:t>
            </a:r>
            <a:r>
              <a:rPr lang="en-US" altLang="en-US" sz="2800" b="1"/>
              <a:t>DNA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1E821DE-0417-439A-B043-D0DBE1BC2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4114800" cy="701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Characteristics of All Cells</a:t>
            </a:r>
          </a:p>
        </p:txBody>
      </p:sp>
      <p:pic>
        <p:nvPicPr>
          <p:cNvPr id="12292" name="Picture 7" descr="figure 5-b">
            <a:extLst>
              <a:ext uri="{FF2B5EF4-FFF2-40B4-BE49-F238E27FC236}">
                <a16:creationId xmlns:a16="http://schemas.microsoft.com/office/drawing/2014/main" id="{50E827CA-FE6E-4435-8EB7-82569563E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3581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71861C88-D619-4782-9D17-BA940957B87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52400" y="1371600"/>
            <a:ext cx="8458200" cy="57150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There are many </a:t>
            </a:r>
            <a:r>
              <a:rPr lang="en-US" sz="2800" dirty="0">
                <a:solidFill>
                  <a:srgbClr val="F52BB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structures</a:t>
            </a:r>
            <a:r>
              <a:rPr 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located inside the cell.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These structures are called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(little organs).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These organelles perform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that keep the cell alive.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Some organelles are found only in plant cells, and only in animal cells. Most are found in both.</a:t>
            </a:r>
            <a:endParaRPr lang="en-US" sz="28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B3DC4E4-19C2-42A7-B0D9-965BEF016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324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Organelles</a:t>
            </a:r>
            <a:endParaRPr lang="en-US" sz="5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58274F0-9FCE-4E03-8EDB-93BA9D576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Cytology: science/study of cells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57143D9-4327-4576-9578-E831E741BB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7724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Light microscopy	</a:t>
            </a:r>
          </a:p>
          <a:p>
            <a:pPr lvl="1"/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resolving power~ measure of clarity</a:t>
            </a:r>
          </a:p>
          <a:p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Electron microscopy 					•TEM~ electron beam to study cell ultrastructure 		•SEM~ electron beam to study cell surfaces																											</a:t>
            </a:r>
          </a:p>
          <a:p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Cell fractionation~ cell separation; organelle study</a:t>
            </a:r>
          </a:p>
          <a:p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Ultracentrifuges~ cell fractionation; 130,000 rpm</a:t>
            </a:r>
          </a:p>
          <a:p>
            <a:endParaRPr lang="en-US" altLang="en-US" sz="2400" dirty="0"/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C61455DF-ACF4-4383-9016-65BB77781F1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4383951"/>
            <a:ext cx="4495800" cy="1538288"/>
          </a:xfrm>
        </p:spPr>
      </p:pic>
      <p:sp>
        <p:nvSpPr>
          <p:cNvPr id="7177" name="Rectangle 9">
            <a:extLst>
              <a:ext uri="{FF2B5EF4-FFF2-40B4-BE49-F238E27FC236}">
                <a16:creationId xmlns:a16="http://schemas.microsoft.com/office/drawing/2014/main" id="{0860E8DF-DF2B-444B-97FC-ED998DCB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456" y="4517161"/>
            <a:ext cx="19954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hlinkClick r:id="rId4"/>
              </a:rPr>
              <a:t>virtual microscopes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utoUpdateAnimBg="0"/>
      <p:bldP spid="71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49003178-EC0C-4D05-A18C-C7E625FBAF85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57200" y="1295400"/>
            <a:ext cx="8229600" cy="1371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Contains cell contents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Double layer of phospholipids &amp; proteins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DD85D89-A084-42BF-8B4C-3343DA655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4114800" cy="701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</a:rPr>
              <a:t>Plasma Membrane</a:t>
            </a:r>
          </a:p>
        </p:txBody>
      </p:sp>
      <p:pic>
        <p:nvPicPr>
          <p:cNvPr id="14340" name="Picture 7" descr="figure 5-7">
            <a:extLst>
              <a:ext uri="{FF2B5EF4-FFF2-40B4-BE49-F238E27FC236}">
                <a16:creationId xmlns:a16="http://schemas.microsoft.com/office/drawing/2014/main" id="{57D3F29E-7F5A-44BD-B885-D76BC4FB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9736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http://library.thinkquest.org/C004535/media/cell_membrane.gif">
            <a:extLst>
              <a:ext uri="{FF2B5EF4-FFF2-40B4-BE49-F238E27FC236}">
                <a16:creationId xmlns:a16="http://schemas.microsoft.com/office/drawing/2014/main" id="{F79F0C6D-25FF-4F24-9418-BBD49F1F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65475"/>
            <a:ext cx="3902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1883055-E98F-47FB-A6EC-720132B62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5438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Cell/Plasma Membrane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76366C4-E97A-47B0-9BE5-085C3100EA6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Functions: Acts as a </a:t>
            </a:r>
            <a:r>
              <a:rPr lang="en-US" sz="2400" b="1" u="sng" dirty="0">
                <a:latin typeface="Comic Sans MS" panose="030F0702030302020204" pitchFamily="66" charset="0"/>
              </a:rPr>
              <a:t>barrier</a:t>
            </a:r>
            <a:r>
              <a:rPr lang="en-US" sz="2400" b="1" dirty="0">
                <a:latin typeface="Comic Sans MS" panose="030F0702030302020204" pitchFamily="66" charset="0"/>
              </a:rPr>
              <a:t> between the cell and the outside environment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i="1" dirty="0">
                <a:latin typeface="Comic Sans MS" panose="030F0702030302020204" pitchFamily="66" charset="0"/>
              </a:rPr>
              <a:t>semi-permeable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(allows only certain materials to diffuse in or out of the cell)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Life process: </a:t>
            </a:r>
            <a:r>
              <a:rPr lang="en-US" sz="2400" i="1" u="sng" dirty="0">
                <a:solidFill>
                  <a:srgbClr val="F52B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excretion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Other Characteristics:</a:t>
            </a: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 a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phospholipid bi-layer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(fluid mosaic model)</a:t>
            </a: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Contains embedded proteins which act as cell </a:t>
            </a: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receptors to bind to specific cell signals.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figure 5-11b">
            <a:extLst>
              <a:ext uri="{FF2B5EF4-FFF2-40B4-BE49-F238E27FC236}">
                <a16:creationId xmlns:a16="http://schemas.microsoft.com/office/drawing/2014/main" id="{D6B6ED41-697E-4104-84B8-52A959CD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3048000"/>
            <a:ext cx="4243388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>
            <a:extLst>
              <a:ext uri="{FF2B5EF4-FFF2-40B4-BE49-F238E27FC236}">
                <a16:creationId xmlns:a16="http://schemas.microsoft.com/office/drawing/2014/main" id="{AE30C56B-AAE8-4330-948D-CFA8C2A7C95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57200" y="1143000"/>
            <a:ext cx="4471987" cy="48831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defRPr/>
            </a:pPr>
            <a:r>
              <a:rPr lang="en-US" sz="3200" b="1" dirty="0"/>
              <a:t>Functions: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4100" b="1" dirty="0"/>
          </a:p>
          <a:p>
            <a:pPr marL="171450" lvl="1" indent="0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</a:rPr>
              <a:t>Viscous fluid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contains the organelles</a:t>
            </a:r>
          </a:p>
          <a:p>
            <a:pPr marL="0" indent="0"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all cell functions takes place here</a:t>
            </a:r>
          </a:p>
          <a:p>
            <a:pPr marL="0" indent="0">
              <a:buNone/>
              <a:defRPr/>
            </a:pPr>
            <a:endParaRPr lang="en-US" sz="3200" b="1" dirty="0">
              <a:solidFill>
                <a:schemeClr val="accent4"/>
              </a:solidFill>
            </a:endParaRPr>
          </a:p>
          <a:p>
            <a:pPr marL="0" indent="0">
              <a:buNone/>
              <a:defRPr/>
            </a:pPr>
            <a:r>
              <a:rPr lang="en-US" sz="3200" b="1" dirty="0"/>
              <a:t>Life process</a:t>
            </a:r>
            <a:r>
              <a:rPr lang="en-US" sz="3200" b="1" dirty="0">
                <a:solidFill>
                  <a:schemeClr val="accent4"/>
                </a:solidFill>
              </a:rPr>
              <a:t>: </a:t>
            </a:r>
            <a:r>
              <a:rPr lang="en-US" sz="3200" b="1" dirty="0">
                <a:solidFill>
                  <a:srgbClr val="92D050"/>
                </a:solidFill>
              </a:rPr>
              <a:t>transport</a:t>
            </a:r>
          </a:p>
          <a:p>
            <a:pPr marL="0" indent="0">
              <a:buNone/>
              <a:defRPr/>
            </a:pPr>
            <a:endParaRPr lang="en-US" sz="3200" b="1" dirty="0"/>
          </a:p>
          <a:p>
            <a:pPr marL="0" indent="0">
              <a:buNone/>
              <a:defRPr/>
            </a:pPr>
            <a:r>
              <a:rPr lang="en-US" sz="3200" b="1" dirty="0"/>
              <a:t>Other Characteristics:</a:t>
            </a:r>
          </a:p>
          <a:p>
            <a:pPr marL="0" indent="0">
              <a:buNone/>
              <a:defRPr/>
            </a:pPr>
            <a:r>
              <a:rPr lang="en-US" sz="3200" b="1" dirty="0">
                <a:solidFill>
                  <a:srgbClr val="FFC000"/>
                </a:solidFill>
              </a:rPr>
              <a:t>  Gel-like substance inside the cell</a:t>
            </a:r>
          </a:p>
          <a:p>
            <a:pPr marL="0" indent="0">
              <a:buNone/>
              <a:defRPr/>
            </a:pPr>
            <a:r>
              <a:rPr lang="en-US" sz="3200" b="1" dirty="0"/>
              <a:t>  </a:t>
            </a:r>
            <a:r>
              <a:rPr lang="en-US" sz="3200" b="1" dirty="0">
                <a:solidFill>
                  <a:srgbClr val="F52BB2"/>
                </a:solidFill>
              </a:rPr>
              <a:t>Movement called cytoplasmic streaming</a:t>
            </a:r>
          </a:p>
          <a:p>
            <a:pPr marL="0" lvl="1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095E152-4246-4089-9274-76FA07CF7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</a:rPr>
              <a:t>Cytoplasm</a:t>
            </a:r>
          </a:p>
        </p:txBody>
      </p:sp>
      <p:pic>
        <p:nvPicPr>
          <p:cNvPr id="16389" name="Picture 4" descr="http://leavingbio.net/Cell%20Structure_files/Cell%20Structure_files/image005.gif">
            <a:hlinkClick r:id="rId4" action="ppaction://hlinksldjump"/>
            <a:extLst>
              <a:ext uri="{FF2B5EF4-FFF2-40B4-BE49-F238E27FC236}">
                <a16:creationId xmlns:a16="http://schemas.microsoft.com/office/drawing/2014/main" id="{4723293F-7778-45A8-9307-4FE9B0EE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15957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figure 5-22">
            <a:extLst>
              <a:ext uri="{FF2B5EF4-FFF2-40B4-BE49-F238E27FC236}">
                <a16:creationId xmlns:a16="http://schemas.microsoft.com/office/drawing/2014/main" id="{FF4F8D06-FD8B-492C-8518-4AB68AB8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5125"/>
            <a:ext cx="480060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id="{7E03B981-E87F-4EB3-BE27-6AA31B4E37F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Derived form </a:t>
            </a:r>
            <a:r>
              <a:rPr lang="en-US" altLang="en-US" sz="2800" b="1" u="sng" dirty="0"/>
              <a:t>photosynthetic bacteria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b="1" u="sng" dirty="0"/>
              <a:t>Solar energy</a:t>
            </a:r>
            <a:r>
              <a:rPr lang="en-US" altLang="en-US" sz="2800" b="1" dirty="0"/>
              <a:t> </a:t>
            </a:r>
            <a:r>
              <a:rPr lang="en-US" altLang="en-US" sz="2800" dirty="0"/>
              <a:t>capturing organelle</a:t>
            </a: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A41DC7D9-FF4D-46A1-8252-92B2D0148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Chloroplasts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84E499-4903-43AB-8DDE-FCCC5454BDB1}"/>
              </a:ext>
            </a:extLst>
          </p:cNvPr>
          <p:cNvSpPr/>
          <p:nvPr/>
        </p:nvSpPr>
        <p:spPr>
          <a:xfrm>
            <a:off x="4902200" y="2905125"/>
            <a:ext cx="46228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C000"/>
                </a:solidFill>
                <a:latin typeface="Arial" charset="0"/>
              </a:rPr>
              <a:t>*found only in Plants (autotrophs)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>
              <a:solidFill>
                <a:srgbClr val="FFC000"/>
              </a:solidFill>
              <a:latin typeface="Arial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92D050"/>
                </a:solidFill>
                <a:latin typeface="Arial" charset="0"/>
              </a:rPr>
              <a:t>Function: photosynthesis for nutrition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Arial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400" dirty="0">
                <a:solidFill>
                  <a:srgbClr val="F52BB2"/>
                </a:solidFill>
                <a:latin typeface="Arial" charset="0"/>
              </a:rPr>
              <a:t>Other Characteristics: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400" dirty="0">
                <a:solidFill>
                  <a:srgbClr val="F52BB2"/>
                </a:solidFill>
                <a:latin typeface="Arial" charset="0"/>
              </a:rPr>
              <a:t>contain chlorophyll (green pigment</a:t>
            </a:r>
            <a:r>
              <a:rPr lang="en-US" sz="2800" dirty="0">
                <a:solidFill>
                  <a:srgbClr val="F52BB2"/>
                </a:solidFill>
                <a:latin typeface="Arial" charset="0"/>
              </a:rPr>
              <a:t>) </a:t>
            </a:r>
            <a:r>
              <a:rPr lang="en-US" sz="2400" dirty="0">
                <a:solidFill>
                  <a:srgbClr val="F52BB2"/>
                </a:solidFill>
                <a:latin typeface="Arial" charset="0"/>
              </a:rPr>
              <a:t>have their own DNA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1A533F1-211D-45B6-95C3-FE5344C10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Chloroplast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2B2AAB6-B410-45FE-928A-ABE2DD05CB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810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Quantity in cell correlated with photosynthetic activity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Photosynthesis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</a:rPr>
              <a:t>Production of glucose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Type of plastid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Own DNA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Double membranous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</a:rPr>
              <a:t>thylakoids (flattened disks)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</a:rPr>
              <a:t>grana (stacked thylakoids)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</a:rPr>
              <a:t>stroma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6E8591B5-7A34-46A2-AB4B-526A4B3F3A9C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038600" cy="43434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>
            <a:extLst>
              <a:ext uri="{FF2B5EF4-FFF2-40B4-BE49-F238E27FC236}">
                <a16:creationId xmlns:a16="http://schemas.microsoft.com/office/drawing/2014/main" id="{DB8B7616-5D9C-402F-976C-6FB0E5D0D26C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981200" y="1447800"/>
            <a:ext cx="5943600" cy="12954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400" b="1" dirty="0"/>
              <a:t>Have their own DNA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400" b="1" dirty="0"/>
              <a:t>Bound by double membrane</a:t>
            </a: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CCA2F83F-AA1B-479E-8244-888A506CE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9213" y="228600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Mitochondria</a:t>
            </a:r>
          </a:p>
        </p:txBody>
      </p:sp>
      <p:pic>
        <p:nvPicPr>
          <p:cNvPr id="20484" name="Picture 7" descr="figure 5-21">
            <a:extLst>
              <a:ext uri="{FF2B5EF4-FFF2-40B4-BE49-F238E27FC236}">
                <a16:creationId xmlns:a16="http://schemas.microsoft.com/office/drawing/2014/main" id="{2911373B-D70F-4173-8535-A4050F54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28940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992014-0C96-44F2-880C-0713575AD237}"/>
              </a:ext>
            </a:extLst>
          </p:cNvPr>
          <p:cNvSpPr/>
          <p:nvPr/>
        </p:nvSpPr>
        <p:spPr>
          <a:xfrm>
            <a:off x="3962400" y="2590800"/>
            <a:ext cx="4114800" cy="3505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400" dirty="0"/>
              <a:t>Function:  </a:t>
            </a:r>
            <a:r>
              <a:rPr lang="en-US" sz="2400" dirty="0">
                <a:solidFill>
                  <a:srgbClr val="FF0000"/>
                </a:solidFill>
              </a:rPr>
              <a:t>site of </a:t>
            </a:r>
            <a:r>
              <a:rPr lang="en-US" sz="2400" dirty="0">
                <a:solidFill>
                  <a:srgbClr val="7030A0"/>
                </a:solidFill>
              </a:rPr>
              <a:t>Cellular Respiration   </a:t>
            </a:r>
            <a:r>
              <a:rPr lang="en-US" sz="2400" dirty="0">
                <a:solidFill>
                  <a:srgbClr val="FF0303"/>
                </a:solidFill>
              </a:rPr>
              <a:t>	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2400" dirty="0">
              <a:solidFill>
                <a:srgbClr val="FF0303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400" dirty="0">
                <a:solidFill>
                  <a:srgbClr val="FF0303"/>
                </a:solidFill>
              </a:rPr>
              <a:t>makes energy in the form of </a:t>
            </a:r>
            <a:r>
              <a:rPr lang="en-US" sz="2400" dirty="0">
                <a:solidFill>
                  <a:srgbClr val="7030A0"/>
                </a:solidFill>
              </a:rPr>
              <a:t>ATP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solidFill>
                <a:srgbClr val="92D050"/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/>
              <a:t>Life process: </a:t>
            </a:r>
            <a:r>
              <a:rPr lang="en-US" sz="2400" dirty="0">
                <a:solidFill>
                  <a:srgbClr val="7030A0"/>
                </a:solidFill>
              </a:rPr>
              <a:t>respiration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7393B35-9676-427A-9B90-C602E59F8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Endosymbiosis Theory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712C877-6AC7-43D7-9BBD-C1471E1E5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Believed that both mitochondria and chloroplasts were once independently living prokaryotes</a:t>
            </a:r>
          </a:p>
          <a:p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Theory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CA448763-2ED7-43FD-A545-2B11EC1B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848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673C983-E147-4489-9172-112A6AA84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2825" y="457200"/>
            <a:ext cx="6964363" cy="8588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Ribosomes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7A54784-E41B-48C1-90D0-898A5E6F84D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Function: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of 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 synthesis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3200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process: 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synthesis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Other Characteristics: 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Attached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the 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E.R.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 floating 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freely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in the cytoplasm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546B2D-FFD6-4407-B36B-F4684B4C80C6}"/>
              </a:ext>
            </a:extLst>
          </p:cNvPr>
          <p:cNvSpPr/>
          <p:nvPr/>
        </p:nvSpPr>
        <p:spPr>
          <a:xfrm>
            <a:off x="380206" y="1316038"/>
            <a:ext cx="82296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3200" dirty="0"/>
              <a:t>Site of protein synthesis</a:t>
            </a:r>
          </a:p>
          <a:p>
            <a:r>
              <a:rPr lang="en-US" altLang="en-US" sz="3200" dirty="0"/>
              <a:t>2 types:</a:t>
            </a:r>
          </a:p>
          <a:p>
            <a:pPr lvl="1"/>
            <a:r>
              <a:rPr lang="en-US" altLang="en-US" sz="2800" i="1" dirty="0"/>
              <a:t>Free   </a:t>
            </a:r>
            <a:endParaRPr lang="en-US" altLang="en-US" sz="2800" dirty="0"/>
          </a:p>
          <a:p>
            <a:pPr lvl="2"/>
            <a:r>
              <a:rPr lang="en-US" altLang="en-US" sz="2400" dirty="0"/>
              <a:t>Cytosol</a:t>
            </a:r>
          </a:p>
          <a:p>
            <a:pPr lvl="2"/>
            <a:r>
              <a:rPr lang="en-US" altLang="en-US" sz="2400" dirty="0"/>
              <a:t>protein function </a:t>
            </a:r>
            <a:r>
              <a:rPr lang="en-US" altLang="en-US" sz="2400" i="1" u="sng" dirty="0"/>
              <a:t>in</a:t>
            </a:r>
            <a:r>
              <a:rPr lang="en-US" altLang="en-US" sz="2400" dirty="0"/>
              <a:t> cell</a:t>
            </a:r>
          </a:p>
          <a:p>
            <a:pPr lvl="1"/>
            <a:r>
              <a:rPr lang="en-US" altLang="en-US" sz="2800" i="1" dirty="0"/>
              <a:t>Bound</a:t>
            </a:r>
            <a:r>
              <a:rPr lang="en-US" altLang="en-US" sz="2800" dirty="0"/>
              <a:t>   </a:t>
            </a:r>
          </a:p>
          <a:p>
            <a:pPr lvl="2"/>
            <a:r>
              <a:rPr lang="en-US" altLang="en-US" sz="2400" dirty="0"/>
              <a:t>endoplasmic reticulum</a:t>
            </a:r>
          </a:p>
          <a:p>
            <a:pPr lvl="2"/>
            <a:r>
              <a:rPr lang="en-US" altLang="en-US" sz="2400" dirty="0"/>
              <a:t>membranes, organelles, and </a:t>
            </a:r>
            <a:r>
              <a:rPr lang="en-US" altLang="en-US" sz="2400" i="1" u="sng" dirty="0"/>
              <a:t>export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http://sarahh5555.files.wordpress.com/2012/10/plant3.gif">
            <a:hlinkClick r:id="rId3"/>
            <a:extLst>
              <a:ext uri="{FF2B5EF4-FFF2-40B4-BE49-F238E27FC236}">
                <a16:creationId xmlns:a16="http://schemas.microsoft.com/office/drawing/2014/main" id="{13D17531-8837-4A01-AE89-02926275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825625"/>
            <a:ext cx="4217987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218D50-B8EB-4ECB-A541-3D564795BEC0}"/>
              </a:ext>
            </a:extLst>
          </p:cNvPr>
          <p:cNvSpPr/>
          <p:nvPr/>
        </p:nvSpPr>
        <p:spPr>
          <a:xfrm>
            <a:off x="1143000" y="1752600"/>
            <a:ext cx="2438400" cy="6921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D088081F-837C-4A9D-A392-082BBC5D1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502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3200">
                <a:latin typeface="Arial" panose="020B0604020202020204" pitchFamily="34" charset="0"/>
              </a:rPr>
              <a:t>	</a:t>
            </a:r>
            <a:r>
              <a:rPr lang="en-US" altLang="en-US" sz="3600" b="1">
                <a:latin typeface="Arial" panose="020B0604020202020204" pitchFamily="34" charset="0"/>
              </a:rPr>
              <a:t>Ribosomes</a:t>
            </a:r>
          </a:p>
        </p:txBody>
      </p:sp>
      <p:pic>
        <p:nvPicPr>
          <p:cNvPr id="21509" name="Picture 6" descr="http://hyperphysics.phy-astr.gsu.edu/hbase/biology/imgbio/ribosome.gif">
            <a:extLst>
              <a:ext uri="{FF2B5EF4-FFF2-40B4-BE49-F238E27FC236}">
                <a16:creationId xmlns:a16="http://schemas.microsoft.com/office/drawing/2014/main" id="{9C704A56-F4E6-4EA4-BC7F-965BAA84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825625"/>
            <a:ext cx="4202112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igure 5-17">
            <a:extLst>
              <a:ext uri="{FF2B5EF4-FFF2-40B4-BE49-F238E27FC236}">
                <a16:creationId xmlns:a16="http://schemas.microsoft.com/office/drawing/2014/main" id="{18277FC3-09E2-42E8-AA37-459EBAED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4958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>
            <a:extLst>
              <a:ext uri="{FF2B5EF4-FFF2-40B4-BE49-F238E27FC236}">
                <a16:creationId xmlns:a16="http://schemas.microsoft.com/office/drawing/2014/main" id="{B4C1318F-E044-40C4-8B59-62A7B9CC364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28600" y="1213195"/>
            <a:ext cx="5029200" cy="1371600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12800" b="1" dirty="0">
                <a:solidFill>
                  <a:schemeClr val="accent1">
                    <a:lumMod val="50000"/>
                  </a:schemeClr>
                </a:solidFill>
              </a:rPr>
              <a:t>Involved in synthesis of plant cell wall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12800" b="1" dirty="0">
                <a:solidFill>
                  <a:schemeClr val="accent1">
                    <a:lumMod val="50000"/>
                  </a:schemeClr>
                </a:solidFill>
              </a:rPr>
              <a:t>Packaging &amp; shipping station of cell</a:t>
            </a:r>
          </a:p>
          <a:p>
            <a:r>
              <a:rPr lang="en-US" altLang="en-US" sz="12800" dirty="0">
                <a:solidFill>
                  <a:schemeClr val="accent1">
                    <a:lumMod val="50000"/>
                  </a:schemeClr>
                </a:solidFill>
              </a:rPr>
              <a:t>ER products are modified, stored, and then shipped	</a:t>
            </a:r>
          </a:p>
          <a:p>
            <a:r>
              <a:rPr lang="en-US" altLang="en-US" sz="12800" b="1" dirty="0">
                <a:solidFill>
                  <a:schemeClr val="accent1">
                    <a:lumMod val="50000"/>
                  </a:schemeClr>
                </a:solidFill>
              </a:rPr>
              <a:t>Cisternae</a:t>
            </a:r>
            <a:r>
              <a:rPr lang="en-US" altLang="en-US" sz="12800" dirty="0">
                <a:solidFill>
                  <a:schemeClr val="accent1">
                    <a:lumMod val="50000"/>
                  </a:schemeClr>
                </a:solidFill>
              </a:rPr>
              <a:t>: flattened membranous sacs</a:t>
            </a:r>
          </a:p>
          <a:p>
            <a:pPr lvl="1"/>
            <a:r>
              <a:rPr lang="en-US" altLang="en-US" sz="11200" i="1" dirty="0">
                <a:solidFill>
                  <a:schemeClr val="accent1">
                    <a:lumMod val="50000"/>
                  </a:schemeClr>
                </a:solidFill>
              </a:rPr>
              <a:t>cis</a:t>
            </a:r>
            <a:r>
              <a:rPr lang="en-US" altLang="en-US" sz="11200" dirty="0">
                <a:solidFill>
                  <a:schemeClr val="accent1">
                    <a:lumMod val="50000"/>
                  </a:schemeClr>
                </a:solidFill>
              </a:rPr>
              <a:t> face (receiving)</a:t>
            </a:r>
          </a:p>
          <a:p>
            <a:pPr lvl="1"/>
            <a:r>
              <a:rPr lang="en-US" altLang="en-US" sz="11200" i="1" dirty="0">
                <a:solidFill>
                  <a:schemeClr val="accent1">
                    <a:lumMod val="50000"/>
                  </a:schemeClr>
                </a:solidFill>
              </a:rPr>
              <a:t>trans</a:t>
            </a:r>
            <a:r>
              <a:rPr lang="en-US" altLang="en-US" sz="11200" dirty="0">
                <a:solidFill>
                  <a:schemeClr val="accent1">
                    <a:lumMod val="50000"/>
                  </a:schemeClr>
                </a:solidFill>
              </a:rPr>
              <a:t> face (shipping) </a:t>
            </a:r>
          </a:p>
          <a:p>
            <a:r>
              <a:rPr lang="en-US" altLang="en-US" sz="12800" dirty="0">
                <a:solidFill>
                  <a:schemeClr val="accent1">
                    <a:lumMod val="50000"/>
                  </a:schemeClr>
                </a:solidFill>
              </a:rPr>
              <a:t>Transport vesicles carry materials from GA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en-US" sz="2400" b="1" dirty="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DB601041-02D0-4123-9B99-BD53047F8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41148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Golgi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Apparatus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cell?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how big is it?</a:t>
            </a:r>
            <a:endParaRPr lang="en-US" dirty="0"/>
          </a:p>
        </p:txBody>
      </p:sp>
      <p:pic>
        <p:nvPicPr>
          <p:cNvPr id="1026" name="Picture 2" descr="https://encrypted-tbn1.gstatic.com/images?q=tbn:ANd9GcQy1CJqL_DLy7hWgBFF9-98bzYznhj-ZPeCb_F1M2avWIrbzKZ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36" y="1310971"/>
            <a:ext cx="42368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lympusfluoview.com/gallery/cells/ok/images/oksmal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4099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id="{EC9E1C56-0039-4ED6-B064-8DEC5511C98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914400" y="1676400"/>
            <a:ext cx="7620000" cy="4191000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/>
              <a:t>Function: </a:t>
            </a:r>
            <a:r>
              <a:rPr lang="en-US" sz="2800" b="1" dirty="0">
                <a:solidFill>
                  <a:srgbClr val="FFC000"/>
                </a:solidFill>
              </a:rPr>
              <a:t>System of channels or canals within   the cytoplasm, that helps move materials around the cell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en-US" sz="28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b="1" dirty="0"/>
              <a:t>Network of interconnected membranes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en-US" sz="28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Two types</a:t>
            </a:r>
          </a:p>
          <a:p>
            <a:pPr marL="0" lvl="1" indent="0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C00000"/>
                </a:solidFill>
              </a:rPr>
              <a:t>Rough endoplasmic reticulum</a:t>
            </a:r>
          </a:p>
          <a:p>
            <a:pPr marL="0" lvl="1" indent="0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Smooth endoplasmic reticulum</a:t>
            </a: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8A2AF9C3-0C79-47DC-A2C7-299356BFD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7016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Endoplasmic</a:t>
            </a:r>
            <a:r>
              <a:rPr lang="en-US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Reticulum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E35E345-689E-4F51-BC19-1DE738974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Endoplasmic reticulum (ER)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8A86F1C-858F-479A-A9EF-C09187A5DE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724400" cy="411480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Continuous with nuclear envelope</a:t>
            </a:r>
          </a:p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Smooth ER		             </a:t>
            </a:r>
          </a:p>
          <a:p>
            <a:pPr lvl="1"/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no ribosomes</a:t>
            </a:r>
          </a:p>
          <a:p>
            <a:pPr lvl="2"/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synthesis of lipids</a:t>
            </a:r>
          </a:p>
          <a:p>
            <a:pPr lvl="2"/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metabolism of carbohydrates</a:t>
            </a:r>
          </a:p>
          <a:p>
            <a:pPr lvl="2"/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detoxification of drugs and poisons</a:t>
            </a:r>
          </a:p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Rough ER</a:t>
            </a:r>
          </a:p>
          <a:p>
            <a:pPr lvl="1"/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with ribosomes</a:t>
            </a:r>
          </a:p>
          <a:p>
            <a:pPr lvl="2"/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synthesis of secretory proteins (glycoproteins), membrane production</a:t>
            </a:r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BFB9D07F-0AD4-43FD-91A8-B555ECA6F34D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513" y="1752600"/>
            <a:ext cx="3113087" cy="44958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figure 5-5">
            <a:extLst>
              <a:ext uri="{FF2B5EF4-FFF2-40B4-BE49-F238E27FC236}">
                <a16:creationId xmlns:a16="http://schemas.microsoft.com/office/drawing/2014/main" id="{B587F34F-08B1-4BBB-A092-25230679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1054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id="{84B8B573-8ECC-4A70-9D8E-78331DAA523C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57200" y="1676400"/>
            <a:ext cx="8229600" cy="407511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b="1" u="sng" dirty="0"/>
              <a:t>No attached ribosomes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Has enzymes that help build molecules</a:t>
            </a:r>
          </a:p>
          <a:p>
            <a:pPr marL="0" lvl="1" indent="0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Carbohydrates</a:t>
            </a:r>
          </a:p>
          <a:p>
            <a:pPr marL="0" lvl="1" indent="0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Lipids </a:t>
            </a: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44D8B517-3388-4F72-B7D9-FD35BBF7F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534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Smooth Endoplasmic Reticulum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figure 5-16">
            <a:extLst>
              <a:ext uri="{FF2B5EF4-FFF2-40B4-BE49-F238E27FC236}">
                <a16:creationId xmlns:a16="http://schemas.microsoft.com/office/drawing/2014/main" id="{1BCB4F27-151B-4A51-87B8-7A76CE97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5052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>
            <a:extLst>
              <a:ext uri="{FF2B5EF4-FFF2-40B4-BE49-F238E27FC236}">
                <a16:creationId xmlns:a16="http://schemas.microsoft.com/office/drawing/2014/main" id="{D4BD114C-91E9-4D7C-A8C9-855556C5CF7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66800" y="1447800"/>
            <a:ext cx="7315200" cy="2286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Ribosomes attached to surface</a:t>
            </a:r>
          </a:p>
          <a:p>
            <a:pPr marL="0" lvl="1" indent="0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Manufacture proteins</a:t>
            </a:r>
          </a:p>
          <a:p>
            <a:pPr marL="0" lvl="1" indent="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Not all ribosomes attached to rough ER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B0F0"/>
                </a:solidFill>
              </a:rPr>
              <a:t>May modify proteins from ribosomes</a:t>
            </a: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3A5BC60D-BEC6-498A-8E71-3A2093A91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153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Rough Endoplasmic Reticulum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9E13B30-DFA2-4724-A634-D5D088D57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6400800" cy="4953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Lysosomes	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8D62915-BE66-4194-A55D-742D1FFD86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7804" y="852055"/>
            <a:ext cx="3810000" cy="411480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Sac of hydrolytic enzymes</a:t>
            </a:r>
          </a:p>
          <a:p>
            <a:pPr lvl="1"/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digestion of macromolecules</a:t>
            </a:r>
          </a:p>
          <a:p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Apoptosis: programmed cell death caused by the rupture of lysosomes</a:t>
            </a:r>
          </a:p>
          <a:p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Autophagy: recycle cell’s own organic material</a:t>
            </a:r>
          </a:p>
          <a:p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Tay-Sachs disease~    lipid-digestion disorder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63D75A8D-A16D-4FA2-9ECF-D899ABD23866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4724400" y="1600200"/>
          <a:ext cx="38100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63D75A8D-A16D-4FA2-9ECF-D899ABD238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3810000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>
            <a:extLst>
              <a:ext uri="{FF2B5EF4-FFF2-40B4-BE49-F238E27FC236}">
                <a16:creationId xmlns:a16="http://schemas.microsoft.com/office/drawing/2014/main" id="{6077B7F7-6EBC-4C1C-BD27-F0E3A0A8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3810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6">
            <a:extLst>
              <a:ext uri="{FF2B5EF4-FFF2-40B4-BE49-F238E27FC236}">
                <a16:creationId xmlns:a16="http://schemas.microsoft.com/office/drawing/2014/main" id="{BF64C9BE-1EB7-44F2-A599-B465BD717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14103"/>
            <a:ext cx="3124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hlinkClick r:id="rId7"/>
              </a:rPr>
              <a:t>http://highered.mcgraw-hill.com/sites/0072437316/student_view0/chapter5/animations.html#</a:t>
            </a:r>
            <a:endParaRPr lang="en-US" altLang="en-US" sz="1400"/>
          </a:p>
          <a:p>
            <a:endParaRPr lang="en-US" altLang="en-US" sz="1400"/>
          </a:p>
        </p:txBody>
      </p:sp>
      <p:pic>
        <p:nvPicPr>
          <p:cNvPr id="15368" name="Picture 8" descr="lysosomes">
            <a:extLst>
              <a:ext uri="{FF2B5EF4-FFF2-40B4-BE49-F238E27FC236}">
                <a16:creationId xmlns:a16="http://schemas.microsoft.com/office/drawing/2014/main" id="{4542B90C-5FDD-4838-BA94-C3165040203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124200"/>
            <a:ext cx="3810000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BFF3360-F22E-4652-B9FE-AF75CADD9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457200"/>
            <a:ext cx="4114800" cy="701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Lysosomes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80B2BD9-D3BD-43BF-BE3B-637CE57CE19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63675" y="2119313"/>
            <a:ext cx="6196013" cy="3603625"/>
          </a:xfrm>
        </p:spPr>
        <p:txBody>
          <a:bodyPr/>
          <a:lstStyle/>
          <a:p>
            <a:pPr marL="0" indent="0" eaLnBrk="1" hangingPunct="1">
              <a:defRPr/>
            </a:pPr>
            <a:endParaRPr lang="en-US" altLang="en-US" dirty="0"/>
          </a:p>
        </p:txBody>
      </p:sp>
      <p:pic>
        <p:nvPicPr>
          <p:cNvPr id="29700" name="Picture 8">
            <a:extLst>
              <a:ext uri="{FF2B5EF4-FFF2-40B4-BE49-F238E27FC236}">
                <a16:creationId xmlns:a16="http://schemas.microsoft.com/office/drawing/2014/main" id="{A8C3EC46-7E32-4A6C-9E76-8C9A3FFF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79152"/>
            <a:ext cx="4229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figure 5-19">
            <a:extLst>
              <a:ext uri="{FF2B5EF4-FFF2-40B4-BE49-F238E27FC236}">
                <a16:creationId xmlns:a16="http://schemas.microsoft.com/office/drawing/2014/main" id="{30D8C990-E340-4F6D-8F88-6097E128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6417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16D7EEF0-1A7C-4B95-B61F-E604E926F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696436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Vacuoles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57E4646-18C0-426E-91C2-BC88F9C0A8A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62000" y="2209800"/>
            <a:ext cx="7315200" cy="4343400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Function: </a:t>
            </a:r>
            <a:r>
              <a:rPr lang="en-US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stores food, water, and 		   waste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Other Characteristics: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large vacuole in plants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small vacuoles in animals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F9AE760-1631-40B8-8A6D-521AA34DA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2075" y="457200"/>
            <a:ext cx="4648200" cy="7127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Vacuoles</a:t>
            </a:r>
          </a:p>
        </p:txBody>
      </p:sp>
      <p:sp>
        <p:nvSpPr>
          <p:cNvPr id="16387" name="Date Placeholder 3">
            <a:extLst>
              <a:ext uri="{FF2B5EF4-FFF2-40B4-BE49-F238E27FC236}">
                <a16:creationId xmlns:a16="http://schemas.microsoft.com/office/drawing/2014/main" id="{D710A6A7-4D69-419F-99F3-9276194752CD}"/>
              </a:ext>
            </a:extLst>
          </p:cNvPr>
          <p:cNvSpPr>
            <a:spLocks noGrp="1"/>
          </p:cNvSpPr>
          <p:nvPr>
            <p:ph type="dt" sz="quarter" idx="14"/>
          </p:nvPr>
        </p:nvSpPr>
        <p:spPr bwMode="auto">
          <a:xfrm>
            <a:off x="6454775" y="5808663"/>
            <a:ext cx="12128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defRPr/>
            </a:pPr>
            <a:endParaRPr lang="en-US" altLang="en-US" sz="1200" dirty="0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F5C5B933-ACF1-4476-A5BF-A84D7BC0CD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914400" y="5808663"/>
            <a:ext cx="55403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defRPr/>
            </a:pPr>
            <a:endParaRPr lang="en-US" altLang="en-US" sz="1400" dirty="0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31749" name="Picture 9" descr="http://library.thinkquest.org/06aug/01942/plcells/thinkquest/cell232.jpg">
            <a:extLst>
              <a:ext uri="{FF2B5EF4-FFF2-40B4-BE49-F238E27FC236}">
                <a16:creationId xmlns:a16="http://schemas.microsoft.com/office/drawing/2014/main" id="{3CE735CE-D2F5-4A9B-9C4F-A9B1E98F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819400"/>
            <a:ext cx="29130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1" descr="http://www.biologycorner.com/resources/plant_cell.gif">
            <a:extLst>
              <a:ext uri="{FF2B5EF4-FFF2-40B4-BE49-F238E27FC236}">
                <a16:creationId xmlns:a16="http://schemas.microsoft.com/office/drawing/2014/main" id="{B1ED7C9C-EECC-4272-BAA4-E5033578C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8588"/>
            <a:ext cx="43434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E69BDA75-29CF-47F6-9A9F-A4621FAF0C2F}"/>
              </a:ext>
            </a:extLst>
          </p:cNvPr>
          <p:cNvSpPr/>
          <p:nvPr/>
        </p:nvSpPr>
        <p:spPr>
          <a:xfrm>
            <a:off x="2209800" y="2660650"/>
            <a:ext cx="685800" cy="2514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D02899FB-C651-4DC5-8E26-210058004070}"/>
              </a:ext>
            </a:extLst>
          </p:cNvPr>
          <p:cNvSpPr/>
          <p:nvPr/>
        </p:nvSpPr>
        <p:spPr>
          <a:xfrm>
            <a:off x="6896100" y="2411413"/>
            <a:ext cx="685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ED1D98EF-587B-4218-B1F6-D2F749316D7A}"/>
              </a:ext>
            </a:extLst>
          </p:cNvPr>
          <p:cNvSpPr/>
          <p:nvPr/>
        </p:nvSpPr>
        <p:spPr>
          <a:xfrm>
            <a:off x="400050" y="2605088"/>
            <a:ext cx="685800" cy="1928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54" name="TextBox 13">
            <a:extLst>
              <a:ext uri="{FF2B5EF4-FFF2-40B4-BE49-F238E27FC236}">
                <a16:creationId xmlns:a16="http://schemas.microsoft.com/office/drawing/2014/main" id="{1647A463-4578-4972-ACD7-BE9CB37C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320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4400"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31755" name="TextBox 14">
            <a:extLst>
              <a:ext uri="{FF2B5EF4-FFF2-40B4-BE49-F238E27FC236}">
                <a16:creationId xmlns:a16="http://schemas.microsoft.com/office/drawing/2014/main" id="{1DFFA17D-F6DA-461F-B35F-C7A3DCC68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493838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4000">
                <a:latin typeface="Arial" panose="020B0604020202020204" pitchFamily="34" charset="0"/>
              </a:rPr>
              <a:t>Plant cell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figure 5-13">
            <a:extLst>
              <a:ext uri="{FF2B5EF4-FFF2-40B4-BE49-F238E27FC236}">
                <a16:creationId xmlns:a16="http://schemas.microsoft.com/office/drawing/2014/main" id="{5784143A-E2DE-47DE-8DE7-DD1C6BD6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31975"/>
            <a:ext cx="4352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CF7E2119-77BD-405A-A4F8-680368E85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9988" y="152400"/>
            <a:ext cx="4191000" cy="1096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 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4C9FDC6-6635-4507-8222-BBF88119D2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49363"/>
            <a:ext cx="4038600" cy="4694237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Genetic material...		•chromatin		•chromosomes		•</a:t>
            </a:r>
            <a:r>
              <a:rPr lang="en-US" altLang="en-US" sz="3200" i="1" dirty="0">
                <a:solidFill>
                  <a:schemeClr val="accent1">
                    <a:lumMod val="50000"/>
                  </a:schemeClr>
                </a:solidFill>
              </a:rPr>
              <a:t>nucleolus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: ribosome 	synthesis (rRNA)</a:t>
            </a:r>
          </a:p>
          <a:p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Double membrane envelope with pores</a:t>
            </a:r>
          </a:p>
          <a:p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Protein synthesis (mRNA)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A66AA48-7335-4CE2-B446-93AB82265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50292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Nucleus</a:t>
            </a:r>
            <a:b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7B89B81-9E3D-4B9A-9143-902DF2656EE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1371600"/>
            <a:ext cx="8991600" cy="5715000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Functions: controls cell activities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                 Contains </a:t>
            </a: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</a:rPr>
              <a:t>genetic material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(DNA)            	        regulates cell reproduction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Life processes: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Regulation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DNA synthesis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Other Characteristics: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surrounded by a nuclear membrane which has pores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30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6" name="Picture 2" descr="http://library.thinkquest.org/06aug/01942/plcells/thinkquest/nucleus.jpg">
            <a:extLst>
              <a:ext uri="{FF2B5EF4-FFF2-40B4-BE49-F238E27FC236}">
                <a16:creationId xmlns:a16="http://schemas.microsoft.com/office/drawing/2014/main" id="{2F542041-DF57-465B-A8D4-0D9B2941E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4381500"/>
            <a:ext cx="3495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1887920-E055-4001-91F2-827DB5B1F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 Types:  </a:t>
            </a:r>
            <a:r>
              <a:rPr lang="en-US" altLang="en-US" i="1"/>
              <a:t>Prokaryotic</a:t>
            </a: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163332F-6EBD-4C80-B010-BE033B61D2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114800" cy="41148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Nucleoid: DNA concentration</a:t>
            </a:r>
          </a:p>
          <a:p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No organelles with membranes</a:t>
            </a:r>
          </a:p>
          <a:p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Ribosomes: protein synthesis</a:t>
            </a:r>
          </a:p>
          <a:p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Plasma membrane (all cells); semi-permeable</a:t>
            </a:r>
          </a:p>
          <a:p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Cytoplasm/cytosol (all cells)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D4BEBB52-D2AA-4ECE-A7E2-EB4ED88A44E3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00600" y="1828800"/>
          <a:ext cx="38100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8196" name="Object 4">
                        <a:extLst>
                          <a:ext uri="{FF2B5EF4-FFF2-40B4-BE49-F238E27FC236}">
                            <a16:creationId xmlns:a16="http://schemas.microsoft.com/office/drawing/2014/main" id="{D4BEBB52-D2AA-4ECE-A7E2-EB4ED88A4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38100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figure 5-13">
            <a:extLst>
              <a:ext uri="{FF2B5EF4-FFF2-40B4-BE49-F238E27FC236}">
                <a16:creationId xmlns:a16="http://schemas.microsoft.com/office/drawing/2014/main" id="{947E0F39-92AD-43E9-B3C4-1244D481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046537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id="{D6099443-FE8D-4C79-B027-D2517F81229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157870" y="1600200"/>
            <a:ext cx="4876800" cy="407511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b="1" dirty="0"/>
              <a:t>Separates nucleus from rest of cell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en-US" sz="2800" b="1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F52BB2"/>
                </a:solidFill>
              </a:rPr>
              <a:t>Double membrane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en-US" sz="2800" b="1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</a:rPr>
              <a:t>Has pores</a:t>
            </a: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ABA6A8AB-FE64-4E85-A662-8DDFDB83B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4114800" cy="701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Nuclear Envelope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B1A74EB-D404-4DCE-BD2F-CAE1AB1F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81000"/>
            <a:ext cx="5011738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Nucleolus</a:t>
            </a:r>
          </a:p>
        </p:txBody>
      </p:sp>
      <p:sp>
        <p:nvSpPr>
          <p:cNvPr id="36867" name="Content Placeholder 1">
            <a:extLst>
              <a:ext uri="{FF2B5EF4-FFF2-40B4-BE49-F238E27FC236}">
                <a16:creationId xmlns:a16="http://schemas.microsoft.com/office/drawing/2014/main" id="{17D02308-0E14-404C-A06E-A9C273D2E0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4724400" cy="5562600"/>
          </a:xfrm>
        </p:spPr>
        <p:txBody>
          <a:bodyPr/>
          <a:lstStyle/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>
                <a:solidFill>
                  <a:srgbClr val="F52B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where ribosomes are made (synthesized)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endParaRPr lang="en-US" alt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process: </a:t>
            </a:r>
            <a:r>
              <a:rPr lang="en-US" alt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 </a:t>
            </a:r>
            <a:r>
              <a:rPr lang="en-US" alt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endParaRPr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characteristics: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</a:rPr>
              <a:t>            Found inside the nucleus</a:t>
            </a:r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CEF6E566-6C50-4FBD-99A8-4DB21F52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45005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6C2C4B0-05D1-4C2E-BD89-D21C58260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Peroxisomes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617A93F-6463-4714-81E1-22F3C5DB0F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3810000" cy="434340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Stores hydrogen peroxide produced in cells	</a:t>
            </a:r>
          </a:p>
          <a:p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Metabolism of fatty acids</a:t>
            </a:r>
          </a:p>
          <a:p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Detoxification of alcohol (liver)</a:t>
            </a:r>
          </a:p>
          <a:p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Hydrogen peroxide then converted to water by hydrogen peroxidase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D0E76AA1-9A5F-4416-BCEE-9031819C9728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00600" y="1922463"/>
          <a:ext cx="3810000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4" imgW="5295900" imgH="5245100" progId="MS_ClipArt_Gallery">
                  <p:embed/>
                </p:oleObj>
              </mc:Choice>
              <mc:Fallback>
                <p:oleObj r:id="rId4" imgW="5295900" imgH="5245100" progId="MS_ClipArt_Gallery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D0E76AA1-9A5F-4416-BCEE-9031819C97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22463"/>
                        <a:ext cx="3810000" cy="417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A8A08D2-377E-4A8C-BB9B-21E247E3A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Centrioles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ECFC4C6-407A-412D-9231-1B1F776F2A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153400" cy="2286000"/>
          </a:xfrm>
        </p:spPr>
        <p:txBody>
          <a:bodyPr>
            <a:noAutofit/>
          </a:bodyPr>
          <a:lstStyle/>
          <a:p>
            <a:r>
              <a:rPr lang="en-US" altLang="en-US" sz="3200" u="sng" dirty="0"/>
              <a:t>Centrioles:</a:t>
            </a:r>
            <a:r>
              <a:rPr lang="en-US" altLang="en-US" sz="3200" dirty="0"/>
              <a:t>  9 sets of triplet microtubules in a ring</a:t>
            </a:r>
          </a:p>
          <a:p>
            <a:pPr lvl="1"/>
            <a:r>
              <a:rPr lang="en-US" altLang="en-US" sz="2800" dirty="0"/>
              <a:t>used in cell replication</a:t>
            </a:r>
          </a:p>
          <a:p>
            <a:pPr lvl="1"/>
            <a:r>
              <a:rPr lang="en-US" altLang="en-US" sz="2800" dirty="0"/>
              <a:t>only in animal cells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4F2FC499-ABA7-45C4-A665-0906F19E258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276600"/>
            <a:ext cx="7620000" cy="27813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CF6118B-C489-42A0-A42E-3F743B6D6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Cytoskeleton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5AB3417-C8A0-40E9-8A37-0A0A50B9AE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5105400" cy="4267200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Fibrous network in cytoplasm</a:t>
            </a:r>
          </a:p>
          <a:p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Support, cell motility, biochemical regulation</a:t>
            </a:r>
          </a:p>
          <a:p>
            <a:r>
              <a:rPr lang="en-US" altLang="en-US" b="1" u="sng" dirty="0">
                <a:solidFill>
                  <a:schemeClr val="accent3">
                    <a:lumMod val="75000"/>
                  </a:schemeClr>
                </a:solidFill>
              </a:rPr>
              <a:t>Microtubules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:		         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thickest		          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tubulin protein		             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shape, support, transport, chromosome   separation</a:t>
            </a:r>
          </a:p>
          <a:p>
            <a:r>
              <a:rPr lang="en-US" altLang="en-US" b="1" u="sng" dirty="0">
                <a:solidFill>
                  <a:schemeClr val="accent3">
                    <a:lumMod val="75000"/>
                  </a:schemeClr>
                </a:solidFill>
              </a:rPr>
              <a:t>Microfilaments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:	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thinnest	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actin protein filaments           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motility, cell division, shape</a:t>
            </a:r>
          </a:p>
          <a:p>
            <a:r>
              <a:rPr lang="en-US" altLang="en-US" b="1" u="sng" dirty="0">
                <a:solidFill>
                  <a:schemeClr val="accent3">
                    <a:lumMod val="75000"/>
                  </a:schemeClr>
                </a:solidFill>
              </a:rPr>
              <a:t>Intermediate </a:t>
            </a:r>
            <a:r>
              <a:rPr lang="en-US" altLang="en-US" b="1" u="sng" dirty="0" err="1">
                <a:solidFill>
                  <a:schemeClr val="accent3">
                    <a:lumMod val="75000"/>
                  </a:schemeClr>
                </a:solidFill>
              </a:rPr>
              <a:t>filaments</a:t>
            </a:r>
            <a:r>
              <a:rPr lang="en-US" altLang="en-US" b="1" dirty="0" err="1">
                <a:solidFill>
                  <a:schemeClr val="accent3">
                    <a:lumMod val="75000"/>
                  </a:schemeClr>
                </a:solidFill>
              </a:rPr>
              <a:t>:middle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 diameter		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keratin;                                        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shape, nucleus anchorage</a:t>
            </a:r>
            <a:endParaRPr lang="en-US" alt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31BB60A9-76AB-4C58-B743-29D52D57BD5F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57200"/>
            <a:ext cx="3810000" cy="4081463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4B55636-72CA-4673-A846-A95749F73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209550"/>
            <a:ext cx="7772400" cy="1104900"/>
          </a:xfrm>
        </p:spPr>
        <p:txBody>
          <a:bodyPr/>
          <a:lstStyle/>
          <a:p>
            <a:r>
              <a:rPr lang="en-US" altLang="en-US" dirty="0"/>
              <a:t>Cell Wall / Junctions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D433812-245A-4A94-9E63-545B8DF267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41148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</a:rPr>
              <a:t>Cell wall:		          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not in animal cells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protection, shape, regulation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strong durable matrix of cellulose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wood 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</a:rPr>
              <a:t>Plant cell:		   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primary cell wall 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middle lamella: pectin (polysaccharide) holds 		cells together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secondary cell wall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</a:rPr>
              <a:t>Plasmodesmata: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cell wall perforations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</a:rPr>
              <a:t>water and solute passage in plants</a:t>
            </a:r>
          </a:p>
          <a:p>
            <a:pPr lvl="2">
              <a:lnSpc>
                <a:spcPct val="80000"/>
              </a:lnSpc>
            </a:pPr>
            <a:endParaRPr lang="en-US" altLang="en-US" sz="1400" dirty="0"/>
          </a:p>
        </p:txBody>
      </p:sp>
      <p:graphicFrame>
        <p:nvGraphicFramePr>
          <p:cNvPr id="32772" name="Object 4">
            <a:extLst>
              <a:ext uri="{FF2B5EF4-FFF2-40B4-BE49-F238E27FC236}">
                <a16:creationId xmlns:a16="http://schemas.microsoft.com/office/drawing/2014/main" id="{8CADEA9E-AD21-4C30-8C3A-C3CBB97B12A8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00600" y="1828800"/>
          <a:ext cx="3810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32772" name="Object 4">
                        <a:extLst>
                          <a:ext uri="{FF2B5EF4-FFF2-40B4-BE49-F238E27FC236}">
                            <a16:creationId xmlns:a16="http://schemas.microsoft.com/office/drawing/2014/main" id="{8CADEA9E-AD21-4C30-8C3A-C3CBB97B12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38100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FF58FB97-B809-4017-B790-C2C261F050E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057400" y="1447800"/>
            <a:ext cx="5181600" cy="12192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</a:rPr>
              <a:t>Plants – mostly cellulose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B0F0"/>
                </a:solidFill>
              </a:rPr>
              <a:t>Fungi – contain chitin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A04C02F-88CC-4A77-A971-94AD173B8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4951413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Cell Wall Differences</a:t>
            </a:r>
          </a:p>
        </p:txBody>
      </p:sp>
      <p:pic>
        <p:nvPicPr>
          <p:cNvPr id="37892" name="Picture 8" descr="figure 5-9">
            <a:extLst>
              <a:ext uri="{FF2B5EF4-FFF2-40B4-BE49-F238E27FC236}">
                <a16:creationId xmlns:a16="http://schemas.microsoft.com/office/drawing/2014/main" id="{C1532CFE-C8E8-4352-BBA2-DD325A57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2672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9B8781B-5702-49FF-B688-0FA25FFC9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4">
                    <a:lumMod val="75000"/>
                  </a:schemeClr>
                </a:solidFill>
              </a:rPr>
              <a:t>Intracellular junctions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8D5BB09-2667-4454-A6C3-5491F09A2A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9965" y="1371600"/>
            <a:ext cx="42672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</a:rPr>
              <a:t>PLANTS: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Plasmodesmata</a:t>
            </a:r>
            <a:endParaRPr lang="en-US" alt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</a:rPr>
              <a:t>ANIMALS:</a:t>
            </a:r>
            <a:endParaRPr lang="en-US" alt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Tight junctions: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fusion of neighboring cells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prevents leakage between cells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Desmosomes: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riveted, anchoring junction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strong sheets of cells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Gap junctions: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cytoplasmic channels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</a:rPr>
              <a:t>allows passage of materials or current between cells</a:t>
            </a:r>
          </a:p>
        </p:txBody>
      </p:sp>
      <p:graphicFrame>
        <p:nvGraphicFramePr>
          <p:cNvPr id="34820" name="Object 4">
            <a:extLst>
              <a:ext uri="{FF2B5EF4-FFF2-40B4-BE49-F238E27FC236}">
                <a16:creationId xmlns:a16="http://schemas.microsoft.com/office/drawing/2014/main" id="{09756845-67CE-48CC-AD47-61B17D431405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953000" y="1828800"/>
          <a:ext cx="38100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34820" name="Object 4">
                        <a:extLst>
                          <a:ext uri="{FF2B5EF4-FFF2-40B4-BE49-F238E27FC236}">
                            <a16:creationId xmlns:a16="http://schemas.microsoft.com/office/drawing/2014/main" id="{09756845-67CE-48CC-AD47-61B17D4314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828800"/>
                        <a:ext cx="38100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ED9F54D-E123-483E-B910-AEEB66416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Extracellular matrix (ECM)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7205A0F-95DB-4743-8F2B-6826E7F480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</a:rPr>
              <a:t>Glycoproteins: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	           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</a:rPr>
              <a:t>proteins covalently bonded to carbohydrate</a:t>
            </a:r>
          </a:p>
          <a:p>
            <a:pPr>
              <a:lnSpc>
                <a:spcPct val="90000"/>
              </a:lnSpc>
            </a:pP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</a:rPr>
              <a:t>Collagen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 (50% of protein in human body)		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</a:rPr>
              <a:t>embedded in proteoglycan (another glycoprotein - 95% carbohydrate)</a:t>
            </a:r>
          </a:p>
          <a:p>
            <a:pPr>
              <a:lnSpc>
                <a:spcPct val="90000"/>
              </a:lnSpc>
            </a:pP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</a:rPr>
              <a:t>Fibronectins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		      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</a:rPr>
              <a:t>bind to receptor proteins in plasma membrane called integrins (cell communication?)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</p:txBody>
      </p:sp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BBB12A97-E89B-40A0-A148-0FCEF35834E1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953000" y="1752600"/>
          <a:ext cx="3810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33796" name="Object 4">
                        <a:extLst>
                          <a:ext uri="{FF2B5EF4-FFF2-40B4-BE49-F238E27FC236}">
                            <a16:creationId xmlns:a16="http://schemas.microsoft.com/office/drawing/2014/main" id="{BBB12A97-E89B-40A0-A148-0FCEF35834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38100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2747D5A-43CD-4D62-A140-AF0DBD43F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Cilia / Flagella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560E1C7-3D22-4316-9062-59252E9647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962400" cy="35814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</a:rPr>
              <a:t>Locomotive appendages</a:t>
            </a:r>
          </a:p>
          <a:p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</a:rPr>
              <a:t>Ultrastructure:  “9 of 2”               </a:t>
            </a:r>
          </a:p>
          <a:p>
            <a:pPr lvl="1"/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</a:rPr>
              <a:t>dynein protein</a:t>
            </a:r>
          </a:p>
        </p:txBody>
      </p:sp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1F3E99BE-71E8-44D1-83DF-67DA538DF984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00600" y="1752600"/>
          <a:ext cx="38100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1F3E99BE-71E8-44D1-83DF-67DA538DF9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38100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A66CCAD-2E21-45BB-9A14-517FE8BAC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 Types: Eukaryotic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61633E6-1016-4C6F-B2B0-E3C2D5F44B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Generally more advanced than prokaryotes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All cells in multi-cellular organisms are eukaryotic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Nuclear membrane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Numerous membrane-bound organelles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36869" name="Picture 5" descr="Eukaryote_Cell_Quiz">
            <a:extLst>
              <a:ext uri="{FF2B5EF4-FFF2-40B4-BE49-F238E27FC236}">
                <a16:creationId xmlns:a16="http://schemas.microsoft.com/office/drawing/2014/main" id="{3C9FEEB4-48E4-4B72-9CE4-79FC7BDDEF5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4800" y="1752600"/>
            <a:ext cx="26416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3" name="Picture 9" descr="gray_squirrel_pgc380">
            <a:extLst>
              <a:ext uri="{FF2B5EF4-FFF2-40B4-BE49-F238E27FC236}">
                <a16:creationId xmlns:a16="http://schemas.microsoft.com/office/drawing/2014/main" id="{83C91913-812F-44CE-B76F-DFA4CA19F65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3044" y="3581400"/>
            <a:ext cx="26701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F201768-2233-4814-8F0F-90C82682F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457200"/>
            <a:ext cx="4114800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Representative Animal Cell</a:t>
            </a:r>
          </a:p>
        </p:txBody>
      </p:sp>
      <p:pic>
        <p:nvPicPr>
          <p:cNvPr id="44035" name="Picture 8" descr="figure 5-5">
            <a:extLst>
              <a:ext uri="{FF2B5EF4-FFF2-40B4-BE49-F238E27FC236}">
                <a16:creationId xmlns:a16="http://schemas.microsoft.com/office/drawing/2014/main" id="{12811A28-13EA-44A9-BF11-69D9B559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676400"/>
            <a:ext cx="8535987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figure 5-6">
            <a:extLst>
              <a:ext uri="{FF2B5EF4-FFF2-40B4-BE49-F238E27FC236}">
                <a16:creationId xmlns:a16="http://schemas.microsoft.com/office/drawing/2014/main" id="{759F5F89-9F83-453A-876A-79D59F09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36675"/>
            <a:ext cx="853598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2388460-2D27-49FE-9322-3A90CB0CC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5257800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Representative Plant Cell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ED9DC79-B5ED-45D1-90F8-85828DE2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Levels of Organization</a:t>
            </a:r>
          </a:p>
        </p:txBody>
      </p:sp>
      <p:pic>
        <p:nvPicPr>
          <p:cNvPr id="46083" name="Picture 7" descr="levels of organization">
            <a:extLst>
              <a:ext uri="{FF2B5EF4-FFF2-40B4-BE49-F238E27FC236}">
                <a16:creationId xmlns:a16="http://schemas.microsoft.com/office/drawing/2014/main" id="{3D9683D2-3AA3-47FE-84CE-19B2FD6A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7056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5417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itchFamily="66" charset="0"/>
              </a:rPr>
              <a:t>What are the essential life processes for every organism? </a:t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>(including cells)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733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Nutrition			Synthesis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Transport			Growth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Respiration			Reproduction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Excretion			Regulation</a:t>
            </a:r>
          </a:p>
          <a:p>
            <a:endParaRPr 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998219"/>
            <a:ext cx="7406640" cy="1356360"/>
          </a:xfrm>
        </p:spPr>
        <p:txBody>
          <a:bodyPr/>
          <a:lstStyle/>
          <a:p>
            <a:r>
              <a:rPr lang="en-US" altLang="en-US" dirty="0"/>
              <a:t>Discovery of Cells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562793" y="3432720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1665- English Scientist, Robert Hooke, discovered cells while looking at a thin slice of </a:t>
            </a:r>
            <a:r>
              <a:rPr lang="en-US" altLang="en-US" sz="2800" b="1" dirty="0"/>
              <a:t>cork.</a:t>
            </a:r>
          </a:p>
          <a:p>
            <a:r>
              <a:rPr lang="en-US" altLang="en-US" sz="2800" dirty="0"/>
              <a:t>He described the cells as </a:t>
            </a:r>
            <a:r>
              <a:rPr lang="en-US" altLang="en-US" sz="2800" b="1" dirty="0"/>
              <a:t>tiny boxes </a:t>
            </a:r>
            <a:r>
              <a:rPr lang="en-US" altLang="en-US" sz="2800" dirty="0"/>
              <a:t>or a honeycomb</a:t>
            </a:r>
          </a:p>
          <a:p>
            <a:r>
              <a:rPr lang="en-US" altLang="en-US" sz="2800" dirty="0"/>
              <a:t>He thought that cells only existed in plants and fungi</a:t>
            </a:r>
          </a:p>
        </p:txBody>
      </p:sp>
      <p:pic>
        <p:nvPicPr>
          <p:cNvPr id="1029" name="Picture 5" descr="hookemi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92"/>
            <a:ext cx="2438400" cy="27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o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76200"/>
            <a:ext cx="22764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Anton van Leuwenhoek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408333" cy="345069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1673- Used a handmade microscope to observe pond scum, blood cells from animals and bacteria on teeth.</a:t>
            </a:r>
          </a:p>
          <a:p>
            <a:pPr eaLnBrk="1" hangingPunct="1"/>
            <a:r>
              <a:rPr lang="en-US" altLang="en-US" sz="2000" dirty="0">
                <a:hlinkClick r:id="rId3"/>
              </a:rPr>
              <a:t>https://www.youtube.com/watch?v=0MFGGBBxSf8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800" dirty="0"/>
              <a:t>He was the first person to observe </a:t>
            </a:r>
            <a:r>
              <a:rPr lang="en-US" altLang="en-US" sz="2800" b="1" dirty="0"/>
              <a:t>living cells.</a:t>
            </a:r>
          </a:p>
        </p:txBody>
      </p:sp>
      <p:pic>
        <p:nvPicPr>
          <p:cNvPr id="7172" name="Picture 4" descr="leeuwenho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52" y="4648200"/>
            <a:ext cx="26686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0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Development of Cell Theory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408333" cy="3450696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1838- German Botanist, Matthias </a:t>
            </a:r>
            <a:r>
              <a:rPr lang="en-US" altLang="en-US" sz="2600" dirty="0" err="1"/>
              <a:t>Schleiden</a:t>
            </a:r>
            <a:r>
              <a:rPr lang="en-US" altLang="en-US" sz="2600" dirty="0"/>
              <a:t>, concluded that all plant parts are made of cells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1839- German physiologist, Theodor Schwann, concluded that all animal tissues are composed of cells.</a:t>
            </a:r>
          </a:p>
        </p:txBody>
      </p:sp>
      <p:pic>
        <p:nvPicPr>
          <p:cNvPr id="8196" name="Picture 4" descr="schlei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4" y="44577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schwa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"/>
          <a:stretch>
            <a:fillRect/>
          </a:stretch>
        </p:blipFill>
        <p:spPr bwMode="auto">
          <a:xfrm>
            <a:off x="5105400" y="4686300"/>
            <a:ext cx="152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1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117</TotalTime>
  <Words>1153</Words>
  <Application>Microsoft Office PowerPoint</Application>
  <PresentationFormat>On-screen Show (4:3)</PresentationFormat>
  <Paragraphs>335</Paragraphs>
  <Slides>52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Brush Script MT</vt:lpstr>
      <vt:lpstr>Calibri</vt:lpstr>
      <vt:lpstr>Comic Sans MS</vt:lpstr>
      <vt:lpstr>Corbel</vt:lpstr>
      <vt:lpstr>Monotype Sorts</vt:lpstr>
      <vt:lpstr>Rage Italic</vt:lpstr>
      <vt:lpstr>Tahoma</vt:lpstr>
      <vt:lpstr>Wingdings</vt:lpstr>
      <vt:lpstr>Basis</vt:lpstr>
      <vt:lpstr>MS_ClipArt_Gallery</vt:lpstr>
      <vt:lpstr>Cells</vt:lpstr>
      <vt:lpstr>Cytology: science/study of cells</vt:lpstr>
      <vt:lpstr>What is a cell?</vt:lpstr>
      <vt:lpstr>Cell Types:  Prokaryotic</vt:lpstr>
      <vt:lpstr>Cell Types: Eukaryotic</vt:lpstr>
      <vt:lpstr>What are the essential life processes for every organism?  (including cells)</vt:lpstr>
      <vt:lpstr>Discovery of Cells</vt:lpstr>
      <vt:lpstr>Anton van Leuwenhoek</vt:lpstr>
      <vt:lpstr>Development of Cell Theory</vt:lpstr>
      <vt:lpstr>Development of Cell Theory</vt:lpstr>
      <vt:lpstr>150-200 Year Gap???</vt:lpstr>
      <vt:lpstr>Modern Cell Theory</vt:lpstr>
      <vt:lpstr>Exceptions to the Cell Theory</vt:lpstr>
      <vt:lpstr>Cell Organization</vt:lpstr>
      <vt:lpstr>Cells</vt:lpstr>
      <vt:lpstr>Cell Size</vt:lpstr>
      <vt:lpstr>Cells Have Large Surface  Area-to-Volume Ratio</vt:lpstr>
      <vt:lpstr>Characteristics of All Cells</vt:lpstr>
      <vt:lpstr>Organelles</vt:lpstr>
      <vt:lpstr>Plasma Membrane</vt:lpstr>
      <vt:lpstr>Cell/Plasma Membrane</vt:lpstr>
      <vt:lpstr>Cytoplasm</vt:lpstr>
      <vt:lpstr>Chloroplasts</vt:lpstr>
      <vt:lpstr>Chloroplast</vt:lpstr>
      <vt:lpstr>Mitochondria</vt:lpstr>
      <vt:lpstr>Endosymbiosis Theory</vt:lpstr>
      <vt:lpstr>Ribosomes</vt:lpstr>
      <vt:lpstr>PowerPoint Presentation</vt:lpstr>
      <vt:lpstr>Golgi Apparatus</vt:lpstr>
      <vt:lpstr>Endoplasmic Reticulum</vt:lpstr>
      <vt:lpstr>Endoplasmic reticulum (ER)</vt:lpstr>
      <vt:lpstr>Smooth Endoplasmic Reticulum</vt:lpstr>
      <vt:lpstr>Rough Endoplasmic Reticulum</vt:lpstr>
      <vt:lpstr>Lysosomes </vt:lpstr>
      <vt:lpstr>Lysosomes</vt:lpstr>
      <vt:lpstr>Vacuoles</vt:lpstr>
      <vt:lpstr>Vacuoles</vt:lpstr>
      <vt:lpstr>Nucleus </vt:lpstr>
      <vt:lpstr>  Nucleus  </vt:lpstr>
      <vt:lpstr>Nuclear Envelope</vt:lpstr>
      <vt:lpstr> Nucleolus</vt:lpstr>
      <vt:lpstr>Peroxisomes</vt:lpstr>
      <vt:lpstr>Centrioles</vt:lpstr>
      <vt:lpstr>The Cytoskeleton</vt:lpstr>
      <vt:lpstr>Cell Wall / Junctions</vt:lpstr>
      <vt:lpstr>Cell Wall Differences</vt:lpstr>
      <vt:lpstr>Intracellular junctions</vt:lpstr>
      <vt:lpstr>Extracellular matrix (ECM)</vt:lpstr>
      <vt:lpstr>Cilia / Flagella</vt:lpstr>
      <vt:lpstr>Representative Animal Cell</vt:lpstr>
      <vt:lpstr>Representative Plant Cell</vt:lpstr>
      <vt:lpstr>Levels of Organization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Anya</dc:creator>
  <cp:lastModifiedBy>Anya Swiss</cp:lastModifiedBy>
  <cp:revision>10</cp:revision>
  <dcterms:created xsi:type="dcterms:W3CDTF">2014-10-29T21:59:07Z</dcterms:created>
  <dcterms:modified xsi:type="dcterms:W3CDTF">2018-08-18T17:15:24Z</dcterms:modified>
</cp:coreProperties>
</file>