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20" r:id="rId3"/>
    <p:sldId id="310" r:id="rId4"/>
    <p:sldId id="321" r:id="rId5"/>
    <p:sldId id="322" r:id="rId6"/>
    <p:sldId id="323" r:id="rId7"/>
    <p:sldId id="324" r:id="rId8"/>
    <p:sldId id="315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EA5025-C675-4580-A98F-9448AB0F1A69}">
          <p14:sldIdLst>
            <p14:sldId id="265"/>
            <p14:sldId id="320"/>
            <p14:sldId id="310"/>
            <p14:sldId id="321"/>
            <p14:sldId id="322"/>
            <p14:sldId id="323"/>
            <p14:sldId id="324"/>
            <p14:sldId id="315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>
        <p:scale>
          <a:sx n="68" d="100"/>
          <a:sy n="68" d="100"/>
        </p:scale>
        <p:origin x="616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9/23/2018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9/23/2018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9/23/2018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12B54E9-61E9-428E-BA64-74E8F450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Summary of chemical reactions in a cell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45831D-8207-498D-B17F-D5C54E7B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Cellular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E06EEC-F213-4D50-A68C-CDAA6B83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Cells create polymers through endergonic reactions 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b="1" dirty="0"/>
              <a:t>CHEMICAL WORK)</a:t>
            </a:r>
            <a:endParaRPr lang="en-US" dirty="0"/>
          </a:p>
          <a:p>
            <a:r>
              <a:rPr lang="en-US" dirty="0"/>
              <a:t>Cells pump substances across membranes</a:t>
            </a:r>
          </a:p>
          <a:p>
            <a:pPr marL="0" indent="0">
              <a:buNone/>
            </a:pPr>
            <a:r>
              <a:rPr lang="en-US" dirty="0"/>
              <a:t>	(</a:t>
            </a:r>
            <a:r>
              <a:rPr lang="en-US" b="1" dirty="0"/>
              <a:t>TRANSPORT WORK)</a:t>
            </a:r>
            <a:endParaRPr lang="en-US" dirty="0"/>
          </a:p>
          <a:p>
            <a:r>
              <a:rPr lang="en-US" dirty="0"/>
              <a:t>Cells contract cilia or muscle cells</a:t>
            </a:r>
          </a:p>
          <a:p>
            <a:pPr marL="231775" lvl="1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(MECHANICAL WORK)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5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5E34-5C23-4E66-A7AF-E8EDEAF4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41DC-DE15-4121-828B-958E2F07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atp">
            <a:extLst>
              <a:ext uri="{FF2B5EF4-FFF2-40B4-BE49-F238E27FC236}">
                <a16:creationId xmlns:a16="http://schemas.microsoft.com/office/drawing/2014/main" id="{AE2B12C0-CCF4-45F3-822C-24D6F02F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990600"/>
            <a:ext cx="6977063" cy="47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68D7280-B62A-4A76-BE0A-E6E6D0EA9435}"/>
              </a:ext>
            </a:extLst>
          </p:cNvPr>
          <p:cNvSpPr/>
          <p:nvPr/>
        </p:nvSpPr>
        <p:spPr>
          <a:xfrm>
            <a:off x="3165473" y="2286000"/>
            <a:ext cx="4267200" cy="1523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1B5-7791-4AFB-BDB0-99B38F4F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3276599" cy="838200"/>
          </a:xfrm>
        </p:spPr>
        <p:txBody>
          <a:bodyPr/>
          <a:lstStyle/>
          <a:p>
            <a:r>
              <a:rPr lang="en-US" dirty="0"/>
              <a:t>Hydrolysis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0ED0-19E3-470F-A7BD-A30DD3E9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904999"/>
            <a:ext cx="4343400" cy="411480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Bonds between phosphates of  ATP are broken with the addition of water</a:t>
            </a:r>
          </a:p>
          <a:p>
            <a:r>
              <a:rPr lang="en-US" sz="3000" b="1" dirty="0"/>
              <a:t>Hydrolysis releases energy </a:t>
            </a:r>
            <a:r>
              <a:rPr lang="en-US" sz="3000" dirty="0"/>
              <a:t>in the form of a chemical change</a:t>
            </a:r>
          </a:p>
          <a:p>
            <a:r>
              <a:rPr lang="en-US" sz="3000" dirty="0"/>
              <a:t>Bonds are not strong- the energy comes from the ATP and water molecules themselves</a:t>
            </a:r>
          </a:p>
          <a:p>
            <a:endParaRPr lang="en-US" dirty="0"/>
          </a:p>
        </p:txBody>
      </p:sp>
      <p:pic>
        <p:nvPicPr>
          <p:cNvPr id="8194" name="Picture 2" descr="Image result for hydrolysis of atp">
            <a:extLst>
              <a:ext uri="{FF2B5EF4-FFF2-40B4-BE49-F238E27FC236}">
                <a16:creationId xmlns:a16="http://schemas.microsoft.com/office/drawing/2014/main" id="{7D9AE6B0-35EE-49CC-8CA1-0AEA647E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80" y="360575"/>
            <a:ext cx="6529633" cy="4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0906-A32F-4FF5-B527-3E5CC47C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D6B6-0730-4227-AF15-D134057C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id="{FBF58696-3029-401D-AC29-49627904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85518"/>
            <a:ext cx="8029492" cy="60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53EC-072E-4069-9B54-53EF78E2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BF136D-EF6B-46D6-81F7-AEA51102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CD8C1209-25F5-4F9A-99A4-6A964D4E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0" y="3211448"/>
            <a:ext cx="8053753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enzyme ">
            <a:extLst>
              <a:ext uri="{FF2B5EF4-FFF2-40B4-BE49-F238E27FC236}">
                <a16:creationId xmlns:a16="http://schemas.microsoft.com/office/drawing/2014/main" id="{118D1F0C-33ED-469C-A261-03D92CE0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374715"/>
            <a:ext cx="5373049" cy="34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CF2-D1F7-4AF7-9805-F962374C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F6DB-7150-46D4-9374-107604DA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0" name="Picture 6" descr="Image result for denatured enzyme">
            <a:extLst>
              <a:ext uri="{FF2B5EF4-FFF2-40B4-BE49-F238E27FC236}">
                <a16:creationId xmlns:a16="http://schemas.microsoft.com/office/drawing/2014/main" id="{DE6C9790-14D5-49E9-B986-1DC130FE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-43207"/>
            <a:ext cx="787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denatured enzyme">
            <a:extLst>
              <a:ext uri="{FF2B5EF4-FFF2-40B4-BE49-F238E27FC236}">
                <a16:creationId xmlns:a16="http://schemas.microsoft.com/office/drawing/2014/main" id="{AE98CD38-5D48-40B7-85AE-8A0A5013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53" y="3878750"/>
            <a:ext cx="6034574" cy="24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C3DA-6498-43E7-93BF-B8B6FB4C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799"/>
          </a:xfrm>
        </p:spPr>
        <p:txBody>
          <a:bodyPr/>
          <a:lstStyle/>
          <a:p>
            <a:r>
              <a:rPr lang="en-US" b="1" dirty="0"/>
              <a:t>Allosteric Activators and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86F-89CB-4B63-8E4B-B94D5317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143001"/>
            <a:ext cx="9134391" cy="4876800"/>
          </a:xfrm>
        </p:spPr>
        <p:txBody>
          <a:bodyPr/>
          <a:lstStyle/>
          <a:p>
            <a:r>
              <a:rPr lang="en-US" sz="2800" dirty="0"/>
              <a:t>Allosteric regulation:  one part of the protein binding region controls another area o the protein</a:t>
            </a:r>
          </a:p>
          <a:p>
            <a:r>
              <a:rPr lang="en-US" sz="2800" dirty="0"/>
              <a:t>The enzyme will function in different forms depending on whether an activator or inhibitor is bound to the protein</a:t>
            </a:r>
          </a:p>
          <a:p>
            <a:endParaRPr lang="en-US" dirty="0"/>
          </a:p>
        </p:txBody>
      </p:sp>
      <p:pic>
        <p:nvPicPr>
          <p:cNvPr id="12290" name="Picture 2" descr="Image result for allosteric enzyme">
            <a:extLst>
              <a:ext uri="{FF2B5EF4-FFF2-40B4-BE49-F238E27FC236}">
                <a16:creationId xmlns:a16="http://schemas.microsoft.com/office/drawing/2014/main" id="{DD233CC4-A9F5-49C1-8C17-9730D831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8" y="3159744"/>
            <a:ext cx="4686300" cy="32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allosteric cooperativity">
            <a:extLst>
              <a:ext uri="{FF2B5EF4-FFF2-40B4-BE49-F238E27FC236}">
                <a16:creationId xmlns:a16="http://schemas.microsoft.com/office/drawing/2014/main" id="{0194B0B0-D6B5-4C6C-9651-1A505A74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C12B-D42F-47E8-8939-019A38E6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6779-B2DA-4E31-8FC6-F7617503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enzyme feedback regulation">
            <a:extLst>
              <a:ext uri="{FF2B5EF4-FFF2-40B4-BE49-F238E27FC236}">
                <a16:creationId xmlns:a16="http://schemas.microsoft.com/office/drawing/2014/main" id="{5A530EE4-7B88-474C-94A6-9DA72199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2781"/>
            <a:ext cx="106203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enzyme feedback regulation">
            <a:extLst>
              <a:ext uri="{FF2B5EF4-FFF2-40B4-BE49-F238E27FC236}">
                <a16:creationId xmlns:a16="http://schemas.microsoft.com/office/drawing/2014/main" id="{55D1EE7A-F327-4590-931C-C13A1432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918381"/>
            <a:ext cx="9134391" cy="3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538A-2516-4393-83A9-7A0812EF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b="1" dirty="0"/>
              <a:t>Metabolic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3F9F-92D8-4FD9-A022-61CC7A33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752600"/>
            <a:ext cx="2590800" cy="4114801"/>
          </a:xfrm>
        </p:spPr>
        <p:txBody>
          <a:bodyPr/>
          <a:lstStyle/>
          <a:p>
            <a:r>
              <a:rPr lang="en-US" b="1" dirty="0"/>
              <a:t>One molecule follows a pathway catalyzed by specific enzymes to result in a certain product</a:t>
            </a:r>
          </a:p>
        </p:txBody>
      </p:sp>
      <p:pic>
        <p:nvPicPr>
          <p:cNvPr id="1026" name="Picture 2" descr="Image result for cell metabolism">
            <a:extLst>
              <a:ext uri="{FF2B5EF4-FFF2-40B4-BE49-F238E27FC236}">
                <a16:creationId xmlns:a16="http://schemas.microsoft.com/office/drawing/2014/main" id="{FAB2FE85-2BCA-43EC-B870-8F550F5A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1143000"/>
            <a:ext cx="8323099" cy="50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Energy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Kinetic Energy: energy of motion</a:t>
            </a:r>
          </a:p>
          <a:p>
            <a:r>
              <a:rPr lang="en-US" b="1" dirty="0"/>
              <a:t>Thermal Energy:  kinetic energy associated with random movement of molecules</a:t>
            </a:r>
          </a:p>
          <a:p>
            <a:r>
              <a:rPr lang="en-US" b="1" dirty="0"/>
              <a:t>Heat: The transfer of thermal energy</a:t>
            </a:r>
          </a:p>
          <a:p>
            <a:r>
              <a:rPr lang="en-US" b="1" dirty="0"/>
              <a:t>Potential Energy: non-kinetic energy</a:t>
            </a:r>
          </a:p>
          <a:p>
            <a:r>
              <a:rPr lang="en-US" b="1" dirty="0"/>
              <a:t>Chemical Energy: potential energy stored in bonds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0E47-661B-4A60-8411-FF7B67F0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C947-7B3D-4D90-8F95-856067DF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ermodynamics">
            <a:extLst>
              <a:ext uri="{FF2B5EF4-FFF2-40B4-BE49-F238E27FC236}">
                <a16:creationId xmlns:a16="http://schemas.microsoft.com/office/drawing/2014/main" id="{49072F33-9DC6-4637-AC55-00D6ABD6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25" y="228600"/>
            <a:ext cx="8001000" cy="60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A926-A724-40C7-A4BB-980CEBE3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109E-DBF1-4F67-A409-E68861FA7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42991" y="1082153"/>
            <a:ext cx="14225859" cy="5928726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5AEDF5AB-FDF9-4390-9046-D531E7C4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78" y="381000"/>
            <a:ext cx="884982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1F451-3695-4B37-B97F-D3DB1C9F3F71}"/>
              </a:ext>
            </a:extLst>
          </p:cNvPr>
          <p:cNvSpPr/>
          <p:nvPr/>
        </p:nvSpPr>
        <p:spPr>
          <a:xfrm>
            <a:off x="912812" y="381000"/>
            <a:ext cx="6934200" cy="609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6E16-64E9-4398-A25B-17975377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free energy equation">
            <a:extLst>
              <a:ext uri="{FF2B5EF4-FFF2-40B4-BE49-F238E27FC236}">
                <a16:creationId xmlns:a16="http://schemas.microsoft.com/office/drawing/2014/main" id="{2AC67D60-A024-4122-A933-4CE08FF2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1169268"/>
            <a:ext cx="5010149" cy="45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ree energy equation final minus initial">
            <a:extLst>
              <a:ext uri="{FF2B5EF4-FFF2-40B4-BE49-F238E27FC236}">
                <a16:creationId xmlns:a16="http://schemas.microsoft.com/office/drawing/2014/main" id="{5A5736C2-58F8-4847-B409-9F28A51D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1" y="1600200"/>
            <a:ext cx="49174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7C8C-B909-473B-9C19-F385D843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72A6D-6E39-4968-9EC4-346FFD46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opentextbc.ca/biology/wp-content/uploads/sites/96/2015/02/Figure_04_01_06.jpg">
            <a:extLst>
              <a:ext uri="{FF2B5EF4-FFF2-40B4-BE49-F238E27FC236}">
                <a16:creationId xmlns:a16="http://schemas.microsoft.com/office/drawing/2014/main" id="{50C8BD50-75F4-41B2-A5C1-981B7137E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opentextbc.ca/biology/wp-content/uploads/sites/96/2015/02/Figure_04_01_06.jpg">
            <a:extLst>
              <a:ext uri="{FF2B5EF4-FFF2-40B4-BE49-F238E27FC236}">
                <a16:creationId xmlns:a16="http://schemas.microsoft.com/office/drawing/2014/main" id="{E337CC7C-7527-4608-AA02-75C67E5A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07" y="197923"/>
            <a:ext cx="7543801" cy="64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Exergonic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Releases Free Energy</a:t>
            </a:r>
          </a:p>
          <a:p>
            <a:r>
              <a:rPr lang="en-US" dirty="0"/>
              <a:t>G decreases</a:t>
            </a:r>
          </a:p>
          <a:p>
            <a:r>
              <a:rPr lang="en-US" dirty="0"/>
              <a:t>Change in G is negative</a:t>
            </a:r>
          </a:p>
          <a:p>
            <a:r>
              <a:rPr lang="en-US" dirty="0"/>
              <a:t>Spontaneous</a:t>
            </a:r>
          </a:p>
          <a:p>
            <a:r>
              <a:rPr lang="en-US" dirty="0"/>
              <a:t>Ex: Cellular Respiration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Endergonic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Absorbs Free Energy</a:t>
            </a:r>
          </a:p>
          <a:p>
            <a:r>
              <a:rPr lang="en-US" dirty="0"/>
              <a:t>G increases</a:t>
            </a:r>
          </a:p>
          <a:p>
            <a:r>
              <a:rPr lang="en-US" dirty="0"/>
              <a:t>Change in G is positive</a:t>
            </a:r>
          </a:p>
          <a:p>
            <a:r>
              <a:rPr lang="en-US" dirty="0"/>
              <a:t>Requires Energy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049A-6883-4AA3-B85D-BF58F4D9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F4876-B3BC-4962-8106-E28B31E08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38087-7987-4AE9-9309-95332E68A9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85873-5BB4-45DD-BE3B-3A79BDA8F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7C7A3-1F60-48CE-9246-1136798596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xergonic vs. endergonic">
            <a:extLst>
              <a:ext uri="{FF2B5EF4-FFF2-40B4-BE49-F238E27FC236}">
                <a16:creationId xmlns:a16="http://schemas.microsoft.com/office/drawing/2014/main" id="{B79373AD-037C-423B-9BDE-3EDA4CE6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87" y="145054"/>
            <a:ext cx="8769351" cy="65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78</TotalTime>
  <Words>180</Words>
  <Application>Microsoft Office PowerPoint</Application>
  <PresentationFormat>Custom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Digital Blue Tunnel 16x9</vt:lpstr>
      <vt:lpstr>Cell Metabolism</vt:lpstr>
      <vt:lpstr>Metabolic Pathways</vt:lpstr>
      <vt:lpstr>Energy</vt:lpstr>
      <vt:lpstr>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Work</vt:lpstr>
      <vt:lpstr>ATP</vt:lpstr>
      <vt:lpstr>Hydrolysis</vt:lpstr>
      <vt:lpstr>PowerPoint Presentation</vt:lpstr>
      <vt:lpstr>Enzymes</vt:lpstr>
      <vt:lpstr>PowerPoint Presentation</vt:lpstr>
      <vt:lpstr>Allosteric Activators and Inhibitors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Metabolism</dc:title>
  <dc:creator>Anya Swiss</dc:creator>
  <cp:lastModifiedBy>Anya Swiss</cp:lastModifiedBy>
  <cp:revision>7</cp:revision>
  <dcterms:created xsi:type="dcterms:W3CDTF">2018-09-23T23:10:50Z</dcterms:created>
  <dcterms:modified xsi:type="dcterms:W3CDTF">2018-09-24T00:29:15Z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