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5" r:id="rId10"/>
    <p:sldId id="274" r:id="rId11"/>
    <p:sldId id="276" r:id="rId12"/>
    <p:sldId id="277" r:id="rId13"/>
    <p:sldId id="263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8" d="100"/>
          <a:sy n="68" d="100"/>
        </p:scale>
        <p:origin x="4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729CC-86B6-442B-80E5-601F61BBE30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ED475-DED3-4110-8CAA-B49794B95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4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3C04CF3-B0DF-41CF-85C0-B2CB335EFF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218C2F8-D352-4018-B939-0706A6BA6DD5}" type="slidenum">
              <a:rPr lang="en-US" altLang="en-US" sz="1200">
                <a:latin typeface="Times" panose="02020603050405020304" pitchFamily="18" charset="0"/>
              </a:rPr>
              <a:pPr algn="r"/>
              <a:t>10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9D18391-933B-45FD-91FC-B29ED6B01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E1A34B6-DDDF-49D7-8004-4C8C60267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9D85655-400B-4B3D-A26C-C687D9E16E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B15A6CC-F2A0-4F65-A70A-EA942C929071}" type="slidenum">
              <a:rPr lang="en-US" altLang="en-US" sz="1200">
                <a:latin typeface="Times" panose="02020603050405020304" pitchFamily="18" charset="0"/>
              </a:rPr>
              <a:pPr algn="r"/>
              <a:t>11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7411" name="Rectangle 1026">
            <a:extLst>
              <a:ext uri="{FF2B5EF4-FFF2-40B4-BE49-F238E27FC236}">
                <a16:creationId xmlns:a16="http://schemas.microsoft.com/office/drawing/2014/main" id="{A741D914-ADC2-406C-9615-DF5B641669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1027">
            <a:extLst>
              <a:ext uri="{FF2B5EF4-FFF2-40B4-BE49-F238E27FC236}">
                <a16:creationId xmlns:a16="http://schemas.microsoft.com/office/drawing/2014/main" id="{62133690-851B-4DD2-A0D2-B1B8EEFD5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3FB681A-D37B-483C-A489-FF28836EC4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DC10E4-EDB7-498F-8C76-7CDB2D2CA352}" type="slidenum">
              <a:rPr lang="en-US" altLang="en-US" sz="1200" smtClean="0">
                <a:latin typeface="Times" panose="02020603050405020304" pitchFamily="18" charset="0"/>
              </a:rPr>
              <a:pPr/>
              <a:t>12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5D330BF-347E-4D9D-885E-09D3D89556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5F66A36-13CF-4CF3-A40A-9D34F3B02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 </a:t>
            </a:r>
            <a:br>
              <a:rPr lang="en-US" dirty="0"/>
            </a:br>
            <a:r>
              <a:rPr lang="en-US" dirty="0"/>
              <a:t>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12</a:t>
            </a:r>
          </a:p>
        </p:txBody>
      </p:sp>
    </p:spTree>
    <p:extLst>
      <p:ext uri="{BB962C8B-B14F-4D97-AF65-F5344CB8AC3E}">
        <p14:creationId xmlns:p14="http://schemas.microsoft.com/office/powerpoint/2010/main" val="2164214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BFC9BF1-E9F2-4434-BD0B-A0755BFD25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Cell cycle</a:t>
            </a:r>
          </a:p>
        </p:txBody>
      </p:sp>
      <p:pic>
        <p:nvPicPr>
          <p:cNvPr id="14339" name="Picture 3" descr="cell cycle">
            <a:extLst>
              <a:ext uri="{FF2B5EF4-FFF2-40B4-BE49-F238E27FC236}">
                <a16:creationId xmlns:a16="http://schemas.microsoft.com/office/drawing/2014/main" id="{6A7069B5-B730-4EF2-947C-6C8CD60D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"/>
          <a:stretch>
            <a:fillRect/>
          </a:stretch>
        </p:blipFill>
        <p:spPr bwMode="auto">
          <a:xfrm>
            <a:off x="6700838" y="304800"/>
            <a:ext cx="39370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2F34C9A-0B4C-482C-8136-CEFF71512F0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371600"/>
            <a:ext cx="52578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Cell has a “life cycle”</a:t>
            </a: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1A92853A-2C61-4F97-B75E-9CDD8FE7E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522" y="2129881"/>
            <a:ext cx="2531206" cy="769441"/>
          </a:xfrm>
          <a:prstGeom prst="rect">
            <a:avLst/>
          </a:prstGeom>
          <a:solidFill>
            <a:schemeClr val="bg2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b="1" dirty="0">
                <a:solidFill>
                  <a:srgbClr val="0F116A"/>
                </a:solidFill>
                <a:latin typeface="Times New Roman" panose="02020603050405020304" pitchFamily="18" charset="0"/>
              </a:rPr>
              <a:t>cell is formed from </a:t>
            </a:r>
            <a:br>
              <a:rPr kumimoji="0" lang="en-US" altLang="en-US" sz="2200" b="1" dirty="0">
                <a:solidFill>
                  <a:srgbClr val="0F116A"/>
                </a:solidFill>
                <a:latin typeface="Times New Roman" panose="02020603050405020304" pitchFamily="18" charset="0"/>
              </a:rPr>
            </a:br>
            <a:r>
              <a:rPr kumimoji="0" lang="en-US" altLang="en-US" sz="2200" b="1" dirty="0">
                <a:solidFill>
                  <a:srgbClr val="0F116A"/>
                </a:solidFill>
                <a:latin typeface="Times New Roman" panose="02020603050405020304" pitchFamily="18" charset="0"/>
              </a:rPr>
              <a:t>a mitotic division</a:t>
            </a:r>
          </a:p>
        </p:txBody>
      </p:sp>
      <p:sp>
        <p:nvSpPr>
          <p:cNvPr id="389127" name="Rectangle 7">
            <a:extLst>
              <a:ext uri="{FF2B5EF4-FFF2-40B4-BE49-F238E27FC236}">
                <a16:creationId xmlns:a16="http://schemas.microsoft.com/office/drawing/2014/main" id="{9F5049A6-366C-4B7D-8ACF-3C90BF3BC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271" y="3429001"/>
            <a:ext cx="2736134" cy="769441"/>
          </a:xfrm>
          <a:prstGeom prst="rect">
            <a:avLst/>
          </a:prstGeom>
          <a:solidFill>
            <a:srgbClr val="CCFF66"/>
          </a:solidFill>
          <a:ln w="9525">
            <a:solidFill>
              <a:srgbClr val="007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b="1" dirty="0">
                <a:solidFill>
                  <a:srgbClr val="0F116A"/>
                </a:solidFill>
                <a:latin typeface="Times New Roman" panose="02020603050405020304" pitchFamily="18" charset="0"/>
              </a:rPr>
              <a:t>cell grows &amp; matures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b="1" dirty="0">
                <a:solidFill>
                  <a:srgbClr val="0F116A"/>
                </a:solidFill>
                <a:latin typeface="Times New Roman" panose="02020603050405020304" pitchFamily="18" charset="0"/>
              </a:rPr>
              <a:t>to divide again</a:t>
            </a:r>
          </a:p>
        </p:txBody>
      </p:sp>
      <p:sp>
        <p:nvSpPr>
          <p:cNvPr id="389129" name="Rectangle 9">
            <a:extLst>
              <a:ext uri="{FF2B5EF4-FFF2-40B4-BE49-F238E27FC236}">
                <a16:creationId xmlns:a16="http://schemas.microsoft.com/office/drawing/2014/main" id="{EA5E37BF-F988-407D-8D09-7E8E8FBE2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636" y="3429001"/>
            <a:ext cx="2806666" cy="769441"/>
          </a:xfrm>
          <a:prstGeom prst="rect">
            <a:avLst/>
          </a:prstGeom>
          <a:solidFill>
            <a:srgbClr val="FF66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b="1">
                <a:solidFill>
                  <a:srgbClr val="0F116A"/>
                </a:solidFill>
                <a:latin typeface="Times New Roman" panose="02020603050405020304" pitchFamily="18" charset="0"/>
              </a:rPr>
              <a:t>cell grows &amp; matures </a:t>
            </a:r>
            <a:br>
              <a:rPr kumimoji="0" lang="en-US" altLang="en-US" sz="2200" b="1">
                <a:solidFill>
                  <a:srgbClr val="0F116A"/>
                </a:solidFill>
                <a:latin typeface="Times New Roman" panose="02020603050405020304" pitchFamily="18" charset="0"/>
              </a:rPr>
            </a:br>
            <a:r>
              <a:rPr kumimoji="0" lang="en-US" altLang="en-US" sz="2200" b="1">
                <a:solidFill>
                  <a:srgbClr val="0F116A"/>
                </a:solidFill>
                <a:latin typeface="Times New Roman" panose="02020603050405020304" pitchFamily="18" charset="0"/>
              </a:rPr>
              <a:t> to never divide again</a:t>
            </a:r>
          </a:p>
        </p:txBody>
      </p:sp>
      <p:sp>
        <p:nvSpPr>
          <p:cNvPr id="389131" name="Rectangle 11">
            <a:extLst>
              <a:ext uri="{FF2B5EF4-FFF2-40B4-BE49-F238E27FC236}">
                <a16:creationId xmlns:a16="http://schemas.microsoft.com/office/drawing/2014/main" id="{BF0131D3-C568-4C36-A747-0BF8BF161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243" y="4667251"/>
            <a:ext cx="1659429" cy="430887"/>
          </a:xfrm>
          <a:prstGeom prst="rect">
            <a:avLst/>
          </a:prstGeom>
          <a:solidFill>
            <a:srgbClr val="CCFF66"/>
          </a:solidFill>
          <a:ln w="9525">
            <a:solidFill>
              <a:srgbClr val="007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b="1">
                <a:solidFill>
                  <a:srgbClr val="0F116A"/>
                </a:solidFill>
                <a:latin typeface="Times New Roman" panose="02020603050405020304" pitchFamily="18" charset="0"/>
              </a:rPr>
              <a:t>G</a:t>
            </a:r>
            <a:r>
              <a:rPr kumimoji="0" lang="en-US" altLang="en-US" sz="2200" b="1" baseline="-25000">
                <a:solidFill>
                  <a:srgbClr val="0F116A"/>
                </a:solidFill>
                <a:latin typeface="Times New Roman" panose="02020603050405020304" pitchFamily="18" charset="0"/>
              </a:rPr>
              <a:t>1</a:t>
            </a:r>
            <a:r>
              <a:rPr kumimoji="0" lang="en-US" altLang="en-US" sz="2200" b="1">
                <a:solidFill>
                  <a:srgbClr val="0F116A"/>
                </a:solidFill>
                <a:latin typeface="Times New Roman" panose="02020603050405020304" pitchFamily="18" charset="0"/>
              </a:rPr>
              <a:t>, S, G</a:t>
            </a:r>
            <a:r>
              <a:rPr kumimoji="0" lang="en-US" altLang="en-US" sz="2200" b="1" baseline="-25000">
                <a:solidFill>
                  <a:srgbClr val="0F116A"/>
                </a:solidFill>
                <a:latin typeface="Times New Roman" panose="02020603050405020304" pitchFamily="18" charset="0"/>
              </a:rPr>
              <a:t>2</a:t>
            </a:r>
            <a:r>
              <a:rPr kumimoji="0" lang="en-US" altLang="en-US" sz="2200" b="1">
                <a:solidFill>
                  <a:srgbClr val="0F116A"/>
                </a:solidFill>
                <a:latin typeface="Times New Roman" panose="02020603050405020304" pitchFamily="18" charset="0"/>
              </a:rPr>
              <a:t>, M</a:t>
            </a:r>
          </a:p>
        </p:txBody>
      </p:sp>
      <p:sp>
        <p:nvSpPr>
          <p:cNvPr id="389132" name="Rectangle 12">
            <a:extLst>
              <a:ext uri="{FF2B5EF4-FFF2-40B4-BE49-F238E27FC236}">
                <a16:creationId xmlns:a16="http://schemas.microsoft.com/office/drawing/2014/main" id="{514F86D1-E22C-47CB-BC61-1A9FDD41C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6" y="4667251"/>
            <a:ext cx="1116013" cy="436563"/>
          </a:xfrm>
          <a:prstGeom prst="rect">
            <a:avLst/>
          </a:prstGeom>
          <a:solidFill>
            <a:srgbClr val="FF66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b="1">
                <a:solidFill>
                  <a:srgbClr val="0F116A"/>
                </a:solidFill>
                <a:latin typeface="Times New Roman" panose="02020603050405020304" pitchFamily="18" charset="0"/>
              </a:rPr>
              <a:t>G</a:t>
            </a:r>
            <a:r>
              <a:rPr kumimoji="0" lang="en-US" altLang="en-US" sz="2200" b="1" baseline="-25000">
                <a:solidFill>
                  <a:srgbClr val="0F116A"/>
                </a:solidFill>
                <a:latin typeface="Times New Roman" panose="02020603050405020304" pitchFamily="18" charset="0"/>
              </a:rPr>
              <a:t>1</a:t>
            </a:r>
            <a:r>
              <a:rPr kumimoji="0" lang="en-US" altLang="en-US" sz="2200" b="1">
                <a:solidFill>
                  <a:srgbClr val="0F116A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200" b="1">
                <a:solidFill>
                  <a:srgbClr val="0F116A"/>
                </a:solidFill>
                <a:latin typeface="Times New Roman" panose="02020603050405020304" pitchFamily="18" charset="0"/>
              </a:rPr>
              <a:t>G</a:t>
            </a:r>
            <a:r>
              <a:rPr kumimoji="0" lang="en-US" altLang="en-US" sz="2200" b="1" baseline="-25000">
                <a:solidFill>
                  <a:srgbClr val="0F116A"/>
                </a:solidFill>
                <a:latin typeface="Times New Roman" panose="02020603050405020304" pitchFamily="18" charset="0"/>
              </a:rPr>
              <a:t>0</a:t>
            </a:r>
            <a:endParaRPr kumimoji="0" lang="en-US" altLang="en-US" sz="2200" b="1">
              <a:solidFill>
                <a:srgbClr val="0F11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33" name="Rectangle 13">
            <a:extLst>
              <a:ext uri="{FF2B5EF4-FFF2-40B4-BE49-F238E27FC236}">
                <a16:creationId xmlns:a16="http://schemas.microsoft.com/office/drawing/2014/main" id="{BD1D7467-524C-4379-A635-097913FDB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759" y="5608638"/>
            <a:ext cx="1955985" cy="1107996"/>
          </a:xfrm>
          <a:prstGeom prst="rect">
            <a:avLst/>
          </a:prstGeom>
          <a:solidFill>
            <a:srgbClr val="CCFF66"/>
          </a:solidFill>
          <a:ln w="9525">
            <a:solidFill>
              <a:srgbClr val="007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b="1" dirty="0">
                <a:solidFill>
                  <a:srgbClr val="0F116A"/>
                </a:solidFill>
                <a:latin typeface="Times New Roman" panose="02020603050405020304" pitchFamily="18" charset="0"/>
              </a:rPr>
              <a:t>epithelial cells,</a:t>
            </a:r>
            <a:br>
              <a:rPr kumimoji="0" lang="en-US" altLang="en-US" sz="2200" b="1" dirty="0">
                <a:solidFill>
                  <a:srgbClr val="0F116A"/>
                </a:solidFill>
                <a:latin typeface="Times New Roman" panose="02020603050405020304" pitchFamily="18" charset="0"/>
              </a:rPr>
            </a:br>
            <a:r>
              <a:rPr kumimoji="0" lang="en-US" altLang="en-US" sz="2200" b="1" dirty="0">
                <a:solidFill>
                  <a:srgbClr val="0F116A"/>
                </a:solidFill>
                <a:latin typeface="Times New Roman" panose="02020603050405020304" pitchFamily="18" charset="0"/>
              </a:rPr>
              <a:t>blood cells,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b="1" dirty="0">
                <a:solidFill>
                  <a:srgbClr val="0F116A"/>
                </a:solidFill>
                <a:latin typeface="Times New Roman" panose="02020603050405020304" pitchFamily="18" charset="0"/>
              </a:rPr>
              <a:t>stem cells</a:t>
            </a:r>
          </a:p>
        </p:txBody>
      </p:sp>
      <p:sp>
        <p:nvSpPr>
          <p:cNvPr id="389134" name="Rectangle 14">
            <a:extLst>
              <a:ext uri="{FF2B5EF4-FFF2-40B4-BE49-F238E27FC236}">
                <a16:creationId xmlns:a16="http://schemas.microsoft.com/office/drawing/2014/main" id="{26CF0CFE-D3EB-420E-B518-FEE3D1DD4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020" y="5608639"/>
            <a:ext cx="2323072" cy="769441"/>
          </a:xfrm>
          <a:prstGeom prst="rect">
            <a:avLst/>
          </a:prstGeom>
          <a:solidFill>
            <a:srgbClr val="FF66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b="1" dirty="0">
                <a:solidFill>
                  <a:srgbClr val="0F116A"/>
                </a:solidFill>
                <a:latin typeface="Times New Roman" panose="02020603050405020304" pitchFamily="18" charset="0"/>
              </a:rPr>
              <a:t>brain / nerve cells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b="1" dirty="0">
                <a:solidFill>
                  <a:srgbClr val="0F116A"/>
                </a:solidFill>
                <a:latin typeface="Times New Roman" panose="02020603050405020304" pitchFamily="18" charset="0"/>
              </a:rPr>
              <a:t>muscle cells</a:t>
            </a:r>
          </a:p>
        </p:txBody>
      </p:sp>
      <p:sp>
        <p:nvSpPr>
          <p:cNvPr id="389135" name="Rectangle 15">
            <a:extLst>
              <a:ext uri="{FF2B5EF4-FFF2-40B4-BE49-F238E27FC236}">
                <a16:creationId xmlns:a16="http://schemas.microsoft.com/office/drawing/2014/main" id="{A9ACE71F-750F-4F4D-9E09-FF20167A5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987" y="4667251"/>
            <a:ext cx="1314526" cy="430887"/>
          </a:xfrm>
          <a:prstGeom prst="rect">
            <a:avLst/>
          </a:prstGeom>
          <a:solidFill>
            <a:srgbClr val="FFEA18"/>
          </a:solidFill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b="1">
                <a:solidFill>
                  <a:srgbClr val="0F116A"/>
                </a:solidFill>
                <a:latin typeface="Times New Roman" panose="02020603050405020304" pitchFamily="18" charset="0"/>
              </a:rPr>
              <a:t>liver cells</a:t>
            </a:r>
          </a:p>
        </p:txBody>
      </p:sp>
      <p:sp>
        <p:nvSpPr>
          <p:cNvPr id="389136" name="Line 16">
            <a:extLst>
              <a:ext uri="{FF2B5EF4-FFF2-40B4-BE49-F238E27FC236}">
                <a16:creationId xmlns:a16="http://schemas.microsoft.com/office/drawing/2014/main" id="{8B79F857-C7A9-4C42-92D5-D13623358B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971800"/>
            <a:ext cx="1143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7" name="Line 17">
            <a:extLst>
              <a:ext uri="{FF2B5EF4-FFF2-40B4-BE49-F238E27FC236}">
                <a16:creationId xmlns:a16="http://schemas.microsoft.com/office/drawing/2014/main" id="{A1722CD5-0FE5-4918-BE71-7C4B1CF7E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971800"/>
            <a:ext cx="1143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9" name="AutoShape 19">
            <a:extLst>
              <a:ext uri="{FF2B5EF4-FFF2-40B4-BE49-F238E27FC236}">
                <a16:creationId xmlns:a16="http://schemas.microsoft.com/office/drawing/2014/main" id="{017A7E3E-66F4-4E58-9BA7-36F5758246B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79763" y="4133850"/>
            <a:ext cx="304800" cy="609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0" name="AutoShape 20">
            <a:extLst>
              <a:ext uri="{FF2B5EF4-FFF2-40B4-BE49-F238E27FC236}">
                <a16:creationId xmlns:a16="http://schemas.microsoft.com/office/drawing/2014/main" id="{A3309051-C8AE-4D05-AEAB-CAE9870E223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79763" y="5056188"/>
            <a:ext cx="304800" cy="609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1" name="AutoShape 21">
            <a:extLst>
              <a:ext uri="{FF2B5EF4-FFF2-40B4-BE49-F238E27FC236}">
                <a16:creationId xmlns:a16="http://schemas.microsoft.com/office/drawing/2014/main" id="{36F6833E-A930-425A-81D4-0B0C996CAD7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45363" y="4133850"/>
            <a:ext cx="304800" cy="609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2" name="AutoShape 22">
            <a:extLst>
              <a:ext uri="{FF2B5EF4-FFF2-40B4-BE49-F238E27FC236}">
                <a16:creationId xmlns:a16="http://schemas.microsoft.com/office/drawing/2014/main" id="{A552E889-42DB-4A20-9851-9B629E67A5A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45363" y="5056188"/>
            <a:ext cx="304800" cy="609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3" name="AutoShape 23">
            <a:extLst>
              <a:ext uri="{FF2B5EF4-FFF2-40B4-BE49-F238E27FC236}">
                <a16:creationId xmlns:a16="http://schemas.microsoft.com/office/drawing/2014/main" id="{601639CC-9F63-4B37-8595-C5515BCEC58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89700" y="4656138"/>
            <a:ext cx="3810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89144" name="AutoShape 24">
            <a:extLst>
              <a:ext uri="{FF2B5EF4-FFF2-40B4-BE49-F238E27FC236}">
                <a16:creationId xmlns:a16="http://schemas.microsoft.com/office/drawing/2014/main" id="{2EBFDD1A-EE91-4ED7-9422-ECE6A214F37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67200" y="4656138"/>
            <a:ext cx="6096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8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7" grpId="0" animBg="1" autoUpdateAnimBg="0"/>
      <p:bldP spid="389129" grpId="0" animBg="1" autoUpdateAnimBg="0"/>
      <p:bldP spid="389131" grpId="0" animBg="1" autoUpdateAnimBg="0"/>
      <p:bldP spid="389132" grpId="0" animBg="1" autoUpdateAnimBg="0"/>
      <p:bldP spid="389133" grpId="0" animBg="1" autoUpdateAnimBg="0"/>
      <p:bldP spid="389134" grpId="0" animBg="1" autoUpdateAnimBg="0"/>
      <p:bldP spid="38913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9">
            <a:extLst>
              <a:ext uri="{FF2B5EF4-FFF2-40B4-BE49-F238E27FC236}">
                <a16:creationId xmlns:a16="http://schemas.microsoft.com/office/drawing/2014/main" id="{873D74A4-F484-4568-8717-AC6B654A1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33" y="2603502"/>
            <a:ext cx="3579812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1027">
            <a:extLst>
              <a:ext uri="{FF2B5EF4-FFF2-40B4-BE49-F238E27FC236}">
                <a16:creationId xmlns:a16="http://schemas.microsoft.com/office/drawing/2014/main" id="{B8EE9422-A201-4805-9DA4-2743F82A73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19413" y="503238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Interphase </a:t>
            </a:r>
            <a:r>
              <a:rPr lang="en-US" sz="2000" dirty="0"/>
              <a:t>(</a:t>
            </a:r>
            <a:r>
              <a:rPr lang="en-US" sz="2000" i="1" dirty="0"/>
              <a:t>longest stage of cell’s life</a:t>
            </a:r>
            <a:r>
              <a:rPr lang="en-US" sz="2000" dirty="0"/>
              <a:t>)</a:t>
            </a:r>
          </a:p>
        </p:txBody>
      </p:sp>
      <p:sp>
        <p:nvSpPr>
          <p:cNvPr id="397316" name="Rectangle 1028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890EE70-A5F1-4CAB-9359-5E65557381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53006" y="1228276"/>
            <a:ext cx="8564186" cy="64810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/>
              <a:t>Divided into 3 phases: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>
                <a:solidFill>
                  <a:srgbClr val="CC0000"/>
                </a:solidFill>
              </a:rPr>
              <a:t>G</a:t>
            </a:r>
            <a:r>
              <a:rPr lang="en-US" sz="3600" baseline="-25000" dirty="0">
                <a:solidFill>
                  <a:srgbClr val="CC0000"/>
                </a:solidFill>
              </a:rPr>
              <a:t>1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/>
              <a:t>= 1</a:t>
            </a:r>
            <a:r>
              <a:rPr lang="en-US" sz="3600" baseline="30000" dirty="0"/>
              <a:t>st</a:t>
            </a:r>
            <a:r>
              <a:rPr lang="en-US" sz="3600" dirty="0"/>
              <a:t> </a:t>
            </a:r>
            <a:r>
              <a:rPr lang="en-US" sz="3600" u="sng" dirty="0">
                <a:solidFill>
                  <a:srgbClr val="CC0000"/>
                </a:solidFill>
              </a:rPr>
              <a:t>G</a:t>
            </a:r>
            <a:r>
              <a:rPr lang="en-US" sz="3600" dirty="0"/>
              <a:t>ap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cell doing its “everyday job”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cell grows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>
                <a:solidFill>
                  <a:srgbClr val="CC0000"/>
                </a:solidFill>
              </a:rPr>
              <a:t>S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/>
              <a:t>= DNA </a:t>
            </a:r>
            <a:r>
              <a:rPr lang="en-US" sz="3600" u="sng" dirty="0">
                <a:solidFill>
                  <a:srgbClr val="CC0000"/>
                </a:solidFill>
              </a:rPr>
              <a:t>S</a:t>
            </a:r>
            <a:r>
              <a:rPr lang="en-US" sz="3600" dirty="0"/>
              <a:t>ynthesis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copies chromosomes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>
                <a:solidFill>
                  <a:srgbClr val="CC0000"/>
                </a:solidFill>
              </a:rPr>
              <a:t>G</a:t>
            </a:r>
            <a:r>
              <a:rPr lang="en-US" sz="3600" baseline="-25000" dirty="0">
                <a:solidFill>
                  <a:srgbClr val="CC0000"/>
                </a:solidFill>
              </a:rPr>
              <a:t>2</a:t>
            </a:r>
            <a:r>
              <a:rPr lang="en-US" sz="3600" dirty="0"/>
              <a:t> = 2</a:t>
            </a:r>
            <a:r>
              <a:rPr lang="en-US" sz="3600" baseline="30000" dirty="0"/>
              <a:t>nd</a:t>
            </a:r>
            <a:r>
              <a:rPr lang="en-US" sz="3600" dirty="0"/>
              <a:t> </a:t>
            </a:r>
            <a:r>
              <a:rPr lang="en-US" sz="3600" u="sng" dirty="0">
                <a:solidFill>
                  <a:srgbClr val="CC0000"/>
                </a:solidFill>
              </a:rPr>
              <a:t>G</a:t>
            </a:r>
            <a:r>
              <a:rPr lang="en-US" sz="3600" dirty="0"/>
              <a:t>ap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prepares for division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cell grows (more)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produces organelles,</a:t>
            </a:r>
            <a:br>
              <a:rPr lang="en-US" sz="2400" dirty="0"/>
            </a:br>
            <a:r>
              <a:rPr lang="en-US" sz="2400" dirty="0"/>
              <a:t>proteins, membranes</a:t>
            </a:r>
          </a:p>
        </p:txBody>
      </p:sp>
      <p:grpSp>
        <p:nvGrpSpPr>
          <p:cNvPr id="16389" name="Group 1032">
            <a:extLst>
              <a:ext uri="{FF2B5EF4-FFF2-40B4-BE49-F238E27FC236}">
                <a16:creationId xmlns:a16="http://schemas.microsoft.com/office/drawing/2014/main" id="{DFB7028B-059A-4352-A5BC-858313622162}"/>
              </a:ext>
            </a:extLst>
          </p:cNvPr>
          <p:cNvGrpSpPr>
            <a:grpSpLocks/>
          </p:cNvGrpSpPr>
          <p:nvPr/>
        </p:nvGrpSpPr>
        <p:grpSpPr bwMode="auto">
          <a:xfrm>
            <a:off x="6671824" y="1352551"/>
            <a:ext cx="1733551" cy="1508125"/>
            <a:chOff x="3663" y="854"/>
            <a:chExt cx="1092" cy="950"/>
          </a:xfrm>
        </p:grpSpPr>
        <p:sp>
          <p:nvSpPr>
            <p:cNvPr id="16393" name="AutoShape 1030">
              <a:extLst>
                <a:ext uri="{FF2B5EF4-FFF2-40B4-BE49-F238E27FC236}">
                  <a16:creationId xmlns:a16="http://schemas.microsoft.com/office/drawing/2014/main" id="{2B6A4259-90FD-4E17-9DD8-606A5CE2B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" y="1059"/>
              <a:ext cx="745" cy="7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0 h 21600"/>
                <a:gd name="T20" fmla="*/ 18440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728" y="3044"/>
                  </a:moveTo>
                  <a:cubicBezTo>
                    <a:pt x="6472" y="3083"/>
                    <a:pt x="3044" y="6544"/>
                    <a:pt x="3044" y="10799"/>
                  </a:cubicBezTo>
                  <a:lnTo>
                    <a:pt x="0" y="10800"/>
                  </a:lnTo>
                  <a:cubicBezTo>
                    <a:pt x="0" y="4874"/>
                    <a:pt x="4774" y="55"/>
                    <a:pt x="10699" y="0"/>
                  </a:cubicBezTo>
                  <a:lnTo>
                    <a:pt x="10674" y="-2700"/>
                  </a:lnTo>
                  <a:lnTo>
                    <a:pt x="14935" y="1482"/>
                  </a:lnTo>
                  <a:lnTo>
                    <a:pt x="10753" y="5744"/>
                  </a:lnTo>
                  <a:lnTo>
                    <a:pt x="10728" y="3044"/>
                  </a:lnTo>
                  <a:close/>
                </a:path>
              </a:pathLst>
            </a:cu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Oval 1031">
              <a:extLst>
                <a:ext uri="{FF2B5EF4-FFF2-40B4-BE49-F238E27FC236}">
                  <a16:creationId xmlns:a16="http://schemas.microsoft.com/office/drawing/2014/main" id="{EF1C330B-DBCD-44CD-83F2-2AAE34169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854"/>
              <a:ext cx="517" cy="463"/>
            </a:xfrm>
            <a:prstGeom prst="ellipse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b"/>
                <a:defRPr kumimoji="1" sz="3200">
                  <a:solidFill>
                    <a:schemeClr val="tx1"/>
                  </a:solidFill>
                  <a:latin typeface="Impact" panose="020B080603090205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800">
                  <a:solidFill>
                    <a:schemeClr val="tx1"/>
                  </a:solidFill>
                  <a:latin typeface="Impact" panose="020B080603090205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Impact" panose="020B080603090205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G</a:t>
              </a:r>
              <a:r>
                <a:rPr kumimoji="0" lang="en-US" altLang="en-US" sz="2800" b="1" baseline="-25000">
                  <a:solidFill>
                    <a:srgbClr val="CC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6390" name="Group 1035">
            <a:extLst>
              <a:ext uri="{FF2B5EF4-FFF2-40B4-BE49-F238E27FC236}">
                <a16:creationId xmlns:a16="http://schemas.microsoft.com/office/drawing/2014/main" id="{26F42FB3-FCFE-434F-89E3-99CE034653ED}"/>
              </a:ext>
            </a:extLst>
          </p:cNvPr>
          <p:cNvGrpSpPr>
            <a:grpSpLocks/>
          </p:cNvGrpSpPr>
          <p:nvPr/>
        </p:nvGrpSpPr>
        <p:grpSpPr bwMode="auto">
          <a:xfrm>
            <a:off x="527049" y="2860676"/>
            <a:ext cx="1870076" cy="1268413"/>
            <a:chOff x="-607" y="1550"/>
            <a:chExt cx="1178" cy="799"/>
          </a:xfrm>
        </p:grpSpPr>
        <p:sp>
          <p:nvSpPr>
            <p:cNvPr id="16391" name="AutoShape 1033">
              <a:extLst>
                <a:ext uri="{FF2B5EF4-FFF2-40B4-BE49-F238E27FC236}">
                  <a16:creationId xmlns:a16="http://schemas.microsoft.com/office/drawing/2014/main" id="{473AAA01-D0C4-4D86-BA1A-BA07F37AB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7" y="1550"/>
              <a:ext cx="1138" cy="799"/>
            </a:xfrm>
            <a:prstGeom prst="irregularSeal2">
              <a:avLst/>
            </a:prstGeom>
            <a:solidFill>
              <a:srgbClr val="FFEA18"/>
            </a:solidFill>
            <a:ln w="28575">
              <a:solidFill>
                <a:srgbClr val="007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b"/>
                <a:defRPr kumimoji="1" sz="3200">
                  <a:solidFill>
                    <a:schemeClr val="tx1"/>
                  </a:solidFill>
                  <a:latin typeface="Impact" panose="020B080603090205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800">
                  <a:solidFill>
                    <a:schemeClr val="tx1"/>
                  </a:solidFill>
                  <a:latin typeface="Impact" panose="020B080603090205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Impact" panose="020B080603090205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92" name="Rectangle 1034">
              <a:extLst>
                <a:ext uri="{FF2B5EF4-FFF2-40B4-BE49-F238E27FC236}">
                  <a16:creationId xmlns:a16="http://schemas.microsoft.com/office/drawing/2014/main" id="{256A789B-9E05-444D-A9EB-7DF465409E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53041">
              <a:off x="-607" y="1841"/>
              <a:ext cx="106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b"/>
                <a:defRPr kumimoji="1" sz="3200">
                  <a:solidFill>
                    <a:schemeClr val="tx1"/>
                  </a:solidFill>
                  <a:latin typeface="Impact" panose="020B080603090205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800">
                  <a:solidFill>
                    <a:schemeClr val="tx1"/>
                  </a:solidFill>
                  <a:latin typeface="Impact" panose="020B080603090205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Impact" panose="020B080603090205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 b="1" dirty="0">
                  <a:solidFill>
                    <a:srgbClr val="007300"/>
                  </a:solidFill>
                  <a:latin typeface="Times New Roman" panose="02020603050405020304" pitchFamily="18" charset="0"/>
                </a:rPr>
                <a:t>signal to divide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37C512E6-407F-4F52-BF3B-C5FEA81F7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768351"/>
            <a:ext cx="7024688" cy="676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S-Phase of Interphase</a:t>
            </a:r>
          </a:p>
        </p:txBody>
      </p:sp>
      <p:sp>
        <p:nvSpPr>
          <p:cNvPr id="38093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69BD6A9-3CE8-49D4-8F7D-35E61FBFFF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4083" y="1444626"/>
            <a:ext cx="8177394" cy="6099174"/>
          </a:xfrm>
        </p:spPr>
        <p:txBody>
          <a:bodyPr>
            <a:normAutofit/>
          </a:bodyPr>
          <a:lstStyle/>
          <a:p>
            <a:pPr>
              <a:buClrTx/>
              <a:defRPr/>
            </a:pPr>
            <a:r>
              <a:rPr lang="en-US" sz="3200" dirty="0"/>
              <a:t>Dividing cell </a:t>
            </a:r>
            <a:r>
              <a:rPr lang="en-US" sz="3200" u="sng" dirty="0">
                <a:solidFill>
                  <a:srgbClr val="CC0000"/>
                </a:solidFill>
              </a:rPr>
              <a:t>replicates DNA</a:t>
            </a:r>
            <a:endParaRPr lang="en-US" sz="3200" u="sng" dirty="0"/>
          </a:p>
          <a:p>
            <a:pPr lvl="1">
              <a:buClrTx/>
              <a:defRPr/>
            </a:pPr>
            <a:r>
              <a:rPr lang="en-US" sz="2800" dirty="0"/>
              <a:t>must separate DNA copies correctly to 2 daughter cells</a:t>
            </a:r>
          </a:p>
          <a:p>
            <a:pPr lvl="2">
              <a:defRPr/>
            </a:pPr>
            <a:r>
              <a:rPr lang="en-US" sz="2400" dirty="0"/>
              <a:t>human cell duplicates ~3 meters DNA </a:t>
            </a:r>
          </a:p>
          <a:p>
            <a:pPr lvl="2">
              <a:defRPr/>
            </a:pPr>
            <a:r>
              <a:rPr lang="en-US" sz="2400" dirty="0"/>
              <a:t>each daughter cell gets complete </a:t>
            </a:r>
            <a:br>
              <a:rPr lang="en-US" sz="2400" dirty="0"/>
            </a:br>
            <a:r>
              <a:rPr lang="en-US" sz="2400" dirty="0"/>
              <a:t>identical copy</a:t>
            </a:r>
          </a:p>
          <a:p>
            <a:pPr lvl="2">
              <a:defRPr/>
            </a:pPr>
            <a:r>
              <a:rPr lang="en-US" sz="2400" dirty="0"/>
              <a:t>error rate = ~1 per 100 million bases</a:t>
            </a:r>
          </a:p>
          <a:p>
            <a:pPr lvl="3">
              <a:defRPr/>
            </a:pPr>
            <a:r>
              <a:rPr lang="en-US" sz="2000" dirty="0"/>
              <a:t>3 billion base pairs in mammalian </a:t>
            </a:r>
            <a:r>
              <a:rPr lang="en-US" sz="2000" u="sng" dirty="0">
                <a:solidFill>
                  <a:srgbClr val="CC0000"/>
                </a:solidFill>
              </a:rPr>
              <a:t>genome</a:t>
            </a:r>
            <a:endParaRPr lang="en-US" sz="2000" dirty="0"/>
          </a:p>
          <a:p>
            <a:pPr lvl="3">
              <a:defRPr/>
            </a:pPr>
            <a:r>
              <a:rPr lang="en-US" sz="2000" dirty="0"/>
              <a:t>~30 errors per cell cycle</a:t>
            </a:r>
          </a:p>
          <a:p>
            <a:pPr lvl="4">
              <a:defRPr/>
            </a:pPr>
            <a:r>
              <a:rPr lang="en-US" sz="2000" dirty="0"/>
              <a:t>mutations (to </a:t>
            </a:r>
            <a:r>
              <a:rPr lang="en-US" sz="2000" u="sng" dirty="0">
                <a:solidFill>
                  <a:srgbClr val="CC0000"/>
                </a:solidFill>
              </a:rPr>
              <a:t>somatic cells</a:t>
            </a:r>
            <a:r>
              <a:rPr lang="en-US" sz="2000" dirty="0"/>
              <a:t>)</a:t>
            </a:r>
          </a:p>
        </p:txBody>
      </p:sp>
      <p:pic>
        <p:nvPicPr>
          <p:cNvPr id="18436" name="Picture 4" descr="dna_is_copied">
            <a:extLst>
              <a:ext uri="{FF2B5EF4-FFF2-40B4-BE49-F238E27FC236}">
                <a16:creationId xmlns:a16="http://schemas.microsoft.com/office/drawing/2014/main" id="{A3AA470D-59E4-4AE2-8829-D8FC81F7F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1106489"/>
            <a:ext cx="153035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new_genes_arise">
            <a:extLst>
              <a:ext uri="{FF2B5EF4-FFF2-40B4-BE49-F238E27FC236}">
                <a16:creationId xmlns:a16="http://schemas.microsoft.com/office/drawing/2014/main" id="{E205BA61-A263-4D45-9099-5E481CAE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3703639"/>
            <a:ext cx="15303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800" dirty="0"/>
              <a:t>Mitosis-promoting factor </a:t>
            </a:r>
            <a:r>
              <a:rPr lang="en-US" sz="2800" b="1" dirty="0"/>
              <a:t>(MPF)</a:t>
            </a:r>
          </a:p>
          <a:p>
            <a:pPr fontAlgn="base"/>
            <a:r>
              <a:rPr lang="en-US" sz="2800" dirty="0"/>
              <a:t>Action of platelet-derived growth factor (</a:t>
            </a:r>
            <a:r>
              <a:rPr lang="en-US" sz="2800" b="1" dirty="0"/>
              <a:t>PDGF)</a:t>
            </a:r>
          </a:p>
          <a:p>
            <a:pPr fontAlgn="base"/>
            <a:r>
              <a:rPr lang="en-US" sz="2800" dirty="0"/>
              <a:t>Cancer results from disruptions in cell cycle control</a:t>
            </a:r>
          </a:p>
          <a:p>
            <a:pPr fontAlgn="base"/>
            <a:r>
              <a:rPr lang="en-US" sz="2800" b="1" dirty="0"/>
              <a:t>Cyclins and cyclin-dependent kinases </a:t>
            </a:r>
            <a:r>
              <a:rPr lang="en-US" sz="2800" dirty="0"/>
              <a:t>control the cell cycle.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4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630A-3BEC-4885-8B8D-D8F0A38A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F0E16-C784-4D0E-8F47-BD4C081EA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ell cycle control system">
            <a:extLst>
              <a:ext uri="{FF2B5EF4-FFF2-40B4-BE49-F238E27FC236}">
                <a16:creationId xmlns:a16="http://schemas.microsoft.com/office/drawing/2014/main" id="{57364BC8-636C-4BFF-9D61-8A93A4341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224" y="517508"/>
            <a:ext cx="6817151" cy="58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83581B-BD81-4761-B922-408B2A9B8FC8}"/>
              </a:ext>
            </a:extLst>
          </p:cNvPr>
          <p:cNvSpPr txBox="1"/>
          <p:nvPr/>
        </p:nvSpPr>
        <p:spPr>
          <a:xfrm>
            <a:off x="1251678" y="6589492"/>
            <a:ext cx="8993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https://www.flinnprep.com/Assets/images/The_Cell_Cycle_Figure_9A.png</a:t>
            </a:r>
          </a:p>
        </p:txBody>
      </p:sp>
    </p:spTree>
    <p:extLst>
      <p:ext uri="{BB962C8B-B14F-4D97-AF65-F5344CB8AC3E}">
        <p14:creationId xmlns:p14="http://schemas.microsoft.com/office/powerpoint/2010/main" val="5696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uring mitosis, the nuclear envelope disintegrates and the chromosomes line up in the metaphase 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59" y="0"/>
            <a:ext cx="5912069" cy="70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Prokaryotic and Single cellular Eukaryotic Reproduction</a:t>
            </a:r>
          </a:p>
          <a:p>
            <a:r>
              <a:rPr lang="en-US" sz="3200" dirty="0"/>
              <a:t>Growth and Development post fertilization </a:t>
            </a:r>
          </a:p>
          <a:p>
            <a:r>
              <a:rPr lang="en-US" sz="3200" dirty="0"/>
              <a:t>Tissue Repair</a:t>
            </a:r>
          </a:p>
        </p:txBody>
      </p:sp>
    </p:spTree>
    <p:extLst>
      <p:ext uri="{BB962C8B-B14F-4D97-AF65-F5344CB8AC3E}">
        <p14:creationId xmlns:p14="http://schemas.microsoft.com/office/powerpoint/2010/main" val="373972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9" y="2286001"/>
            <a:ext cx="7204841" cy="3593591"/>
          </a:xfrm>
        </p:spPr>
        <p:txBody>
          <a:bodyPr>
            <a:normAutofit/>
          </a:bodyPr>
          <a:lstStyle/>
          <a:p>
            <a:r>
              <a:rPr lang="en-US" b="1" dirty="0"/>
              <a:t>Chromosomes </a:t>
            </a:r>
            <a:r>
              <a:rPr lang="en-US" dirty="0"/>
              <a:t>made up of </a:t>
            </a:r>
            <a:r>
              <a:rPr lang="en-US" b="1" dirty="0"/>
              <a:t>DNA and proteins </a:t>
            </a:r>
            <a:r>
              <a:rPr lang="en-US" dirty="0"/>
              <a:t>(which have codes that are </a:t>
            </a:r>
            <a:r>
              <a:rPr lang="en-US" b="1" dirty="0"/>
              <a:t>genes) </a:t>
            </a:r>
            <a:r>
              <a:rPr lang="en-US" dirty="0"/>
              <a:t>throughout the molecule</a:t>
            </a:r>
          </a:p>
          <a:p>
            <a:r>
              <a:rPr lang="en-US" b="1" dirty="0"/>
              <a:t>Chromatin</a:t>
            </a:r>
            <a:r>
              <a:rPr lang="en-US" dirty="0"/>
              <a:t>- proteins and DNA that make </a:t>
            </a:r>
            <a:r>
              <a:rPr lang="en-US" b="1" dirty="0"/>
              <a:t>chromosomes</a:t>
            </a:r>
          </a:p>
          <a:p>
            <a:r>
              <a:rPr lang="en-US" altLang="en-US" b="1" dirty="0"/>
              <a:t>Genome</a:t>
            </a:r>
            <a:r>
              <a:rPr lang="en-US" altLang="en-US" dirty="0"/>
              <a:t>- cell’s genetic information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b="1" dirty="0"/>
              <a:t>Chromatids </a:t>
            </a:r>
            <a:r>
              <a:rPr lang="en-US" altLang="en-US" dirty="0"/>
              <a:t>- replicated strands of a chromosome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b="1" dirty="0"/>
              <a:t>Centromere</a:t>
            </a:r>
            <a:r>
              <a:rPr lang="en-US" altLang="en-US" dirty="0"/>
              <a:t> -narrowing “waist” of sister chromatids</a:t>
            </a:r>
            <a:endParaRPr lang="en-US" dirty="0"/>
          </a:p>
        </p:txBody>
      </p:sp>
      <p:pic>
        <p:nvPicPr>
          <p:cNvPr id="1026" name="Picture 2" descr="Image result for chromosome vs chroma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30" y="382385"/>
            <a:ext cx="4186950" cy="61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2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458" y="1874517"/>
            <a:ext cx="3499874" cy="4005075"/>
          </a:xfrm>
        </p:spPr>
        <p:txBody>
          <a:bodyPr/>
          <a:lstStyle/>
          <a:p>
            <a:r>
              <a:rPr lang="en-US" b="1" dirty="0"/>
              <a:t>Somatic:</a:t>
            </a:r>
            <a:r>
              <a:rPr lang="en-US" dirty="0"/>
              <a:t> body cells – Diploid (full number of chromosomes)</a:t>
            </a:r>
          </a:p>
          <a:p>
            <a:r>
              <a:rPr lang="en-US" b="1" dirty="0"/>
              <a:t>Gamete:</a:t>
            </a:r>
            <a:r>
              <a:rPr lang="en-US" dirty="0"/>
              <a:t> sex cells</a:t>
            </a:r>
          </a:p>
          <a:p>
            <a:r>
              <a:rPr lang="en-US" dirty="0"/>
              <a:t>Haploid (half the number of chromosomes)</a:t>
            </a:r>
          </a:p>
        </p:txBody>
      </p:sp>
      <p:pic>
        <p:nvPicPr>
          <p:cNvPr id="3074" name="Picture 2" descr="Image result for somatic vs gamete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10" y="0"/>
            <a:ext cx="7605110" cy="672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3178" y="6642556"/>
            <a:ext cx="5139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https://www.pathwayz.org/Node/Image/url/aHR0cHM6Ly9pLmltZ3VyLmNvbS9rZEVqWFRPLnBuZw==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3964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87367"/>
            <a:ext cx="10304446" cy="4855778"/>
          </a:xfrm>
        </p:spPr>
        <p:txBody>
          <a:bodyPr/>
          <a:lstStyle/>
          <a:p>
            <a:r>
              <a:rPr lang="en-US" sz="2800" dirty="0"/>
              <a:t> The cell cycle is a complex set of stages that is highly regulated with checkpoints, which determine the ultimate fate of the   cell.</a:t>
            </a:r>
          </a:p>
          <a:p>
            <a:r>
              <a:rPr lang="en-US" sz="2800" dirty="0"/>
              <a:t>  1. Interphase consists of three phases:</a:t>
            </a:r>
          </a:p>
          <a:p>
            <a:pPr lvl="2" fontAlgn="base"/>
            <a:r>
              <a:rPr lang="en-US" sz="2000" b="1" dirty="0"/>
              <a:t>growth</a:t>
            </a:r>
          </a:p>
          <a:p>
            <a:pPr lvl="2" fontAlgn="base"/>
            <a:r>
              <a:rPr lang="en-US" sz="2000" b="1" dirty="0"/>
              <a:t>synthesis of DNA</a:t>
            </a:r>
          </a:p>
          <a:p>
            <a:pPr lvl="2" fontAlgn="base"/>
            <a:r>
              <a:rPr lang="en-US" sz="2000" b="1" dirty="0"/>
              <a:t>preparation for mitosis</a:t>
            </a:r>
          </a:p>
          <a:p>
            <a:r>
              <a:rPr lang="en-US" sz="2800" dirty="0"/>
              <a:t>  2. The cell cycle is directed by internal controls</a:t>
            </a:r>
          </a:p>
          <a:p>
            <a:r>
              <a:rPr lang="en-US" sz="2800" dirty="0"/>
              <a:t>       or checkpoints. </a:t>
            </a:r>
          </a:p>
          <a:p>
            <a:pPr lvl="2" fontAlgn="base"/>
            <a:r>
              <a:rPr lang="en-US" sz="2000" dirty="0"/>
              <a:t>Internal and external signals provide stop-and-go signs at the checkpoints.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0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0AEC-7AFB-4F52-80DF-C0157C9B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1E8E8-DD6D-41D5-A0E5-111BCD89B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082" y="382385"/>
            <a:ext cx="10345918" cy="54972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imes" panose="02020603050405020304" pitchFamily="18" charset="0"/>
              </a:rPr>
              <a:t>~ 10 trillion cells in body all from one cell by mitosis.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latin typeface="Times" panose="02020603050405020304" pitchFamily="18" charset="0"/>
              </a:rPr>
              <a:t>Erythrocytes (RBC) made one million per second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imes" panose="02020603050405020304" pitchFamily="18" charset="0"/>
              </a:rPr>
              <a:t>Cell division (mitosis)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latin typeface="Times" panose="02020603050405020304" pitchFamily="18" charset="0"/>
              </a:rPr>
              <a:t>Single celled = more individuals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latin typeface="Times" panose="02020603050405020304" pitchFamily="18" charset="0"/>
              </a:rPr>
              <a:t>Multi-celled = growth, differentiation and repair.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imes" panose="02020603050405020304" pitchFamily="18" charset="0"/>
              </a:rPr>
              <a:t>2 basic function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latin typeface="Times" panose="02020603050405020304" pitchFamily="18" charset="0"/>
              </a:rPr>
              <a:t>Duplicate the cell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latin typeface="Times" panose="02020603050405020304" pitchFamily="18" charset="0"/>
              </a:rPr>
              <a:t>Ensure daughter cell has complete copy DNA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imes" panose="02020603050405020304" pitchFamily="18" charset="0"/>
              </a:rPr>
              <a:t>The basic steps are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latin typeface="Times" panose="02020603050405020304" pitchFamily="18" charset="0"/>
              </a:rPr>
              <a:t>Duplicate the DNA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latin typeface="Times" panose="02020603050405020304" pitchFamily="18" charset="0"/>
              </a:rPr>
              <a:t>Divide the chromosomes into two complete sets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latin typeface="Times" panose="02020603050405020304" pitchFamily="18" charset="0"/>
              </a:rPr>
              <a:t>Divide the cell into two daughter cells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imes" panose="02020603050405020304" pitchFamily="18" charset="0"/>
              </a:rPr>
              <a:t>Same for Prokaryotes and Eukaryotes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Image result for cell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96" y="0"/>
            <a:ext cx="78011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1828" y="6642556"/>
            <a:ext cx="82926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https://www.earthslab.com/wp-content/uploads/2017/01/011417_1550_TheCellCycl1.jpg</a:t>
            </a:r>
          </a:p>
        </p:txBody>
      </p:sp>
    </p:spTree>
    <p:extLst>
      <p:ext uri="{BB962C8B-B14F-4D97-AF65-F5344CB8AC3E}">
        <p14:creationId xmlns:p14="http://schemas.microsoft.com/office/powerpoint/2010/main" val="369098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6C6D-B2D2-448B-92EC-0410129F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E0A5-8B75-436A-910D-55D5A4F02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5FD175-5CAA-4B59-BAB7-27409CBB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73" y="-148298"/>
            <a:ext cx="7638854" cy="680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68134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66</TotalTime>
  <Words>388</Words>
  <Application>Microsoft Office PowerPoint</Application>
  <PresentationFormat>Widescreen</PresentationFormat>
  <Paragraphs>85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Gill Sans MT</vt:lpstr>
      <vt:lpstr>Impact</vt:lpstr>
      <vt:lpstr>Symbol</vt:lpstr>
      <vt:lpstr>Times</vt:lpstr>
      <vt:lpstr>Times New Roman</vt:lpstr>
      <vt:lpstr>Badge</vt:lpstr>
      <vt:lpstr>Cell  cycle</vt:lpstr>
      <vt:lpstr>PowerPoint Presentation</vt:lpstr>
      <vt:lpstr>cell division</vt:lpstr>
      <vt:lpstr>Cellular Components</vt:lpstr>
      <vt:lpstr>Cell Types</vt:lpstr>
      <vt:lpstr>Cell cycle</vt:lpstr>
      <vt:lpstr>PowerPoint Presentation</vt:lpstr>
      <vt:lpstr>PowerPoint Presentation</vt:lpstr>
      <vt:lpstr>PowerPoint Presentation</vt:lpstr>
      <vt:lpstr>Cell cycle</vt:lpstr>
      <vt:lpstr>Interphase (longest stage of cell’s life)</vt:lpstr>
      <vt:lpstr>S-Phase of Interphase</vt:lpstr>
      <vt:lpstr>Cell Cycle regulation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 cycle</dc:title>
  <dc:creator>Administrator</dc:creator>
  <cp:lastModifiedBy>Anya Swiss</cp:lastModifiedBy>
  <cp:revision>6</cp:revision>
  <dcterms:created xsi:type="dcterms:W3CDTF">2018-11-02T13:58:47Z</dcterms:created>
  <dcterms:modified xsi:type="dcterms:W3CDTF">2018-11-04T14:19:14Z</dcterms:modified>
</cp:coreProperties>
</file>