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4" r:id="rId6"/>
    <p:sldId id="259" r:id="rId7"/>
    <p:sldId id="265" r:id="rId8"/>
    <p:sldId id="263" r:id="rId9"/>
    <p:sldId id="261" r:id="rId10"/>
    <p:sldId id="260"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p:scale>
          <a:sx n="68" d="100"/>
          <a:sy n="68" d="100"/>
        </p:scale>
        <p:origin x="4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10/27/2018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10/27/2018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10/27/2018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10/27/2018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10/27/2018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MMS4l7cSB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ature.com/nature_education"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nature.com/scitable/content/an-example-of-signal-transduction-cascade-involving-1471437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NB7YfAvez3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Cell communication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894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Image result for receptor tyrosine kin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774" y="233652"/>
            <a:ext cx="10438852" cy="59385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6624348"/>
            <a:ext cx="10279117" cy="215444"/>
          </a:xfrm>
          <a:prstGeom prst="rect">
            <a:avLst/>
          </a:prstGeom>
          <a:noFill/>
        </p:spPr>
        <p:txBody>
          <a:bodyPr wrap="square" rtlCol="0">
            <a:spAutoFit/>
          </a:bodyPr>
          <a:lstStyle/>
          <a:p>
            <a:r>
              <a:rPr lang="en-US" sz="800" dirty="0"/>
              <a:t>http://bio1151b.nicerweb.net/Locked/src/Locked/media/ch11/11_07bTyrosineKinases.jpg</a:t>
            </a:r>
          </a:p>
        </p:txBody>
      </p:sp>
    </p:spTree>
    <p:extLst>
      <p:ext uri="{BB962C8B-B14F-4D97-AF65-F5344CB8AC3E}">
        <p14:creationId xmlns:p14="http://schemas.microsoft.com/office/powerpoint/2010/main" val="316678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50C1-BDA4-498D-901D-4B3032597AAB}"/>
              </a:ext>
            </a:extLst>
          </p:cNvPr>
          <p:cNvSpPr>
            <a:spLocks noGrp="1"/>
          </p:cNvSpPr>
          <p:nvPr>
            <p:ph type="title"/>
          </p:nvPr>
        </p:nvSpPr>
        <p:spPr>
          <a:xfrm>
            <a:off x="1371600" y="685800"/>
            <a:ext cx="9601200" cy="1163320"/>
          </a:xfrm>
        </p:spPr>
        <p:txBody>
          <a:bodyPr/>
          <a:lstStyle/>
          <a:p>
            <a:r>
              <a:rPr lang="en-US" dirty="0">
                <a:hlinkClick r:id="rId2"/>
              </a:rPr>
              <a:t>RTK</a:t>
            </a:r>
            <a:endParaRPr lang="en-US" dirty="0"/>
          </a:p>
        </p:txBody>
      </p:sp>
      <p:sp>
        <p:nvSpPr>
          <p:cNvPr id="3" name="Content Placeholder 2">
            <a:extLst>
              <a:ext uri="{FF2B5EF4-FFF2-40B4-BE49-F238E27FC236}">
                <a16:creationId xmlns:a16="http://schemas.microsoft.com/office/drawing/2014/main" id="{B83BA189-0936-463C-87AB-CC2E54D517BD}"/>
              </a:ext>
            </a:extLst>
          </p:cNvPr>
          <p:cNvSpPr>
            <a:spLocks noGrp="1"/>
          </p:cNvSpPr>
          <p:nvPr>
            <p:ph idx="1"/>
          </p:nvPr>
        </p:nvSpPr>
        <p:spPr>
          <a:xfrm>
            <a:off x="1371600" y="1371600"/>
            <a:ext cx="9601200" cy="4495800"/>
          </a:xfrm>
        </p:spPr>
        <p:txBody>
          <a:bodyPr/>
          <a:lstStyle/>
          <a:p>
            <a:pPr marL="457200" indent="-457200">
              <a:buAutoNum type="arabicPeriod"/>
            </a:pPr>
            <a:r>
              <a:rPr lang="en-US" dirty="0"/>
              <a:t>Receptors are monomers, each with its own ligand-binding site</a:t>
            </a:r>
          </a:p>
          <a:p>
            <a:pPr marL="457200" indent="-457200">
              <a:buAutoNum type="arabicPeriod"/>
            </a:pPr>
            <a:r>
              <a:rPr lang="en-US" dirty="0"/>
              <a:t>Signaling molecule binds to two receptor monomers, forming a </a:t>
            </a:r>
            <a:r>
              <a:rPr lang="en-US" b="1" dirty="0"/>
              <a:t>dimer</a:t>
            </a:r>
            <a:endParaRPr lang="en-US" dirty="0"/>
          </a:p>
          <a:p>
            <a:pPr marL="457200" indent="-457200">
              <a:buAutoNum type="arabicPeriod"/>
            </a:pPr>
            <a:r>
              <a:rPr lang="en-US" b="1" dirty="0"/>
              <a:t>Dimerization</a:t>
            </a:r>
            <a:r>
              <a:rPr lang="en-US" dirty="0"/>
              <a:t> activates the RTK region of the monomer and adds a phosphate from ATP to the tail of a tyrosine</a:t>
            </a:r>
          </a:p>
          <a:p>
            <a:pPr marL="457200" indent="-457200">
              <a:buAutoNum type="arabicPeriod"/>
            </a:pPr>
            <a:r>
              <a:rPr lang="en-US" dirty="0"/>
              <a:t>Now that it is active, relay proteins inside the cell can recognize the receptor and a signal transduction pathway ensues</a:t>
            </a:r>
          </a:p>
        </p:txBody>
      </p:sp>
    </p:spTree>
    <p:extLst>
      <p:ext uri="{BB962C8B-B14F-4D97-AF65-F5344CB8AC3E}">
        <p14:creationId xmlns:p14="http://schemas.microsoft.com/office/powerpoint/2010/main" val="185538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328E-2C91-4856-954A-1A1256E70C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D8AFA0-40D5-4F00-B47B-F96FFDD7395A}"/>
              </a:ext>
            </a:extLst>
          </p:cNvPr>
          <p:cNvSpPr>
            <a:spLocks noGrp="1"/>
          </p:cNvSpPr>
          <p:nvPr>
            <p:ph idx="1"/>
          </p:nvPr>
        </p:nvSpPr>
        <p:spPr/>
        <p:txBody>
          <a:bodyPr/>
          <a:lstStyle/>
          <a:p>
            <a:endParaRPr lang="en-US"/>
          </a:p>
        </p:txBody>
      </p:sp>
      <p:pic>
        <p:nvPicPr>
          <p:cNvPr id="1026" name="Picture 2" descr="Image result for ligand gated ion channels">
            <a:extLst>
              <a:ext uri="{FF2B5EF4-FFF2-40B4-BE49-F238E27FC236}">
                <a16:creationId xmlns:a16="http://schemas.microsoft.com/office/drawing/2014/main" id="{60C3E251-805A-4481-8924-EC6143C44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7" y="162320"/>
            <a:ext cx="12068013" cy="6292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B444AE-E54D-4358-99E0-DC69DBBC721D}"/>
              </a:ext>
            </a:extLst>
          </p:cNvPr>
          <p:cNvSpPr txBox="1"/>
          <p:nvPr/>
        </p:nvSpPr>
        <p:spPr>
          <a:xfrm>
            <a:off x="914400" y="6416298"/>
            <a:ext cx="11277600" cy="338554"/>
          </a:xfrm>
          <a:prstGeom prst="rect">
            <a:avLst/>
          </a:prstGeom>
          <a:noFill/>
        </p:spPr>
        <p:txBody>
          <a:bodyPr wrap="square" rtlCol="0">
            <a:spAutoFit/>
          </a:bodyPr>
          <a:lstStyle/>
          <a:p>
            <a:r>
              <a:rPr lang="en-US" sz="800" dirty="0"/>
              <a:t>https://www.google.com/url?sa=i&amp;source=images&amp;cd=&amp;cad=rja&amp;uact=8&amp;ved=2ahUKEwiq4tKh76LeAhWCTt8KHX6sAvAQjRx6BAgBEAU&amp;url=https%3A%2F%2Fwww.creative-biostructure.com%2Fcustom-mempro%25E2%2584%25A2-pentameric-ligand-gated-ion-channels-services-45.htm&amp;psig=AOvVaw1Q4Da_Oj2w-X2zN2w0QWWN&amp;ust=1540600757935323</a:t>
            </a:r>
          </a:p>
        </p:txBody>
      </p:sp>
    </p:spTree>
    <p:extLst>
      <p:ext uri="{BB962C8B-B14F-4D97-AF65-F5344CB8AC3E}">
        <p14:creationId xmlns:p14="http://schemas.microsoft.com/office/powerpoint/2010/main" val="394478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291A-6E7B-4DD3-BA4A-545DA65064E9}"/>
              </a:ext>
            </a:extLst>
          </p:cNvPr>
          <p:cNvSpPr>
            <a:spLocks noGrp="1"/>
          </p:cNvSpPr>
          <p:nvPr>
            <p:ph type="title"/>
          </p:nvPr>
        </p:nvSpPr>
        <p:spPr>
          <a:xfrm>
            <a:off x="1371600" y="685800"/>
            <a:ext cx="9601200" cy="709047"/>
          </a:xfrm>
        </p:spPr>
        <p:txBody>
          <a:bodyPr/>
          <a:lstStyle/>
          <a:p>
            <a:r>
              <a:rPr lang="en-US" b="1" dirty="0"/>
              <a:t>Ion Channel Receptors</a:t>
            </a:r>
          </a:p>
        </p:txBody>
      </p:sp>
      <p:sp>
        <p:nvSpPr>
          <p:cNvPr id="3" name="Content Placeholder 2">
            <a:extLst>
              <a:ext uri="{FF2B5EF4-FFF2-40B4-BE49-F238E27FC236}">
                <a16:creationId xmlns:a16="http://schemas.microsoft.com/office/drawing/2014/main" id="{2C13EA0D-DC97-4FDC-8EE2-C74B94397C4F}"/>
              </a:ext>
            </a:extLst>
          </p:cNvPr>
          <p:cNvSpPr>
            <a:spLocks noGrp="1"/>
          </p:cNvSpPr>
          <p:nvPr>
            <p:ph idx="1"/>
          </p:nvPr>
        </p:nvSpPr>
        <p:spPr>
          <a:xfrm>
            <a:off x="705173" y="1265695"/>
            <a:ext cx="6888997" cy="4627536"/>
          </a:xfrm>
        </p:spPr>
        <p:txBody>
          <a:bodyPr/>
          <a:lstStyle/>
          <a:p>
            <a:r>
              <a:rPr lang="en-US" dirty="0"/>
              <a:t>A signaling molecule binds as a </a:t>
            </a:r>
            <a:r>
              <a:rPr lang="en-US" b="1" dirty="0"/>
              <a:t>ligand</a:t>
            </a:r>
            <a:r>
              <a:rPr lang="en-US" dirty="0"/>
              <a:t> which changes the shape of the receptor protein and the gate opens or closes</a:t>
            </a:r>
          </a:p>
          <a:p>
            <a:pPr lvl="1"/>
            <a:r>
              <a:rPr lang="en-US" dirty="0"/>
              <a:t>A ligand binds to a specific site on the transmembrane protein</a:t>
            </a:r>
          </a:p>
          <a:p>
            <a:pPr lvl="1"/>
            <a:r>
              <a:rPr lang="en-US" dirty="0"/>
              <a:t>The gate opens and the channel opens for ions to flow through</a:t>
            </a:r>
          </a:p>
          <a:p>
            <a:pPr lvl="1"/>
            <a:r>
              <a:rPr lang="en-US" dirty="0"/>
              <a:t>When the ligand leaves, the receptor closes</a:t>
            </a:r>
          </a:p>
          <a:p>
            <a:r>
              <a:rPr lang="en-US" dirty="0"/>
              <a:t>Neurotransmitters</a:t>
            </a:r>
          </a:p>
          <a:p>
            <a:pPr lvl="1"/>
            <a:r>
              <a:rPr lang="en-US" dirty="0"/>
              <a:t>Transfer across the synapse of two neurons</a:t>
            </a:r>
          </a:p>
          <a:p>
            <a:pPr lvl="1"/>
            <a:r>
              <a:rPr lang="en-US" dirty="0"/>
              <a:t>Bind to the receiving cell</a:t>
            </a:r>
          </a:p>
          <a:p>
            <a:pPr lvl="1"/>
            <a:r>
              <a:rPr lang="en-US" dirty="0"/>
              <a:t>An electrical signal flows through the neurons (affecting </a:t>
            </a:r>
            <a:r>
              <a:rPr lang="en-US" dirty="0" err="1"/>
              <a:t>ioin</a:t>
            </a:r>
            <a:r>
              <a:rPr lang="en-US" dirty="0"/>
              <a:t> gated channels)</a:t>
            </a:r>
          </a:p>
        </p:txBody>
      </p:sp>
      <p:pic>
        <p:nvPicPr>
          <p:cNvPr id="2052" name="Picture 4" descr="Image result for neurotransmitters">
            <a:extLst>
              <a:ext uri="{FF2B5EF4-FFF2-40B4-BE49-F238E27FC236}">
                <a16:creationId xmlns:a16="http://schemas.microsoft.com/office/drawing/2014/main" id="{D380DA11-1BCA-46FF-90A1-559894B13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329" y="1974742"/>
            <a:ext cx="4786193" cy="462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19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5FB2B-B75C-43B8-B9EF-870ABDC078C7}"/>
              </a:ext>
            </a:extLst>
          </p:cNvPr>
          <p:cNvSpPr>
            <a:spLocks noGrp="1"/>
          </p:cNvSpPr>
          <p:nvPr>
            <p:ph type="title"/>
          </p:nvPr>
        </p:nvSpPr>
        <p:spPr>
          <a:xfrm>
            <a:off x="1371600" y="685800"/>
            <a:ext cx="9601200" cy="910525"/>
          </a:xfrm>
        </p:spPr>
        <p:txBody>
          <a:bodyPr/>
          <a:lstStyle/>
          <a:p>
            <a:r>
              <a:rPr lang="en-US" b="1" dirty="0"/>
              <a:t>Intracellular Receptors</a:t>
            </a:r>
          </a:p>
        </p:txBody>
      </p:sp>
      <p:sp>
        <p:nvSpPr>
          <p:cNvPr id="3" name="Content Placeholder 2">
            <a:extLst>
              <a:ext uri="{FF2B5EF4-FFF2-40B4-BE49-F238E27FC236}">
                <a16:creationId xmlns:a16="http://schemas.microsoft.com/office/drawing/2014/main" id="{DCB1BD87-6825-4FD2-A7A8-912992CCB96F}"/>
              </a:ext>
            </a:extLst>
          </p:cNvPr>
          <p:cNvSpPr>
            <a:spLocks noGrp="1"/>
          </p:cNvSpPr>
          <p:nvPr>
            <p:ph idx="1"/>
          </p:nvPr>
        </p:nvSpPr>
        <p:spPr/>
        <p:txBody>
          <a:bodyPr/>
          <a:lstStyle/>
          <a:p>
            <a:r>
              <a:rPr lang="en-US" dirty="0"/>
              <a:t>Found in cytoplasm or nucleus of cells</a:t>
            </a:r>
          </a:p>
          <a:p>
            <a:pPr lvl="1"/>
            <a:r>
              <a:rPr lang="en-US" dirty="0"/>
              <a:t>Successfully passed through the membrane by being small and/or hydrophobic (ex: steroid and thyroid hormones</a:t>
            </a:r>
          </a:p>
          <a:p>
            <a:r>
              <a:rPr lang="en-US" dirty="0"/>
              <a:t>Binds with hormone-receptor complex and changes the shape causing a response turning on genes</a:t>
            </a:r>
          </a:p>
          <a:p>
            <a:pPr lvl="1"/>
            <a:r>
              <a:rPr lang="en-US" dirty="0"/>
              <a:t>DNA</a:t>
            </a:r>
            <a:r>
              <a:rPr lang="en-US" dirty="0">
                <a:sym typeface="Wingdings" panose="05000000000000000000" pitchFamily="2" charset="2"/>
              </a:rPr>
              <a:t> mRNA  Ribosome  Protein</a:t>
            </a:r>
            <a:endParaRPr lang="en-US" dirty="0"/>
          </a:p>
          <a:p>
            <a:pPr lvl="1"/>
            <a:r>
              <a:rPr lang="en-US" dirty="0"/>
              <a:t>Proteins called transcription factors control which genes are turned on</a:t>
            </a:r>
          </a:p>
          <a:p>
            <a:pPr lvl="1"/>
            <a:r>
              <a:rPr lang="en-US" dirty="0"/>
              <a:t>Transduction pathway ensues</a:t>
            </a:r>
          </a:p>
          <a:p>
            <a:endParaRPr lang="en-US" dirty="0"/>
          </a:p>
          <a:p>
            <a:endParaRPr lang="en-US" dirty="0"/>
          </a:p>
        </p:txBody>
      </p:sp>
    </p:spTree>
    <p:extLst>
      <p:ext uri="{BB962C8B-B14F-4D97-AF65-F5344CB8AC3E}">
        <p14:creationId xmlns:p14="http://schemas.microsoft.com/office/powerpoint/2010/main" val="407803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89CC-B4B3-47CC-B2AF-3E2FE37A1B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2FB2DA-5B8B-4D4E-8727-E44A7935BE7A}"/>
              </a:ext>
            </a:extLst>
          </p:cNvPr>
          <p:cNvSpPr>
            <a:spLocks noGrp="1"/>
          </p:cNvSpPr>
          <p:nvPr>
            <p:ph idx="1"/>
          </p:nvPr>
        </p:nvSpPr>
        <p:spPr/>
        <p:txBody>
          <a:bodyPr/>
          <a:lstStyle/>
          <a:p>
            <a:endParaRPr lang="en-US"/>
          </a:p>
        </p:txBody>
      </p:sp>
      <p:pic>
        <p:nvPicPr>
          <p:cNvPr id="3074" name="Picture 2" descr="Image result for thyroid intracellular receptors">
            <a:extLst>
              <a:ext uri="{FF2B5EF4-FFF2-40B4-BE49-F238E27FC236}">
                <a16:creationId xmlns:a16="http://schemas.microsoft.com/office/drawing/2014/main" id="{99C11139-F0F4-4DE5-8A19-6AE9B3566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7175"/>
            <a:ext cx="8924925" cy="5915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AC393F-EC10-4E8C-9E50-E9CC51B17996}"/>
              </a:ext>
            </a:extLst>
          </p:cNvPr>
          <p:cNvSpPr txBox="1"/>
          <p:nvPr/>
        </p:nvSpPr>
        <p:spPr>
          <a:xfrm>
            <a:off x="1036320" y="6278880"/>
            <a:ext cx="10988040" cy="338554"/>
          </a:xfrm>
          <a:prstGeom prst="rect">
            <a:avLst/>
          </a:prstGeom>
          <a:noFill/>
        </p:spPr>
        <p:txBody>
          <a:bodyPr wrap="square" rtlCol="0">
            <a:spAutoFit/>
          </a:bodyPr>
          <a:lstStyle/>
          <a:p>
            <a:r>
              <a:rPr lang="en-US" sz="1600" dirty="0"/>
              <a:t>http://cnx.org/resources/f45222d95593c5d576b75d69d74eaec0/1803_Binding_of_Lipid-Soluble_Hormones.jpg</a:t>
            </a:r>
          </a:p>
        </p:txBody>
      </p:sp>
    </p:spTree>
    <p:extLst>
      <p:ext uri="{BB962C8B-B14F-4D97-AF65-F5344CB8AC3E}">
        <p14:creationId xmlns:p14="http://schemas.microsoft.com/office/powerpoint/2010/main" val="298765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B88C-4B0C-4F98-B002-E1D14BD800E7}"/>
              </a:ext>
            </a:extLst>
          </p:cNvPr>
          <p:cNvSpPr>
            <a:spLocks noGrp="1"/>
          </p:cNvSpPr>
          <p:nvPr>
            <p:ph type="title"/>
          </p:nvPr>
        </p:nvSpPr>
        <p:spPr>
          <a:xfrm>
            <a:off x="1371600" y="685800"/>
            <a:ext cx="9601200" cy="716280"/>
          </a:xfrm>
        </p:spPr>
        <p:txBody>
          <a:bodyPr/>
          <a:lstStyle/>
          <a:p>
            <a:r>
              <a:rPr lang="en-US" b="1" dirty="0"/>
              <a:t>Transduction Pathways</a:t>
            </a:r>
          </a:p>
        </p:txBody>
      </p:sp>
      <p:sp>
        <p:nvSpPr>
          <p:cNvPr id="3" name="Content Placeholder 2">
            <a:extLst>
              <a:ext uri="{FF2B5EF4-FFF2-40B4-BE49-F238E27FC236}">
                <a16:creationId xmlns:a16="http://schemas.microsoft.com/office/drawing/2014/main" id="{781D3E44-4F77-4860-99AB-565AD7167329}"/>
              </a:ext>
            </a:extLst>
          </p:cNvPr>
          <p:cNvSpPr>
            <a:spLocks noGrp="1"/>
          </p:cNvSpPr>
          <p:nvPr>
            <p:ph idx="1"/>
          </p:nvPr>
        </p:nvSpPr>
        <p:spPr>
          <a:xfrm>
            <a:off x="1371600" y="1402080"/>
            <a:ext cx="9601200" cy="5135880"/>
          </a:xfrm>
        </p:spPr>
        <p:txBody>
          <a:bodyPr/>
          <a:lstStyle/>
          <a:p>
            <a:r>
              <a:rPr lang="en-US" dirty="0"/>
              <a:t>Multi-steps pathways signaling steps one to the next</a:t>
            </a:r>
          </a:p>
          <a:p>
            <a:endParaRPr lang="en-US" dirty="0"/>
          </a:p>
        </p:txBody>
      </p:sp>
      <p:pic>
        <p:nvPicPr>
          <p:cNvPr id="4098" name="Picture 2" descr="Image result for transduction pathway">
            <a:extLst>
              <a:ext uri="{FF2B5EF4-FFF2-40B4-BE49-F238E27FC236}">
                <a16:creationId xmlns:a16="http://schemas.microsoft.com/office/drawing/2014/main" id="{FB5AD01F-1B66-4DED-A42D-8F48E97F5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115" y="1760220"/>
            <a:ext cx="10326169"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14C791-7A41-4F9C-BA10-4AE6DE8AFD68}"/>
              </a:ext>
            </a:extLst>
          </p:cNvPr>
          <p:cNvSpPr txBox="1"/>
          <p:nvPr/>
        </p:nvSpPr>
        <p:spPr>
          <a:xfrm>
            <a:off x="1219200" y="6309360"/>
            <a:ext cx="10012680" cy="369332"/>
          </a:xfrm>
          <a:prstGeom prst="rect">
            <a:avLst/>
          </a:prstGeom>
          <a:noFill/>
        </p:spPr>
        <p:txBody>
          <a:bodyPr wrap="square" rtlCol="0">
            <a:spAutoFit/>
          </a:bodyPr>
          <a:lstStyle/>
          <a:p>
            <a:r>
              <a:rPr lang="en-US" dirty="0"/>
              <a:t>https://pharmaceuticalintelligence.files.wordpress.com/2014/08/signaltransduction_simple.jpg</a:t>
            </a:r>
          </a:p>
        </p:txBody>
      </p:sp>
    </p:spTree>
    <p:extLst>
      <p:ext uri="{BB962C8B-B14F-4D97-AF65-F5344CB8AC3E}">
        <p14:creationId xmlns:p14="http://schemas.microsoft.com/office/powerpoint/2010/main" val="2259645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96E6-ED3D-4BB6-8C31-AE0AD8762AFA}"/>
              </a:ext>
            </a:extLst>
          </p:cNvPr>
          <p:cNvSpPr>
            <a:spLocks noGrp="1"/>
          </p:cNvSpPr>
          <p:nvPr>
            <p:ph type="title"/>
          </p:nvPr>
        </p:nvSpPr>
        <p:spPr>
          <a:xfrm>
            <a:off x="854242" y="204537"/>
            <a:ext cx="10106526" cy="619628"/>
          </a:xfrm>
        </p:spPr>
        <p:txBody>
          <a:bodyPr>
            <a:normAutofit fontScale="90000"/>
          </a:bodyPr>
          <a:lstStyle/>
          <a:p>
            <a:r>
              <a:rPr lang="en-US" dirty="0"/>
              <a:t>Phosphorylation and Dephosphorylation</a:t>
            </a:r>
          </a:p>
        </p:txBody>
      </p:sp>
      <p:sp>
        <p:nvSpPr>
          <p:cNvPr id="3" name="Content Placeholder 2">
            <a:extLst>
              <a:ext uri="{FF2B5EF4-FFF2-40B4-BE49-F238E27FC236}">
                <a16:creationId xmlns:a16="http://schemas.microsoft.com/office/drawing/2014/main" id="{4D9D1D57-F510-44B9-803F-AC8C2CC4F451}"/>
              </a:ext>
            </a:extLst>
          </p:cNvPr>
          <p:cNvSpPr>
            <a:spLocks noGrp="1"/>
          </p:cNvSpPr>
          <p:nvPr>
            <p:ph idx="1"/>
          </p:nvPr>
        </p:nvSpPr>
        <p:spPr>
          <a:xfrm>
            <a:off x="601580" y="821155"/>
            <a:ext cx="4102767" cy="5832308"/>
          </a:xfrm>
        </p:spPr>
        <p:txBody>
          <a:bodyPr/>
          <a:lstStyle/>
          <a:p>
            <a:r>
              <a:rPr lang="en-US" dirty="0"/>
              <a:t>Adding or removing phosphate groups through a series of steps</a:t>
            </a:r>
          </a:p>
          <a:p>
            <a:r>
              <a:rPr lang="en-US" b="1" dirty="0"/>
              <a:t>Protein phosphates</a:t>
            </a:r>
            <a:r>
              <a:rPr lang="en-US" dirty="0"/>
              <a:t> enzymes that rapidly remove </a:t>
            </a:r>
          </a:p>
          <a:p>
            <a:r>
              <a:rPr lang="en-US" b="1" dirty="0"/>
              <a:t>Cyclic AMP or cAMP</a:t>
            </a:r>
          </a:p>
          <a:p>
            <a:pPr lvl="1"/>
            <a:r>
              <a:rPr lang="en-US" dirty="0"/>
              <a:t>Cyclic adenosine monophosphate</a:t>
            </a:r>
          </a:p>
          <a:p>
            <a:pPr lvl="1"/>
            <a:r>
              <a:rPr lang="en-US" dirty="0"/>
              <a:t>Made from ATP by adenylyl cyclase</a:t>
            </a:r>
          </a:p>
          <a:p>
            <a:pPr lvl="1"/>
            <a:r>
              <a:rPr lang="en-US" dirty="0"/>
              <a:t>Assists in G protein signaling pathways</a:t>
            </a:r>
          </a:p>
          <a:p>
            <a:pPr marL="0" indent="0">
              <a:buNone/>
            </a:pPr>
            <a:endParaRPr lang="en-US" dirty="0"/>
          </a:p>
          <a:p>
            <a:pPr marL="0" indent="0">
              <a:buNone/>
            </a:pPr>
            <a:endParaRPr lang="en-US" dirty="0"/>
          </a:p>
          <a:p>
            <a:pPr marL="0" indent="0">
              <a:buNone/>
            </a:pPr>
            <a:endParaRPr lang="en-US" dirty="0"/>
          </a:p>
          <a:p>
            <a:endParaRPr lang="en-US" b="1" dirty="0"/>
          </a:p>
          <a:p>
            <a:endParaRPr lang="en-US" dirty="0"/>
          </a:p>
          <a:p>
            <a:pPr marL="0" indent="0">
              <a:buNone/>
            </a:pPr>
            <a:endParaRPr lang="en-US" dirty="0"/>
          </a:p>
        </p:txBody>
      </p:sp>
      <p:pic>
        <p:nvPicPr>
          <p:cNvPr id="5122" name="Picture 2" descr="Image result for phosphorylation cascade">
            <a:extLst>
              <a:ext uri="{FF2B5EF4-FFF2-40B4-BE49-F238E27FC236}">
                <a16:creationId xmlns:a16="http://schemas.microsoft.com/office/drawing/2014/main" id="{23DF35A4-0E47-40A5-BC5A-625460A4A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179" y="1048251"/>
            <a:ext cx="7170821" cy="537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12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116F-A92F-4E77-BEE8-4C53442A61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EF4ABC-3B13-4B28-A377-5277FB7B144E}"/>
              </a:ext>
            </a:extLst>
          </p:cNvPr>
          <p:cNvSpPr>
            <a:spLocks noGrp="1"/>
          </p:cNvSpPr>
          <p:nvPr>
            <p:ph idx="1"/>
          </p:nvPr>
        </p:nvSpPr>
        <p:spPr/>
        <p:txBody>
          <a:bodyPr/>
          <a:lstStyle/>
          <a:p>
            <a:endParaRPr lang="en-US"/>
          </a:p>
        </p:txBody>
      </p:sp>
      <p:pic>
        <p:nvPicPr>
          <p:cNvPr id="4" name="Picture 2" descr="Image result for phosphorylation cascade">
            <a:extLst>
              <a:ext uri="{FF2B5EF4-FFF2-40B4-BE49-F238E27FC236}">
                <a16:creationId xmlns:a16="http://schemas.microsoft.com/office/drawing/2014/main" id="{377CCB9D-FDA3-4BD9-B28B-5A4C9D7B4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442" y="0"/>
            <a:ext cx="9192126" cy="689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34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1FC4DC-CB5F-427E-8C0A-E6C3D2D16612}"/>
              </a:ext>
            </a:extLst>
          </p:cNvPr>
          <p:cNvSpPr>
            <a:spLocks noGrp="1"/>
          </p:cNvSpPr>
          <p:nvPr>
            <p:ph idx="1"/>
          </p:nvPr>
        </p:nvSpPr>
        <p:spPr/>
        <p:txBody>
          <a:bodyPr/>
          <a:lstStyle/>
          <a:p>
            <a:endParaRPr lang="en-US"/>
          </a:p>
        </p:txBody>
      </p:sp>
      <p:pic>
        <p:nvPicPr>
          <p:cNvPr id="6145" name="Picture 1" descr="https://www.nature.com/scitable/content/ne0000/ne0000/ne0000/ne0000/14714370/U4CP2-3_AdenylylCyclase.jpg">
            <a:extLst>
              <a:ext uri="{FF2B5EF4-FFF2-40B4-BE49-F238E27FC236}">
                <a16:creationId xmlns:a16="http://schemas.microsoft.com/office/drawing/2014/main" id="{EDC0E741-E33A-432B-9D38-2148511E6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94" y="0"/>
            <a:ext cx="6057147" cy="67532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3C5CA3DB-8ED8-4F1F-9D69-94F4388F08BA}"/>
              </a:ext>
            </a:extLst>
          </p:cNvPr>
          <p:cNvSpPr>
            <a:spLocks noChangeArrowheads="1"/>
          </p:cNvSpPr>
          <p:nvPr/>
        </p:nvSpPr>
        <p:spPr bwMode="auto">
          <a:xfrm>
            <a:off x="5811253" y="412789"/>
            <a:ext cx="6015789"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Lucida Grande"/>
              </a:rPr>
              <a:t>An example of signal transduction cascade involving cyclic AMP</a:t>
            </a:r>
            <a:endParaRPr kumimoji="0" lang="en-US"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Lucida Grande"/>
              </a:rPr>
              <a:t>The binding of adrenaline to an adrenergic receptor initiates a cascade of reactions inside the cell. The signal transduction cascade begins when adenylyl cyclase, a membrane- bound enzyme, becomes activated by G-protein molecules associated with the adrenergic receptor. Adenylyl cyclase creates multiple cyclic AMP molecules, which fan out and activate protein kinases (PKA, in this example). Protein kinases can enter the nucleus and affect transcription.</a:t>
            </a:r>
            <a:endParaRPr kumimoji="0" lang="en-US"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Lucida Grande"/>
              </a:rPr>
              <a:t>© 2010 </a:t>
            </a:r>
            <a:r>
              <a:rPr kumimoji="0" lang="en-US" altLang="en-US" sz="2400" b="1" i="0" u="none" strike="noStrike" cap="none" normalizeH="0" baseline="0" dirty="0">
                <a:ln>
                  <a:noFill/>
                </a:ln>
                <a:solidFill>
                  <a:srgbClr val="B83205"/>
                </a:solidFill>
                <a:effectLst/>
                <a:latin typeface="Lucida Grande"/>
                <a:hlinkClick r:id="rId3"/>
              </a:rPr>
              <a:t>Nature Education</a:t>
            </a:r>
            <a:r>
              <a:rPr kumimoji="0" lang="en-US" altLang="en-US" sz="2400" b="0" i="0" u="none" strike="noStrike" cap="none" normalizeH="0" baseline="0" dirty="0">
                <a:ln>
                  <a:noFill/>
                </a:ln>
                <a:solidFill>
                  <a:srgbClr val="333333"/>
                </a:solidFill>
                <a:effectLst/>
                <a:latin typeface="Lucida Grande"/>
              </a:rPr>
              <a:t> All rights reserved. </a:t>
            </a:r>
            <a:r>
              <a:rPr kumimoji="0" lang="en-US" altLang="en-US" sz="2400" b="1" i="0" u="none" strike="noStrike" cap="none" normalizeH="0" baseline="0" dirty="0">
                <a:ln>
                  <a:noFill/>
                </a:ln>
                <a:solidFill>
                  <a:srgbClr val="B83205"/>
                </a:solidFill>
                <a:effectLst/>
                <a:latin typeface="Lucida Grande"/>
              </a:rPr>
              <a:t>  </a:t>
            </a:r>
            <a:r>
              <a:rPr kumimoji="0" lang="en-US" altLang="en-US" sz="3200" b="1" i="0" u="none" strike="noStrike" cap="none" normalizeH="0" baseline="0" dirty="0">
                <a:ln>
                  <a:noFill/>
                </a:ln>
                <a:solidFill>
                  <a:srgbClr val="B83205"/>
                </a:solidFill>
                <a:effectLst/>
                <a:latin typeface="Lucida Grande"/>
              </a:rPr>
              <a:t>     </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pic>
        <p:nvPicPr>
          <p:cNvPr id="6147" name="Picture 3" descr="View Terms of Use">
            <a:hlinkClick r:id="rId4"/>
            <a:extLst>
              <a:ext uri="{FF2B5EF4-FFF2-40B4-BE49-F238E27FC236}">
                <a16:creationId xmlns:a16="http://schemas.microsoft.com/office/drawing/2014/main" id="{05B19071-1914-47E3-B57E-4BEB5B5199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6353" y="263525"/>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50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Communication Conserved in Evolution</a:t>
            </a:r>
          </a:p>
        </p:txBody>
      </p:sp>
      <p:sp>
        <p:nvSpPr>
          <p:cNvPr id="3" name="Content Placeholder 2"/>
          <p:cNvSpPr>
            <a:spLocks noGrp="1"/>
          </p:cNvSpPr>
          <p:nvPr>
            <p:ph idx="1"/>
          </p:nvPr>
        </p:nvSpPr>
        <p:spPr>
          <a:xfrm>
            <a:off x="7709338" y="1324303"/>
            <a:ext cx="3799490" cy="5281450"/>
          </a:xfrm>
        </p:spPr>
        <p:txBody>
          <a:bodyPr/>
          <a:lstStyle/>
          <a:p>
            <a:r>
              <a:rPr lang="en-US" dirty="0"/>
              <a:t>Shape specific signal molecules and receptors</a:t>
            </a:r>
          </a:p>
          <a:p>
            <a:pPr lvl="1"/>
            <a:r>
              <a:rPr lang="en-US" dirty="0"/>
              <a:t>Ex mating of yeast</a:t>
            </a:r>
          </a:p>
          <a:p>
            <a:r>
              <a:rPr lang="en-US" b="1" dirty="0"/>
              <a:t>Signal Transduction Pathway</a:t>
            </a:r>
            <a:endParaRPr lang="en-US" dirty="0"/>
          </a:p>
          <a:p>
            <a:pPr lvl="1"/>
            <a:r>
              <a:rPr lang="en-US" dirty="0"/>
              <a:t>series of steps that changes the cell</a:t>
            </a:r>
          </a:p>
          <a:p>
            <a:r>
              <a:rPr lang="en-US" dirty="0"/>
              <a:t>Found in prokaryotes, eukaryotes, yeast, bacteria</a:t>
            </a:r>
          </a:p>
          <a:p>
            <a:pPr lvl="1"/>
            <a:r>
              <a:rPr lang="en-US" b="1" dirty="0"/>
              <a:t>Quorum Sensing in bacteria- Biofilms</a:t>
            </a:r>
          </a:p>
          <a:p>
            <a:r>
              <a:rPr lang="en-US" dirty="0"/>
              <a:t>Long distance signaling in multicellular organisms</a:t>
            </a:r>
          </a:p>
          <a:p>
            <a:pPr lvl="1"/>
            <a:r>
              <a:rPr lang="en-US" dirty="0"/>
              <a:t>EX: Paracrine, synaptic and endocrine signals </a:t>
            </a:r>
          </a:p>
        </p:txBody>
      </p:sp>
      <p:pic>
        <p:nvPicPr>
          <p:cNvPr id="1026" name="Picture 2" descr="Image result for cell communication 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33752"/>
            <a:ext cx="6096000"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788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B854-B937-4745-BD15-A9BF03B5D395}"/>
              </a:ext>
            </a:extLst>
          </p:cNvPr>
          <p:cNvSpPr>
            <a:spLocks noGrp="1"/>
          </p:cNvSpPr>
          <p:nvPr>
            <p:ph type="title"/>
          </p:nvPr>
        </p:nvSpPr>
        <p:spPr>
          <a:xfrm>
            <a:off x="1219200" y="154405"/>
            <a:ext cx="9601200" cy="770021"/>
          </a:xfrm>
        </p:spPr>
        <p:txBody>
          <a:bodyPr/>
          <a:lstStyle/>
          <a:p>
            <a:r>
              <a:rPr lang="en-US" dirty="0"/>
              <a:t>Cholera</a:t>
            </a:r>
          </a:p>
        </p:txBody>
      </p:sp>
      <p:sp>
        <p:nvSpPr>
          <p:cNvPr id="3" name="Content Placeholder 2">
            <a:extLst>
              <a:ext uri="{FF2B5EF4-FFF2-40B4-BE49-F238E27FC236}">
                <a16:creationId xmlns:a16="http://schemas.microsoft.com/office/drawing/2014/main" id="{D17A98F8-5085-4E10-9987-7F77E99050BE}"/>
              </a:ext>
            </a:extLst>
          </p:cNvPr>
          <p:cNvSpPr>
            <a:spLocks noGrp="1"/>
          </p:cNvSpPr>
          <p:nvPr>
            <p:ph idx="1"/>
          </p:nvPr>
        </p:nvSpPr>
        <p:spPr>
          <a:xfrm>
            <a:off x="1219200" y="924426"/>
            <a:ext cx="9601200" cy="3956384"/>
          </a:xfrm>
        </p:spPr>
        <p:txBody>
          <a:bodyPr/>
          <a:lstStyle/>
          <a:p>
            <a:r>
              <a:rPr lang="en-US" dirty="0"/>
              <a:t>Bacteria form a biofilm producing a toxin on the small intestine</a:t>
            </a:r>
          </a:p>
          <a:p>
            <a:r>
              <a:rPr lang="en-US" dirty="0"/>
              <a:t>The toxin is an enzyme that modifies a G protein responsible for salt and water secretion</a:t>
            </a:r>
          </a:p>
          <a:p>
            <a:r>
              <a:rPr lang="en-US" dirty="0"/>
              <a:t>GTP does not become GDP, resulting in high concentrations of cAMP, causing a disruption in salt and water homeostasis and dehydration</a:t>
            </a:r>
          </a:p>
        </p:txBody>
      </p:sp>
      <p:pic>
        <p:nvPicPr>
          <p:cNvPr id="8194" name="Picture 2" descr="Image result for cholera">
            <a:extLst>
              <a:ext uri="{FF2B5EF4-FFF2-40B4-BE49-F238E27FC236}">
                <a16:creationId xmlns:a16="http://schemas.microsoft.com/office/drawing/2014/main" id="{3B4B96E9-61A6-4C3C-8208-B885AB2ED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558" y="3638175"/>
            <a:ext cx="4132847" cy="27566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53A803-FBF3-4742-B76F-A3537A7DE8DE}"/>
              </a:ext>
            </a:extLst>
          </p:cNvPr>
          <p:cNvSpPr txBox="1"/>
          <p:nvPr/>
        </p:nvSpPr>
        <p:spPr>
          <a:xfrm>
            <a:off x="974558" y="6400800"/>
            <a:ext cx="10996863" cy="215444"/>
          </a:xfrm>
          <a:prstGeom prst="rect">
            <a:avLst/>
          </a:prstGeom>
          <a:noFill/>
        </p:spPr>
        <p:txBody>
          <a:bodyPr wrap="square" rtlCol="0">
            <a:spAutoFit/>
          </a:bodyPr>
          <a:lstStyle/>
          <a:p>
            <a:r>
              <a:rPr lang="en-US" sz="800" dirty="0"/>
              <a:t>https://www.rdmag.com/article/2017/05/cdc-recommends-cholera-vaccine-us-travelers</a:t>
            </a:r>
          </a:p>
        </p:txBody>
      </p:sp>
    </p:spTree>
    <p:extLst>
      <p:ext uri="{BB962C8B-B14F-4D97-AF65-F5344CB8AC3E}">
        <p14:creationId xmlns:p14="http://schemas.microsoft.com/office/powerpoint/2010/main" val="424579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1D14-F71E-472F-BDE4-4594378AD5F5}"/>
              </a:ext>
            </a:extLst>
          </p:cNvPr>
          <p:cNvSpPr>
            <a:spLocks noGrp="1"/>
          </p:cNvSpPr>
          <p:nvPr>
            <p:ph type="title"/>
          </p:nvPr>
        </p:nvSpPr>
        <p:spPr>
          <a:xfrm>
            <a:off x="1383632" y="385011"/>
            <a:ext cx="9601200" cy="770021"/>
          </a:xfrm>
        </p:spPr>
        <p:txBody>
          <a:bodyPr/>
          <a:lstStyle/>
          <a:p>
            <a:r>
              <a:rPr lang="en-US" b="1" dirty="0"/>
              <a:t>Importance of Calcium</a:t>
            </a:r>
          </a:p>
        </p:txBody>
      </p:sp>
      <p:sp>
        <p:nvSpPr>
          <p:cNvPr id="3" name="Content Placeholder 2">
            <a:extLst>
              <a:ext uri="{FF2B5EF4-FFF2-40B4-BE49-F238E27FC236}">
                <a16:creationId xmlns:a16="http://schemas.microsoft.com/office/drawing/2014/main" id="{D2D87405-C6C3-4175-A92D-84E6FF8ADCA9}"/>
              </a:ext>
            </a:extLst>
          </p:cNvPr>
          <p:cNvSpPr>
            <a:spLocks noGrp="1"/>
          </p:cNvSpPr>
          <p:nvPr>
            <p:ph idx="1"/>
          </p:nvPr>
        </p:nvSpPr>
        <p:spPr>
          <a:xfrm>
            <a:off x="842211" y="1455821"/>
            <a:ext cx="11189367" cy="4411579"/>
          </a:xfrm>
        </p:spPr>
        <p:txBody>
          <a:bodyPr/>
          <a:lstStyle/>
          <a:p>
            <a:r>
              <a:rPr lang="en-US" dirty="0"/>
              <a:t>Ca</a:t>
            </a:r>
            <a:r>
              <a:rPr lang="en-US" baseline="30000" dirty="0"/>
              <a:t>2+ </a:t>
            </a:r>
            <a:r>
              <a:rPr lang="en-US" dirty="0"/>
              <a:t>used as a messenger </a:t>
            </a:r>
          </a:p>
          <a:p>
            <a:pPr lvl="1"/>
            <a:r>
              <a:rPr lang="en-US" dirty="0"/>
              <a:t>Muscle cell contraction</a:t>
            </a:r>
          </a:p>
          <a:p>
            <a:pPr lvl="1"/>
            <a:r>
              <a:rPr lang="en-US" dirty="0"/>
              <a:t>Cell division</a:t>
            </a:r>
          </a:p>
          <a:p>
            <a:pPr lvl="1"/>
            <a:r>
              <a:rPr lang="en-US" dirty="0"/>
              <a:t>Plant cell greening</a:t>
            </a:r>
          </a:p>
          <a:p>
            <a:r>
              <a:rPr lang="en-US" dirty="0"/>
              <a:t>Secondary messenger in GPCR and RTK</a:t>
            </a:r>
          </a:p>
          <a:p>
            <a:r>
              <a:rPr lang="en-US" dirty="0"/>
              <a:t>Concentration higher in extra cellular fluid cytoplasm therefore they are actively transported into the ER</a:t>
            </a:r>
          </a:p>
          <a:p>
            <a:pPr lvl="1"/>
            <a:r>
              <a:rPr lang="en-US" dirty="0"/>
              <a:t>Moves into the mitochondria through chemiosmosis when levels in cytosol are high</a:t>
            </a:r>
          </a:p>
          <a:p>
            <a:r>
              <a:rPr lang="en-US" dirty="0"/>
              <a:t>Secondary messengers</a:t>
            </a:r>
          </a:p>
          <a:p>
            <a:pPr lvl="1"/>
            <a:r>
              <a:rPr lang="en-US" dirty="0"/>
              <a:t>IP</a:t>
            </a:r>
            <a:r>
              <a:rPr lang="en-US" baseline="-25000" dirty="0"/>
              <a:t>3</a:t>
            </a:r>
            <a:r>
              <a:rPr lang="en-US" dirty="0"/>
              <a:t>- inositol triphosphate </a:t>
            </a:r>
          </a:p>
          <a:p>
            <a:pPr lvl="1"/>
            <a:r>
              <a:rPr lang="en-US" dirty="0"/>
              <a:t>DAG0 diacylglycerol</a:t>
            </a:r>
          </a:p>
          <a:p>
            <a:endParaRPr lang="en-US" dirty="0"/>
          </a:p>
        </p:txBody>
      </p:sp>
    </p:spTree>
    <p:extLst>
      <p:ext uri="{BB962C8B-B14F-4D97-AF65-F5344CB8AC3E}">
        <p14:creationId xmlns:p14="http://schemas.microsoft.com/office/powerpoint/2010/main" val="3775603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9AFE-111D-4751-AD7F-B2E77D943A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23B18C-30F1-425D-9320-41F16B85A460}"/>
              </a:ext>
            </a:extLst>
          </p:cNvPr>
          <p:cNvSpPr>
            <a:spLocks noGrp="1"/>
          </p:cNvSpPr>
          <p:nvPr>
            <p:ph idx="1"/>
          </p:nvPr>
        </p:nvSpPr>
        <p:spPr/>
        <p:txBody>
          <a:bodyPr/>
          <a:lstStyle/>
          <a:p>
            <a:endParaRPr lang="en-US"/>
          </a:p>
        </p:txBody>
      </p:sp>
      <p:pic>
        <p:nvPicPr>
          <p:cNvPr id="9218" name="Picture 2" descr="Image result for ip3 pathway">
            <a:extLst>
              <a:ext uri="{FF2B5EF4-FFF2-40B4-BE49-F238E27FC236}">
                <a16:creationId xmlns:a16="http://schemas.microsoft.com/office/drawing/2014/main" id="{68668003-5835-4D44-A162-AFA48AF62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143" y="-16397"/>
            <a:ext cx="10654872" cy="65254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8994E6-FEBB-4CDB-B606-B14AA957FB3B}"/>
              </a:ext>
            </a:extLst>
          </p:cNvPr>
          <p:cNvSpPr txBox="1"/>
          <p:nvPr/>
        </p:nvSpPr>
        <p:spPr>
          <a:xfrm>
            <a:off x="842211" y="6436895"/>
            <a:ext cx="10948736" cy="369332"/>
          </a:xfrm>
          <a:prstGeom prst="rect">
            <a:avLst/>
          </a:prstGeom>
          <a:noFill/>
        </p:spPr>
        <p:txBody>
          <a:bodyPr wrap="square" rtlCol="0">
            <a:spAutoFit/>
          </a:bodyPr>
          <a:lstStyle/>
          <a:p>
            <a:r>
              <a:rPr lang="en-US" dirty="0"/>
              <a:t>http://www.sivabio.50webs.com/ip13.jpg</a:t>
            </a:r>
          </a:p>
        </p:txBody>
      </p:sp>
    </p:spTree>
    <p:extLst>
      <p:ext uri="{BB962C8B-B14F-4D97-AF65-F5344CB8AC3E}">
        <p14:creationId xmlns:p14="http://schemas.microsoft.com/office/powerpoint/2010/main" val="359621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1727-633E-47EB-B97B-D6A86412C79E}"/>
              </a:ext>
            </a:extLst>
          </p:cNvPr>
          <p:cNvSpPr>
            <a:spLocks noGrp="1"/>
          </p:cNvSpPr>
          <p:nvPr>
            <p:ph type="title"/>
          </p:nvPr>
        </p:nvSpPr>
        <p:spPr>
          <a:xfrm>
            <a:off x="1371600" y="685800"/>
            <a:ext cx="9601200" cy="830179"/>
          </a:xfrm>
        </p:spPr>
        <p:txBody>
          <a:bodyPr/>
          <a:lstStyle/>
          <a:p>
            <a:r>
              <a:rPr lang="en-US" b="1" dirty="0"/>
              <a:t>Cellular Response</a:t>
            </a:r>
          </a:p>
        </p:txBody>
      </p:sp>
      <p:sp>
        <p:nvSpPr>
          <p:cNvPr id="3" name="Content Placeholder 2">
            <a:extLst>
              <a:ext uri="{FF2B5EF4-FFF2-40B4-BE49-F238E27FC236}">
                <a16:creationId xmlns:a16="http://schemas.microsoft.com/office/drawing/2014/main" id="{7A97C3F7-5CCB-45E7-8EB0-05912A04A6B7}"/>
              </a:ext>
            </a:extLst>
          </p:cNvPr>
          <p:cNvSpPr>
            <a:spLocks noGrp="1"/>
          </p:cNvSpPr>
          <p:nvPr>
            <p:ph idx="1"/>
          </p:nvPr>
        </p:nvSpPr>
        <p:spPr>
          <a:xfrm>
            <a:off x="1371600" y="1515979"/>
            <a:ext cx="9601200" cy="5342021"/>
          </a:xfrm>
        </p:spPr>
        <p:txBody>
          <a:bodyPr/>
          <a:lstStyle/>
          <a:p>
            <a:r>
              <a:rPr lang="en-US" dirty="0"/>
              <a:t>Reactions occur when specific genes/proteins are turned on or off</a:t>
            </a:r>
          </a:p>
          <a:p>
            <a:pPr lvl="1"/>
            <a:r>
              <a:rPr lang="en-US" dirty="0"/>
              <a:t>Synthesis through gene expression</a:t>
            </a:r>
          </a:p>
          <a:p>
            <a:pPr lvl="1"/>
            <a:r>
              <a:rPr lang="en-US" dirty="0"/>
              <a:t>Occurs in nucleus or cytoplasm</a:t>
            </a:r>
          </a:p>
          <a:p>
            <a:r>
              <a:rPr lang="en-US" dirty="0"/>
              <a:t>Signaling pathway tend to increase the cellular response</a:t>
            </a:r>
          </a:p>
          <a:p>
            <a:r>
              <a:rPr lang="en-US" dirty="0"/>
              <a:t>Specific points along pathway provide regulation/control</a:t>
            </a:r>
          </a:p>
          <a:p>
            <a:r>
              <a:rPr lang="en-US" b="1" dirty="0"/>
              <a:t>Scaffolding proteins</a:t>
            </a:r>
            <a:r>
              <a:rPr lang="en-US" dirty="0"/>
              <a:t> enhances the productivity of the pathway or can act as a relay protein</a:t>
            </a:r>
          </a:p>
          <a:p>
            <a:r>
              <a:rPr lang="en-US" dirty="0"/>
              <a:t>Pathways can branch out- ex: </a:t>
            </a:r>
            <a:r>
              <a:rPr lang="en-US" dirty="0" err="1"/>
              <a:t>Wiskott</a:t>
            </a:r>
            <a:r>
              <a:rPr lang="en-US" dirty="0"/>
              <a:t>-Aldrich syndrome</a:t>
            </a:r>
          </a:p>
          <a:p>
            <a:endParaRPr lang="en-US" dirty="0"/>
          </a:p>
          <a:p>
            <a:endParaRPr lang="en-US" dirty="0"/>
          </a:p>
        </p:txBody>
      </p:sp>
    </p:spTree>
    <p:extLst>
      <p:ext uri="{BB962C8B-B14F-4D97-AF65-F5344CB8AC3E}">
        <p14:creationId xmlns:p14="http://schemas.microsoft.com/office/powerpoint/2010/main" val="4151882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E41A-C9A9-4278-945D-2403CA3557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ED3058-6327-4927-971F-03CF42EF27BB}"/>
              </a:ext>
            </a:extLst>
          </p:cNvPr>
          <p:cNvSpPr>
            <a:spLocks noGrp="1"/>
          </p:cNvSpPr>
          <p:nvPr>
            <p:ph idx="1"/>
          </p:nvPr>
        </p:nvSpPr>
        <p:spPr/>
        <p:txBody>
          <a:bodyPr/>
          <a:lstStyle/>
          <a:p>
            <a:endParaRPr lang="en-US" dirty="0"/>
          </a:p>
        </p:txBody>
      </p:sp>
      <p:pic>
        <p:nvPicPr>
          <p:cNvPr id="1026" name="Picture 2" descr="File:Metabolic Metro Map.svg">
            <a:extLst>
              <a:ext uri="{FF2B5EF4-FFF2-40B4-BE49-F238E27FC236}">
                <a16:creationId xmlns:a16="http://schemas.microsoft.com/office/drawing/2014/main" id="{C82E6404-7BF6-4C1A-9B17-998162939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327" y="0"/>
            <a:ext cx="8759073" cy="65693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7FAC14-35FD-4A92-9926-306B87DF61C0}"/>
              </a:ext>
            </a:extLst>
          </p:cNvPr>
          <p:cNvSpPr txBox="1"/>
          <p:nvPr/>
        </p:nvSpPr>
        <p:spPr>
          <a:xfrm>
            <a:off x="678730" y="6645898"/>
            <a:ext cx="10294070" cy="215444"/>
          </a:xfrm>
          <a:prstGeom prst="rect">
            <a:avLst/>
          </a:prstGeom>
          <a:noFill/>
        </p:spPr>
        <p:txBody>
          <a:bodyPr wrap="square" rtlCol="0">
            <a:spAutoFit/>
          </a:bodyPr>
          <a:lstStyle/>
          <a:p>
            <a:r>
              <a:rPr lang="en-US" sz="800" dirty="0"/>
              <a:t>https://upload.wikimedia.org/wikipedia/commons/6/6e/Metabolic_Metro_Map.svg</a:t>
            </a:r>
          </a:p>
        </p:txBody>
      </p:sp>
    </p:spTree>
    <p:extLst>
      <p:ext uri="{BB962C8B-B14F-4D97-AF65-F5344CB8AC3E}">
        <p14:creationId xmlns:p14="http://schemas.microsoft.com/office/powerpoint/2010/main" val="1905791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0171-B732-4856-B476-62582C0BCEDC}"/>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7A5810BA-4453-4478-A02E-E40DFC45E5DA}"/>
              </a:ext>
            </a:extLst>
          </p:cNvPr>
          <p:cNvPicPr>
            <a:picLocks noGrp="1" noChangeAspect="1"/>
          </p:cNvPicPr>
          <p:nvPr>
            <p:ph idx="1"/>
          </p:nvPr>
        </p:nvPicPr>
        <p:blipFill>
          <a:blip r:embed="rId2"/>
          <a:stretch>
            <a:fillRect/>
          </a:stretch>
        </p:blipFill>
        <p:spPr>
          <a:xfrm>
            <a:off x="2422689" y="0"/>
            <a:ext cx="8246765" cy="6956982"/>
          </a:xfrm>
        </p:spPr>
      </p:pic>
    </p:spTree>
    <p:extLst>
      <p:ext uri="{BB962C8B-B14F-4D97-AF65-F5344CB8AC3E}">
        <p14:creationId xmlns:p14="http://schemas.microsoft.com/office/powerpoint/2010/main" val="985017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27F3-43C4-4604-8E34-1590222D7858}"/>
              </a:ext>
            </a:extLst>
          </p:cNvPr>
          <p:cNvSpPr>
            <a:spLocks noGrp="1"/>
          </p:cNvSpPr>
          <p:nvPr>
            <p:ph type="title"/>
          </p:nvPr>
        </p:nvSpPr>
        <p:spPr>
          <a:xfrm>
            <a:off x="1295400" y="130404"/>
            <a:ext cx="9601200" cy="860196"/>
          </a:xfrm>
        </p:spPr>
        <p:txBody>
          <a:bodyPr/>
          <a:lstStyle/>
          <a:p>
            <a:r>
              <a:rPr lang="en-US" b="1" dirty="0"/>
              <a:t>Cellular Pathway Endings</a:t>
            </a:r>
          </a:p>
        </p:txBody>
      </p:sp>
      <p:sp>
        <p:nvSpPr>
          <p:cNvPr id="3" name="Content Placeholder 2">
            <a:extLst>
              <a:ext uri="{FF2B5EF4-FFF2-40B4-BE49-F238E27FC236}">
                <a16:creationId xmlns:a16="http://schemas.microsoft.com/office/drawing/2014/main" id="{F4A8F3FB-7BF4-4C33-A176-218E57DF395A}"/>
              </a:ext>
            </a:extLst>
          </p:cNvPr>
          <p:cNvSpPr>
            <a:spLocks noGrp="1"/>
          </p:cNvSpPr>
          <p:nvPr>
            <p:ph idx="1"/>
          </p:nvPr>
        </p:nvSpPr>
        <p:spPr>
          <a:xfrm>
            <a:off x="1465869" y="1425804"/>
            <a:ext cx="9601200" cy="4572000"/>
          </a:xfrm>
        </p:spPr>
        <p:txBody>
          <a:bodyPr/>
          <a:lstStyle/>
          <a:p>
            <a:r>
              <a:rPr lang="en-US" b="1" dirty="0"/>
              <a:t>Apoptosis: </a:t>
            </a:r>
            <a:r>
              <a:rPr lang="en-US" dirty="0"/>
              <a:t>programmed cell death</a:t>
            </a:r>
          </a:p>
          <a:p>
            <a:pPr lvl="1"/>
            <a:r>
              <a:rPr lang="en-US" dirty="0"/>
              <a:t>Organelles break up DNA to protect neighboring cells from damage</a:t>
            </a:r>
          </a:p>
          <a:p>
            <a:pPr lvl="1"/>
            <a:r>
              <a:rPr lang="en-US" dirty="0"/>
              <a:t>Most pathways signaled by outside ligand from a neighboring cell</a:t>
            </a:r>
          </a:p>
          <a:p>
            <a:pPr lvl="1"/>
            <a:r>
              <a:rPr lang="en-US" dirty="0"/>
              <a:t>Ligand binds and activates the caspases that carry out apoptosis</a:t>
            </a:r>
          </a:p>
          <a:p>
            <a:r>
              <a:rPr lang="en-US" b="1" dirty="0"/>
              <a:t>Caspases </a:t>
            </a:r>
            <a:r>
              <a:rPr lang="en-US" dirty="0"/>
              <a:t>are proteins that control cell deaths</a:t>
            </a:r>
          </a:p>
          <a:p>
            <a:pPr lvl="1"/>
            <a:r>
              <a:rPr lang="en-US" dirty="0"/>
              <a:t>15 different types of caspases in mammals</a:t>
            </a:r>
          </a:p>
          <a:p>
            <a:pPr lvl="1"/>
            <a:r>
              <a:rPr lang="en-US" dirty="0"/>
              <a:t>Cytochrome C from the ETC in the mitochondria acts as a caspase</a:t>
            </a:r>
          </a:p>
          <a:p>
            <a:r>
              <a:rPr lang="en-US" dirty="0"/>
              <a:t>Cell death can come from internal signals</a:t>
            </a:r>
          </a:p>
          <a:p>
            <a:pPr lvl="1"/>
            <a:r>
              <a:rPr lang="en-US" dirty="0"/>
              <a:t>DNA with irreplaceable damage</a:t>
            </a:r>
          </a:p>
          <a:p>
            <a:pPr lvl="1"/>
            <a:r>
              <a:rPr lang="en-US" dirty="0"/>
              <a:t>Rough ER with mutated protein folding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83559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8332-7B2A-4C8F-827F-15882C5CD5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D4FF8E-B7E3-4706-9EB9-830649A4D8F2}"/>
              </a:ext>
            </a:extLst>
          </p:cNvPr>
          <p:cNvSpPr>
            <a:spLocks noGrp="1"/>
          </p:cNvSpPr>
          <p:nvPr>
            <p:ph idx="1"/>
          </p:nvPr>
        </p:nvSpPr>
        <p:spPr>
          <a:xfrm>
            <a:off x="7550870" y="2286000"/>
            <a:ext cx="3421930" cy="3581400"/>
          </a:xfrm>
        </p:spPr>
        <p:txBody>
          <a:bodyPr/>
          <a:lstStyle/>
          <a:p>
            <a:r>
              <a:rPr lang="en-US" dirty="0"/>
              <a:t>Similarities between organisms show early development in eukaryotes</a:t>
            </a:r>
          </a:p>
          <a:p>
            <a:r>
              <a:rPr lang="en-US" dirty="0"/>
              <a:t>Failure of apoptosis in mammals could result in webbing of digits</a:t>
            </a:r>
          </a:p>
        </p:txBody>
      </p:sp>
      <p:pic>
        <p:nvPicPr>
          <p:cNvPr id="3074" name="Picture 2" descr="Image result for apoptosis in nematodes and mammals">
            <a:extLst>
              <a:ext uri="{FF2B5EF4-FFF2-40B4-BE49-F238E27FC236}">
                <a16:creationId xmlns:a16="http://schemas.microsoft.com/office/drawing/2014/main" id="{CADC0DED-E445-4C3E-B4F9-A473662FC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60" y="89042"/>
            <a:ext cx="6691067" cy="667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319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B8ED-015C-4839-81A1-B1103DEDD4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8657A6-5E30-48AA-952C-11482CDA7FFC}"/>
              </a:ext>
            </a:extLst>
          </p:cNvPr>
          <p:cNvSpPr>
            <a:spLocks noGrp="1"/>
          </p:cNvSpPr>
          <p:nvPr>
            <p:ph idx="1"/>
          </p:nvPr>
        </p:nvSpPr>
        <p:spPr/>
        <p:txBody>
          <a:bodyPr/>
          <a:lstStyle/>
          <a:p>
            <a:endParaRPr lang="en-US" dirty="0"/>
          </a:p>
        </p:txBody>
      </p:sp>
      <p:pic>
        <p:nvPicPr>
          <p:cNvPr id="4098" name="Picture 2" descr="Image result for apoptosis">
            <a:extLst>
              <a:ext uri="{FF2B5EF4-FFF2-40B4-BE49-F238E27FC236}">
                <a16:creationId xmlns:a16="http://schemas.microsoft.com/office/drawing/2014/main" id="{3158ABF6-1FBC-4CD2-B513-71AF3F710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11136" cy="400832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apoptosis">
            <a:extLst>
              <a:ext uri="{FF2B5EF4-FFF2-40B4-BE49-F238E27FC236}">
                <a16:creationId xmlns:a16="http://schemas.microsoft.com/office/drawing/2014/main" id="{C6130226-BD90-4339-AC76-00E2188082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apoptosis">
            <a:extLst>
              <a:ext uri="{FF2B5EF4-FFF2-40B4-BE49-F238E27FC236}">
                <a16:creationId xmlns:a16="http://schemas.microsoft.com/office/drawing/2014/main" id="{AD9C7476-1993-4742-BE93-7B3ACABE7F8F}"/>
              </a:ext>
            </a:extLst>
          </p:cNvPr>
          <p:cNvSpPr>
            <a:spLocks noChangeAspect="1" noChangeArrowheads="1"/>
          </p:cNvSpPr>
          <p:nvPr/>
        </p:nvSpPr>
        <p:spPr bwMode="auto">
          <a:xfrm>
            <a:off x="9617567" y="4824155"/>
            <a:ext cx="393699" cy="3936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Related image">
            <a:extLst>
              <a:ext uri="{FF2B5EF4-FFF2-40B4-BE49-F238E27FC236}">
                <a16:creationId xmlns:a16="http://schemas.microsoft.com/office/drawing/2014/main" id="{778E1B14-4AEE-4C20-AB27-DBB72CF3E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852" y="4008327"/>
            <a:ext cx="5770148" cy="2849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E1FDCF-0010-4018-BC4C-39D535F45222}"/>
              </a:ext>
            </a:extLst>
          </p:cNvPr>
          <p:cNvSpPr txBox="1"/>
          <p:nvPr/>
        </p:nvSpPr>
        <p:spPr>
          <a:xfrm>
            <a:off x="6633686" y="6575506"/>
            <a:ext cx="5346480" cy="215444"/>
          </a:xfrm>
          <a:prstGeom prst="rect">
            <a:avLst/>
          </a:prstGeom>
          <a:noFill/>
        </p:spPr>
        <p:txBody>
          <a:bodyPr wrap="square" rtlCol="0">
            <a:spAutoFit/>
          </a:bodyPr>
          <a:lstStyle/>
          <a:p>
            <a:r>
              <a:rPr lang="en-US" sz="800" dirty="0"/>
              <a:t>http://classes.kumc.edu/som/cellbiology/processes/celldeath/images/nr46.jpg</a:t>
            </a:r>
          </a:p>
        </p:txBody>
      </p:sp>
      <p:sp>
        <p:nvSpPr>
          <p:cNvPr id="7" name="TextBox 6">
            <a:extLst>
              <a:ext uri="{FF2B5EF4-FFF2-40B4-BE49-F238E27FC236}">
                <a16:creationId xmlns:a16="http://schemas.microsoft.com/office/drawing/2014/main" id="{7253E163-951F-4D88-9821-E337F79E26DE}"/>
              </a:ext>
            </a:extLst>
          </p:cNvPr>
          <p:cNvSpPr txBox="1"/>
          <p:nvPr/>
        </p:nvSpPr>
        <p:spPr>
          <a:xfrm>
            <a:off x="0" y="4008327"/>
            <a:ext cx="6221691" cy="461665"/>
          </a:xfrm>
          <a:prstGeom prst="rect">
            <a:avLst/>
          </a:prstGeom>
          <a:noFill/>
        </p:spPr>
        <p:txBody>
          <a:bodyPr wrap="square" rtlCol="0">
            <a:spAutoFit/>
          </a:bodyPr>
          <a:lstStyle/>
          <a:p>
            <a:r>
              <a:rPr lang="en-US" sz="800" dirty="0"/>
              <a:t>https://www.google.com/url?sa=i&amp;source=images&amp;cd=&amp;cad=rja&amp;uact=8&amp;ved=2ahUKEwig97W8qqfeAhUMmeAKHa1pDwoQjRx6BAgBEAU&amp;url=https%3A%2F%2Fsites.duke.edu%2Fapep%2Fmodule-3-alcohol-cell-suicide-and-the-adolescent-brain%2Fexplore-more%2Fto-be-or-not-to-be-apoptosis%2F&amp;psig=AOvVaw1g4Q0tNVViC5FxojnN3S1y&amp;ust=1540754002811030</a:t>
            </a:r>
          </a:p>
        </p:txBody>
      </p:sp>
      <p:pic>
        <p:nvPicPr>
          <p:cNvPr id="4106" name="Picture 10" descr="Image result for apoptosis and cancer">
            <a:extLst>
              <a:ext uri="{FF2B5EF4-FFF2-40B4-BE49-F238E27FC236}">
                <a16:creationId xmlns:a16="http://schemas.microsoft.com/office/drawing/2014/main" id="{2512906C-65E9-4CD0-9A0E-6873D7198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0041" y="-83691"/>
            <a:ext cx="4010320" cy="40103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08A5CB1-E945-40F8-A5F4-90C89501B64C}"/>
              </a:ext>
            </a:extLst>
          </p:cNvPr>
          <p:cNvSpPr/>
          <p:nvPr/>
        </p:nvSpPr>
        <p:spPr>
          <a:xfrm>
            <a:off x="7442617" y="3757463"/>
            <a:ext cx="4010320" cy="215444"/>
          </a:xfrm>
          <a:prstGeom prst="rect">
            <a:avLst/>
          </a:prstGeom>
        </p:spPr>
        <p:txBody>
          <a:bodyPr wrap="square">
            <a:spAutoFit/>
          </a:bodyPr>
          <a:lstStyle/>
          <a:p>
            <a:r>
              <a:rPr lang="en-US" sz="800" dirty="0"/>
              <a:t>https://images.wisegeek.com/small/diagram-of-apoptosis.jpg</a:t>
            </a:r>
          </a:p>
        </p:txBody>
      </p:sp>
    </p:spTree>
    <p:extLst>
      <p:ext uri="{BB962C8B-B14F-4D97-AF65-F5344CB8AC3E}">
        <p14:creationId xmlns:p14="http://schemas.microsoft.com/office/powerpoint/2010/main" val="320849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C7D7-DEAD-4EE9-92F6-5B5114A9C1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977B91-6D01-4E8F-A2E5-C2E49CA8803C}"/>
              </a:ext>
            </a:extLst>
          </p:cNvPr>
          <p:cNvSpPr>
            <a:spLocks noGrp="1"/>
          </p:cNvSpPr>
          <p:nvPr>
            <p:ph idx="1"/>
          </p:nvPr>
        </p:nvSpPr>
        <p:spPr/>
        <p:txBody>
          <a:bodyPr/>
          <a:lstStyle/>
          <a:p>
            <a:endParaRPr lang="en-US"/>
          </a:p>
        </p:txBody>
      </p:sp>
      <p:pic>
        <p:nvPicPr>
          <p:cNvPr id="5124" name="Picture 4" descr="Image result for apoptosis and cancer">
            <a:extLst>
              <a:ext uri="{FF2B5EF4-FFF2-40B4-BE49-F238E27FC236}">
                <a16:creationId xmlns:a16="http://schemas.microsoft.com/office/drawing/2014/main" id="{C16E98AD-54DC-41AE-8FC4-021B89320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579" y="0"/>
            <a:ext cx="8700842" cy="6532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7BC091-910E-476D-BAF9-B6B3BDE8560A}"/>
              </a:ext>
            </a:extLst>
          </p:cNvPr>
          <p:cNvSpPr txBox="1"/>
          <p:nvPr/>
        </p:nvSpPr>
        <p:spPr>
          <a:xfrm>
            <a:off x="1498862" y="6579909"/>
            <a:ext cx="10228082" cy="215444"/>
          </a:xfrm>
          <a:prstGeom prst="rect">
            <a:avLst/>
          </a:prstGeom>
          <a:noFill/>
        </p:spPr>
        <p:txBody>
          <a:bodyPr wrap="square" rtlCol="0">
            <a:spAutoFit/>
          </a:bodyPr>
          <a:lstStyle/>
          <a:p>
            <a:r>
              <a:rPr lang="en-US" sz="800" dirty="0"/>
              <a:t>https://image.slidesharecdn.com/apoptosis-160704105022/95/apoptosis-16-638.jpg?cb=1467629556</a:t>
            </a:r>
          </a:p>
        </p:txBody>
      </p:sp>
    </p:spTree>
    <p:extLst>
      <p:ext uri="{BB962C8B-B14F-4D97-AF65-F5344CB8AC3E}">
        <p14:creationId xmlns:p14="http://schemas.microsoft.com/office/powerpoint/2010/main" val="276341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Cellular Signaling</a:t>
            </a:r>
          </a:p>
        </p:txBody>
      </p:sp>
      <p:sp>
        <p:nvSpPr>
          <p:cNvPr id="3" name="Content Placeholder 2"/>
          <p:cNvSpPr>
            <a:spLocks noGrp="1"/>
          </p:cNvSpPr>
          <p:nvPr>
            <p:ph idx="1"/>
          </p:nvPr>
        </p:nvSpPr>
        <p:spPr>
          <a:xfrm>
            <a:off x="1371600" y="2286000"/>
            <a:ext cx="8403021" cy="3581400"/>
          </a:xfrm>
        </p:spPr>
        <p:txBody>
          <a:bodyPr>
            <a:noAutofit/>
          </a:bodyPr>
          <a:lstStyle/>
          <a:p>
            <a:r>
              <a:rPr lang="en-US" sz="2400" dirty="0"/>
              <a:t>Earl Sutherland studied how adrenaline (norepinephrine) breaks down glycogen for respiration (Fight or Flight)</a:t>
            </a:r>
          </a:p>
          <a:p>
            <a:pPr marL="0" indent="0">
              <a:buNone/>
            </a:pPr>
            <a:r>
              <a:rPr lang="en-US" sz="2400" b="1" dirty="0"/>
              <a:t>Step 1:</a:t>
            </a:r>
            <a:r>
              <a:rPr lang="en-US" sz="2400" dirty="0"/>
              <a:t> Reception: a chemical signal must be detected by a receptor protein molecule</a:t>
            </a:r>
          </a:p>
          <a:p>
            <a:pPr marL="0" indent="0">
              <a:buNone/>
            </a:pPr>
            <a:r>
              <a:rPr lang="en-US" sz="2400" b="1" dirty="0"/>
              <a:t>Step 2: </a:t>
            </a:r>
            <a:r>
              <a:rPr lang="en-US" sz="2400" dirty="0"/>
              <a:t> Transduction: The signal molecule changes the receptor protein causing a specific cellular response- </a:t>
            </a:r>
            <a:r>
              <a:rPr lang="en-US" sz="2400" b="1" i="1" dirty="0"/>
              <a:t>Signal Transduction Pathway</a:t>
            </a:r>
            <a:endParaRPr lang="en-US" sz="2400" i="1" dirty="0"/>
          </a:p>
          <a:p>
            <a:pPr marL="0" indent="0">
              <a:buNone/>
            </a:pPr>
            <a:r>
              <a:rPr lang="en-US" sz="2400" b="1" dirty="0"/>
              <a:t>Step 3:</a:t>
            </a:r>
            <a:r>
              <a:rPr lang="en-US" sz="2400" dirty="0"/>
              <a:t> Response: The cell responds in a specific way to maintain homeostasis</a:t>
            </a:r>
            <a:endParaRPr lang="en-US" sz="2400" b="1" dirty="0"/>
          </a:p>
        </p:txBody>
      </p:sp>
      <p:pic>
        <p:nvPicPr>
          <p:cNvPr id="2054" name="Picture 6" descr="Image result for earl suther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6510" y="0"/>
            <a:ext cx="2112579" cy="31688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8124" y="6385034"/>
            <a:ext cx="11303876" cy="338554"/>
          </a:xfrm>
          <a:prstGeom prst="rect">
            <a:avLst/>
          </a:prstGeom>
          <a:noFill/>
        </p:spPr>
        <p:txBody>
          <a:bodyPr wrap="square" rtlCol="0">
            <a:spAutoFit/>
          </a:bodyPr>
          <a:lstStyle/>
          <a:p>
            <a:r>
              <a:rPr lang="en-US" sz="800" dirty="0"/>
              <a:t>https://www.google.com/url?sa=i&amp;source=images&amp;cd=&amp;ved=0ahUKEwj48uehlJreAhXQm-AKHao8AH8QMwg8KAAwAA&amp;url=https%3A%2F%2Fwww.nobelprize.org%2Fprizes%2Fmedicine%2F1971%2Fsutherland%2Ffacts%2F&amp;psig=AOvVaw13p34gBfW8EIn89mYGehRl&amp;ust=1540301472087846&amp;ictx=3&amp;uact=3</a:t>
            </a:r>
          </a:p>
        </p:txBody>
      </p:sp>
    </p:spTree>
    <p:extLst>
      <p:ext uri="{BB962C8B-B14F-4D97-AF65-F5344CB8AC3E}">
        <p14:creationId xmlns:p14="http://schemas.microsoft.com/office/powerpoint/2010/main" val="279169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g protein coupled recep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449" y="-102880"/>
            <a:ext cx="938256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23848" y="6416566"/>
            <a:ext cx="9159766" cy="338554"/>
          </a:xfrm>
          <a:prstGeom prst="rect">
            <a:avLst/>
          </a:prstGeom>
          <a:noFill/>
        </p:spPr>
        <p:txBody>
          <a:bodyPr wrap="square" rtlCol="0">
            <a:spAutoFit/>
          </a:bodyPr>
          <a:lstStyle/>
          <a:p>
            <a:r>
              <a:rPr lang="en-US" sz="800" dirty="0"/>
              <a:t>https://www.google.com/url?sa=i&amp;source=images&amp;cd=&amp;cad=rja&amp;uact=8&amp;ved=2ahUKEwj38YyulpreAhWudN8KHROcCNIQjRx6BAgBEAU&amp;url=http%3A%2F%2Fvaydile.euforic.co%2Fg-protein-coupled-receptors%2F&amp;psig=AOvVaw24O_2FK36J0WxrDNxJCN2a&amp;ust=1540302025048495</a:t>
            </a:r>
          </a:p>
        </p:txBody>
      </p:sp>
    </p:spTree>
    <p:extLst>
      <p:ext uri="{BB962C8B-B14F-4D97-AF65-F5344CB8AC3E}">
        <p14:creationId xmlns:p14="http://schemas.microsoft.com/office/powerpoint/2010/main" val="319586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0D24-1D09-4199-ACFC-F5BA5259694F}"/>
              </a:ext>
            </a:extLst>
          </p:cNvPr>
          <p:cNvSpPr>
            <a:spLocks noGrp="1"/>
          </p:cNvSpPr>
          <p:nvPr>
            <p:ph type="title"/>
          </p:nvPr>
        </p:nvSpPr>
        <p:spPr/>
        <p:txBody>
          <a:bodyPr/>
          <a:lstStyle/>
          <a:p>
            <a:r>
              <a:rPr lang="en-US" dirty="0"/>
              <a:t>G Protein Receptors (GPCR) </a:t>
            </a:r>
            <a:br>
              <a:rPr lang="en-US" dirty="0"/>
            </a:br>
            <a:r>
              <a:rPr lang="en-US" sz="4000" i="1" dirty="0"/>
              <a:t>G Protein Couple Receptor</a:t>
            </a:r>
            <a:endParaRPr lang="en-US" dirty="0"/>
          </a:p>
        </p:txBody>
      </p:sp>
      <p:sp>
        <p:nvSpPr>
          <p:cNvPr id="3" name="Content Placeholder 2">
            <a:extLst>
              <a:ext uri="{FF2B5EF4-FFF2-40B4-BE49-F238E27FC236}">
                <a16:creationId xmlns:a16="http://schemas.microsoft.com/office/drawing/2014/main" id="{529786D5-AD1A-4771-A072-9EB6360ACD63}"/>
              </a:ext>
            </a:extLst>
          </p:cNvPr>
          <p:cNvSpPr>
            <a:spLocks noGrp="1"/>
          </p:cNvSpPr>
          <p:nvPr>
            <p:ph idx="1"/>
          </p:nvPr>
        </p:nvSpPr>
        <p:spPr/>
        <p:txBody>
          <a:bodyPr>
            <a:normAutofit lnSpcReduction="10000"/>
          </a:bodyPr>
          <a:lstStyle/>
          <a:p>
            <a:r>
              <a:rPr lang="en-US" dirty="0"/>
              <a:t>Similar in structure within eukaryotes</a:t>
            </a:r>
          </a:p>
          <a:p>
            <a:pPr lvl="1"/>
            <a:r>
              <a:rPr lang="en-US" dirty="0"/>
              <a:t>A single polypeptide with 7 transmembrane alpha helices</a:t>
            </a:r>
          </a:p>
          <a:p>
            <a:pPr lvl="1"/>
            <a:r>
              <a:rPr lang="en-US" dirty="0"/>
              <a:t>Loops in protein form binding sites (outside the cell) and G protein on the inside</a:t>
            </a:r>
          </a:p>
          <a:p>
            <a:r>
              <a:rPr lang="en-US" dirty="0"/>
              <a:t>Diverse in function</a:t>
            </a:r>
          </a:p>
          <a:p>
            <a:pPr lvl="1"/>
            <a:r>
              <a:rPr lang="en-US" dirty="0"/>
              <a:t>Embryonic development, smell, taste</a:t>
            </a:r>
          </a:p>
          <a:p>
            <a:r>
              <a:rPr lang="en-US" dirty="0"/>
              <a:t>Many diseases are a result off malfunctions of G proteins</a:t>
            </a:r>
          </a:p>
          <a:p>
            <a:pPr lvl="1"/>
            <a:r>
              <a:rPr lang="en-US" dirty="0"/>
              <a:t>Cholera</a:t>
            </a:r>
          </a:p>
          <a:p>
            <a:pPr lvl="1"/>
            <a:r>
              <a:rPr lang="en-US" dirty="0"/>
              <a:t>Pertussis</a:t>
            </a:r>
          </a:p>
          <a:p>
            <a:pPr lvl="1"/>
            <a:r>
              <a:rPr lang="en-US" dirty="0"/>
              <a:t>botulism</a:t>
            </a:r>
          </a:p>
        </p:txBody>
      </p:sp>
    </p:spTree>
    <p:extLst>
      <p:ext uri="{BB962C8B-B14F-4D97-AF65-F5344CB8AC3E}">
        <p14:creationId xmlns:p14="http://schemas.microsoft.com/office/powerpoint/2010/main" val="144145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G protein coupled rea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129" y="-110359"/>
            <a:ext cx="9702142" cy="6511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0165" y="6498223"/>
            <a:ext cx="10736317" cy="338554"/>
          </a:xfrm>
          <a:prstGeom prst="rect">
            <a:avLst/>
          </a:prstGeom>
          <a:noFill/>
        </p:spPr>
        <p:txBody>
          <a:bodyPr wrap="square" rtlCol="0">
            <a:spAutoFit/>
          </a:bodyPr>
          <a:lstStyle/>
          <a:p>
            <a:r>
              <a:rPr lang="en-US" sz="800" dirty="0"/>
              <a:t>https://www.google.com/url?sa=i&amp;source=images&amp;cd=&amp;cad=rja&amp;uact=8&amp;ved=2ahUKEwilg8nflZreAhUSmeAKHQnWBXoQjRx6BAgBEAU&amp;url=https%3A%2F%2Fbio.libretexts.org%2FTextMaps%2FBiochemistry%2FBook%253A_Biochemistry_Free_and_Easy_(Ahern_and_Rajagopal)%2F08%253A_Signaling%2F8.4%253A_G-protein_Coupled_Receptors_(GPCRs)&amp;psig=AOvVaw2jxXhFRdBX8jGZDX3QbKzZ&amp;ust=1540301862731596</a:t>
            </a:r>
          </a:p>
        </p:txBody>
      </p:sp>
    </p:spTree>
    <p:extLst>
      <p:ext uri="{BB962C8B-B14F-4D97-AF65-F5344CB8AC3E}">
        <p14:creationId xmlns:p14="http://schemas.microsoft.com/office/powerpoint/2010/main" val="367846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442E-ADF5-4C3E-BDD5-E117A455F489}"/>
              </a:ext>
            </a:extLst>
          </p:cNvPr>
          <p:cNvSpPr>
            <a:spLocks noGrp="1"/>
          </p:cNvSpPr>
          <p:nvPr>
            <p:ph type="title"/>
          </p:nvPr>
        </p:nvSpPr>
        <p:spPr>
          <a:xfrm>
            <a:off x="1371600" y="685800"/>
            <a:ext cx="9601200" cy="736600"/>
          </a:xfrm>
        </p:spPr>
        <p:txBody>
          <a:bodyPr/>
          <a:lstStyle/>
          <a:p>
            <a:r>
              <a:rPr lang="en-US" dirty="0">
                <a:hlinkClick r:id="rId2"/>
              </a:rPr>
              <a:t>GPCR</a:t>
            </a:r>
            <a:endParaRPr lang="en-US" dirty="0"/>
          </a:p>
        </p:txBody>
      </p:sp>
      <p:sp>
        <p:nvSpPr>
          <p:cNvPr id="3" name="Content Placeholder 2">
            <a:extLst>
              <a:ext uri="{FF2B5EF4-FFF2-40B4-BE49-F238E27FC236}">
                <a16:creationId xmlns:a16="http://schemas.microsoft.com/office/drawing/2014/main" id="{630E1954-4153-4260-86E7-0BF2F0151F67}"/>
              </a:ext>
            </a:extLst>
          </p:cNvPr>
          <p:cNvSpPr>
            <a:spLocks noGrp="1"/>
          </p:cNvSpPr>
          <p:nvPr>
            <p:ph idx="1"/>
          </p:nvPr>
        </p:nvSpPr>
        <p:spPr/>
        <p:txBody>
          <a:bodyPr/>
          <a:lstStyle/>
          <a:p>
            <a:pPr marL="457200" indent="-457200">
              <a:buAutoNum type="arabicPeriod"/>
            </a:pPr>
            <a:r>
              <a:rPr lang="en-US" dirty="0"/>
              <a:t>GDP (Guanine Di or Tri Phosphate- similar to ADP/ATP) binds to G protein (</a:t>
            </a:r>
            <a:r>
              <a:rPr lang="en-US" b="1" dirty="0"/>
              <a:t>inactive)</a:t>
            </a:r>
            <a:endParaRPr lang="en-US" dirty="0"/>
          </a:p>
          <a:p>
            <a:pPr marL="457200" indent="-457200">
              <a:buAutoNum type="arabicPeriod"/>
            </a:pPr>
            <a:r>
              <a:rPr lang="en-US" dirty="0"/>
              <a:t>A signal molecules binds to the receptor, the G protein with the help of an enzyme, changes shape, causing GTP to replaces GDP and activating the protein</a:t>
            </a:r>
          </a:p>
          <a:p>
            <a:pPr marL="457200" indent="-457200">
              <a:buAutoNum type="arabicPeriod"/>
            </a:pPr>
            <a:r>
              <a:rPr lang="en-US" dirty="0"/>
              <a:t>G protein now leaves the receptor, binds to the enzyme and triggers the next cellular response (similar to ligands)</a:t>
            </a:r>
          </a:p>
          <a:p>
            <a:pPr marL="0" indent="0">
              <a:buNone/>
            </a:pPr>
            <a:endParaRPr lang="en-US" dirty="0"/>
          </a:p>
          <a:p>
            <a:pPr marL="0" indent="0">
              <a:buNone/>
            </a:pPr>
            <a:r>
              <a:rPr lang="en-US" i="1" dirty="0"/>
              <a:t>Shape changes are temporary as the G protein is also GTPase which hydrolyzes GTP to GDP + Pi </a:t>
            </a:r>
          </a:p>
          <a:p>
            <a:pPr marL="457200" indent="-457200">
              <a:buAutoNum type="arabicPeriod"/>
            </a:pPr>
            <a:endParaRPr lang="en-US" dirty="0"/>
          </a:p>
        </p:txBody>
      </p:sp>
    </p:spTree>
    <p:extLst>
      <p:ext uri="{BB962C8B-B14F-4D97-AF65-F5344CB8AC3E}">
        <p14:creationId xmlns:p14="http://schemas.microsoft.com/office/powerpoint/2010/main" val="289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Image result for g protein coupled recep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71" y="-107722"/>
            <a:ext cx="9046122" cy="67928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9090" y="6577373"/>
            <a:ext cx="8245365" cy="215444"/>
          </a:xfrm>
          <a:prstGeom prst="rect">
            <a:avLst/>
          </a:prstGeom>
          <a:noFill/>
        </p:spPr>
        <p:txBody>
          <a:bodyPr wrap="square" rtlCol="0">
            <a:spAutoFit/>
          </a:bodyPr>
          <a:lstStyle/>
          <a:p>
            <a:r>
              <a:rPr lang="en-US" sz="800" dirty="0"/>
              <a:t>https://upload.wikimedia.org/wikipedia/commons/thumb/8/8e/G_protein.jpg/550px-G_protein.jpg</a:t>
            </a:r>
          </a:p>
        </p:txBody>
      </p:sp>
    </p:spTree>
    <p:extLst>
      <p:ext uri="{BB962C8B-B14F-4D97-AF65-F5344CB8AC3E}">
        <p14:creationId xmlns:p14="http://schemas.microsoft.com/office/powerpoint/2010/main" val="129935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16280"/>
          </a:xfrm>
        </p:spPr>
        <p:txBody>
          <a:bodyPr/>
          <a:lstStyle/>
          <a:p>
            <a:r>
              <a:rPr lang="en-US" dirty="0"/>
              <a:t>Receptor Tyrosine Kinase</a:t>
            </a:r>
          </a:p>
        </p:txBody>
      </p:sp>
      <p:sp>
        <p:nvSpPr>
          <p:cNvPr id="3" name="Content Placeholder 2"/>
          <p:cNvSpPr>
            <a:spLocks noGrp="1"/>
          </p:cNvSpPr>
          <p:nvPr>
            <p:ph idx="1"/>
          </p:nvPr>
        </p:nvSpPr>
        <p:spPr>
          <a:xfrm>
            <a:off x="1371600" y="1402080"/>
            <a:ext cx="9601200" cy="4465320"/>
          </a:xfrm>
        </p:spPr>
        <p:txBody>
          <a:bodyPr/>
          <a:lstStyle/>
          <a:p>
            <a:r>
              <a:rPr lang="en-US" dirty="0"/>
              <a:t>Plasma membrane enzymatic protein</a:t>
            </a:r>
          </a:p>
          <a:p>
            <a:pPr lvl="1"/>
            <a:r>
              <a:rPr lang="en-US" dirty="0"/>
              <a:t>Transfers phosphate groups </a:t>
            </a:r>
          </a:p>
          <a:p>
            <a:pPr lvl="2"/>
            <a:r>
              <a:rPr lang="en-US" dirty="0"/>
              <a:t>Transfers a phosphate group from ATP to tyrosine on a substrate protein</a:t>
            </a:r>
          </a:p>
          <a:p>
            <a:r>
              <a:rPr lang="en-US" dirty="0"/>
              <a:t>RTK’s are used to activate multiple pathways</a:t>
            </a:r>
          </a:p>
          <a:p>
            <a:pPr lvl="1"/>
            <a:r>
              <a:rPr lang="en-US" dirty="0"/>
              <a:t>Cell growth and reproduction</a:t>
            </a:r>
          </a:p>
          <a:p>
            <a:pPr lvl="1"/>
            <a:r>
              <a:rPr lang="en-US" dirty="0"/>
              <a:t>Different from GPCR’s (only one pathway)</a:t>
            </a:r>
          </a:p>
          <a:p>
            <a:pPr marL="0" indent="0">
              <a:buNone/>
            </a:pPr>
            <a:endParaRPr lang="en-US" dirty="0"/>
          </a:p>
        </p:txBody>
      </p:sp>
    </p:spTree>
    <p:extLst>
      <p:ext uri="{BB962C8B-B14F-4D97-AF65-F5344CB8AC3E}">
        <p14:creationId xmlns:p14="http://schemas.microsoft.com/office/powerpoint/2010/main" val="332211277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213</TotalTime>
  <Words>1442</Words>
  <Application>Microsoft Office PowerPoint</Application>
  <PresentationFormat>Widescreen</PresentationFormat>
  <Paragraphs>126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Franklin Gothic Book</vt:lpstr>
      <vt:lpstr>Lucida Grande</vt:lpstr>
      <vt:lpstr>Wingdings</vt:lpstr>
      <vt:lpstr>Crop</vt:lpstr>
      <vt:lpstr>Cell communication</vt:lpstr>
      <vt:lpstr>Cell Communication Conserved in Evolution</vt:lpstr>
      <vt:lpstr>Stages of Cellular Signaling</vt:lpstr>
      <vt:lpstr>PowerPoint Presentation</vt:lpstr>
      <vt:lpstr>G Protein Receptors (GPCR)  G Protein Couple Receptor</vt:lpstr>
      <vt:lpstr>PowerPoint Presentation</vt:lpstr>
      <vt:lpstr>GPCR</vt:lpstr>
      <vt:lpstr>PowerPoint Presentation</vt:lpstr>
      <vt:lpstr>Receptor Tyrosine Kinase</vt:lpstr>
      <vt:lpstr>PowerPoint Presentation</vt:lpstr>
      <vt:lpstr>RTK</vt:lpstr>
      <vt:lpstr>PowerPoint Presentation</vt:lpstr>
      <vt:lpstr>Ion Channel Receptors</vt:lpstr>
      <vt:lpstr>Intracellular Receptors</vt:lpstr>
      <vt:lpstr>PowerPoint Presentation</vt:lpstr>
      <vt:lpstr>Transduction Pathways</vt:lpstr>
      <vt:lpstr>Phosphorylation and Dephosphorylation</vt:lpstr>
      <vt:lpstr>PowerPoint Presentation</vt:lpstr>
      <vt:lpstr>PowerPoint Presentation</vt:lpstr>
      <vt:lpstr>Cholera</vt:lpstr>
      <vt:lpstr>Importance of Calcium</vt:lpstr>
      <vt:lpstr>PowerPoint Presentation</vt:lpstr>
      <vt:lpstr>Cellular Response</vt:lpstr>
      <vt:lpstr>PowerPoint Presentation</vt:lpstr>
      <vt:lpstr>PowerPoint Presentation</vt:lpstr>
      <vt:lpstr>Cellular Pathway Endings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communication</dc:title>
  <dc:creator>Administrator</dc:creator>
  <cp:lastModifiedBy>Anya Swiss</cp:lastModifiedBy>
  <cp:revision>23</cp:revision>
  <dcterms:created xsi:type="dcterms:W3CDTF">2018-10-22T13:23:53Z</dcterms:created>
  <dcterms:modified xsi:type="dcterms:W3CDTF">2018-10-27T19:21:24Z</dcterms:modified>
</cp:coreProperties>
</file>