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7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 varScale="1">
        <p:scale>
          <a:sx n="65" d="100"/>
          <a:sy n="65" d="100"/>
        </p:scale>
        <p:origin x="66" y="25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9/5/2018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9/5/2018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Carbon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carbon element">
            <a:extLst>
              <a:ext uri="{FF2B5EF4-FFF2-40B4-BE49-F238E27FC236}">
                <a16:creationId xmlns:a16="http://schemas.microsoft.com/office/drawing/2014/main" id="{F6C0DD20-B011-4833-8250-1FC5D7925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990600"/>
            <a:ext cx="383857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D6CBE-28B0-4CF8-9923-AE6561E98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Hydroxyl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DF2EB-40B8-4B13-B5EC-BBE760BF4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Alcohols </a:t>
            </a:r>
          </a:p>
          <a:p>
            <a:r>
              <a:rPr lang="en-US" dirty="0"/>
              <a:t>Carbon bonded to an OH (hydroxyl group)</a:t>
            </a:r>
          </a:p>
          <a:p>
            <a:r>
              <a:rPr lang="en-US" dirty="0"/>
              <a:t>Typically end in “</a:t>
            </a:r>
            <a:r>
              <a:rPr lang="en-US" dirty="0" err="1"/>
              <a:t>ol</a:t>
            </a:r>
            <a:r>
              <a:rPr lang="en-US" dirty="0"/>
              <a:t>”</a:t>
            </a:r>
          </a:p>
          <a:p>
            <a:r>
              <a:rPr lang="en-US" dirty="0"/>
              <a:t>Easily dissolve in Water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 descr="Image result for hydroxyl">
            <a:extLst>
              <a:ext uri="{FF2B5EF4-FFF2-40B4-BE49-F238E27FC236}">
                <a16:creationId xmlns:a16="http://schemas.microsoft.com/office/drawing/2014/main" id="{CBE30D25-A476-4687-9FA3-5CAFFE3FC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400050"/>
            <a:ext cx="40576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55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2799E-FD02-4F73-A0CD-015043A8C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Carbonyl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8E9B4-9E44-4AD4-84E4-BB190625F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3" y="1676400"/>
            <a:ext cx="9448800" cy="4495800"/>
          </a:xfrm>
        </p:spPr>
        <p:txBody>
          <a:bodyPr/>
          <a:lstStyle/>
          <a:p>
            <a:r>
              <a:rPr lang="en-US" sz="3600" dirty="0"/>
              <a:t>Carbon double bonded to an oxygen</a:t>
            </a:r>
          </a:p>
          <a:p>
            <a:r>
              <a:rPr lang="en-US" sz="3600" dirty="0"/>
              <a:t>Tend to have strong odors</a:t>
            </a:r>
          </a:p>
          <a:p>
            <a:pPr lvl="1"/>
            <a:r>
              <a:rPr lang="en-US" sz="3200" b="1" dirty="0"/>
              <a:t>Ketones</a:t>
            </a:r>
          </a:p>
          <a:p>
            <a:pPr lvl="2"/>
            <a:r>
              <a:rPr lang="en-US" sz="3000" b="1" dirty="0"/>
              <a:t>Carbonyl group within a carbon skeleton</a:t>
            </a:r>
          </a:p>
          <a:p>
            <a:pPr marL="548640" lvl="2" indent="0">
              <a:buNone/>
            </a:pPr>
            <a:endParaRPr lang="en-US" sz="3000" b="1" dirty="0"/>
          </a:p>
          <a:p>
            <a:pPr lvl="1"/>
            <a:endParaRPr lang="en-US" sz="3200" b="1" dirty="0"/>
          </a:p>
          <a:p>
            <a:pPr lvl="1"/>
            <a:r>
              <a:rPr lang="en-US" sz="3200" b="1" dirty="0"/>
              <a:t>Aldehydes</a:t>
            </a:r>
          </a:p>
          <a:p>
            <a:pPr lvl="2"/>
            <a:r>
              <a:rPr lang="en-US" sz="3000" b="1" dirty="0"/>
              <a:t>Carbonyl groups at the end of the skeleton</a:t>
            </a:r>
          </a:p>
          <a:p>
            <a:pPr lvl="1"/>
            <a:endParaRPr lang="en-US" b="1" dirty="0"/>
          </a:p>
        </p:txBody>
      </p:sp>
      <p:pic>
        <p:nvPicPr>
          <p:cNvPr id="10242" name="Picture 2" descr="Image result for carbonyl group">
            <a:extLst>
              <a:ext uri="{FF2B5EF4-FFF2-40B4-BE49-F238E27FC236}">
                <a16:creationId xmlns:a16="http://schemas.microsoft.com/office/drawing/2014/main" id="{C7614DD4-F098-4BB1-A917-F62C7075D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725" y="76200"/>
            <a:ext cx="30861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48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C80A3-01AB-4463-B703-7E9FFFB18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Carboxyl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A6C82-0B45-44DC-959D-F1B176787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Carbon double bonded to an oxygen and single bonded to an OH</a:t>
            </a:r>
          </a:p>
          <a:p>
            <a:pPr lvl="1"/>
            <a:r>
              <a:rPr lang="en-US" dirty="0"/>
              <a:t>Think both a carbonyl and hydroxyl group</a:t>
            </a:r>
          </a:p>
          <a:p>
            <a:r>
              <a:rPr lang="en-US" dirty="0"/>
              <a:t>Easily release H+ ions thus creating an acidic solution</a:t>
            </a:r>
          </a:p>
          <a:p>
            <a:pPr lvl="1"/>
            <a:endParaRPr lang="en-US" dirty="0"/>
          </a:p>
          <a:p>
            <a:r>
              <a:rPr lang="en-US" dirty="0"/>
              <a:t>EX: Acetic Acid- Vinegar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 descr="Image result for carboxyl group">
            <a:extLst>
              <a:ext uri="{FF2B5EF4-FFF2-40B4-BE49-F238E27FC236}">
                <a16:creationId xmlns:a16="http://schemas.microsoft.com/office/drawing/2014/main" id="{915FEECB-AE71-4A39-A36E-908E735E5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2" y="3962400"/>
            <a:ext cx="845301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21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1037C-F6D9-43EE-8209-AEB5504DB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Amino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69E2F-2CA4-4E98-815B-D09D1DBDA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Nitrogen bonded to two hydrogens</a:t>
            </a:r>
          </a:p>
          <a:p>
            <a:r>
              <a:rPr lang="en-US" dirty="0"/>
              <a:t>Called an Amine</a:t>
            </a:r>
          </a:p>
          <a:p>
            <a:r>
              <a:rPr lang="en-US" dirty="0"/>
              <a:t>Key part of amino acids</a:t>
            </a:r>
          </a:p>
          <a:p>
            <a:r>
              <a:rPr lang="en-US" dirty="0"/>
              <a:t>Weak Bases</a:t>
            </a:r>
          </a:p>
        </p:txBody>
      </p:sp>
      <p:sp>
        <p:nvSpPr>
          <p:cNvPr id="4" name="AutoShape 2" descr="Image result for amino group">
            <a:extLst>
              <a:ext uri="{FF2B5EF4-FFF2-40B4-BE49-F238E27FC236}">
                <a16:creationId xmlns:a16="http://schemas.microsoft.com/office/drawing/2014/main" id="{D132A9E8-25D5-4F1E-85E5-3DA4495162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qph.fs.quoracdn.net/main-qimg-19248b59d737685846a02010b36d5818.webp">
            <a:extLst>
              <a:ext uri="{FF2B5EF4-FFF2-40B4-BE49-F238E27FC236}">
                <a16:creationId xmlns:a16="http://schemas.microsoft.com/office/drawing/2014/main" id="{C07D1168-786A-46A6-B602-3ECA95342C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4413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Image result for amino group">
            <a:extLst>
              <a:ext uri="{FF2B5EF4-FFF2-40B4-BE49-F238E27FC236}">
                <a16:creationId xmlns:a16="http://schemas.microsoft.com/office/drawing/2014/main" id="{CCD5A3D7-77FE-4DA7-A0F6-E6AC521A0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055" y="-10160"/>
            <a:ext cx="401396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amino acid">
            <a:extLst>
              <a:ext uri="{FF2B5EF4-FFF2-40B4-BE49-F238E27FC236}">
                <a16:creationId xmlns:a16="http://schemas.microsoft.com/office/drawing/2014/main" id="{4006C9A7-24B7-42D1-9D74-10AD21CF1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4" y="2758440"/>
            <a:ext cx="5665787" cy="396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94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DC81-C5E7-4622-954F-76FCEAE6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18395-0716-4C66-B36B-E0D7BAA1E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Image result for amino acids">
            <a:extLst>
              <a:ext uri="{FF2B5EF4-FFF2-40B4-BE49-F238E27FC236}">
                <a16:creationId xmlns:a16="http://schemas.microsoft.com/office/drawing/2014/main" id="{565CE9C2-1E18-41C5-AF1C-A3C3A32758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6" name="Picture 4" descr="My Image 1">
            <a:extLst>
              <a:ext uri="{FF2B5EF4-FFF2-40B4-BE49-F238E27FC236}">
                <a16:creationId xmlns:a16="http://schemas.microsoft.com/office/drawing/2014/main" id="{DAA96516-BC27-49B7-8A8E-ECF1209E3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" y="-59474"/>
            <a:ext cx="8308976" cy="691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68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5B573-D876-4D5C-83B8-CF7B86D9F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Sulfhydrl</a:t>
            </a:r>
            <a:r>
              <a:rPr lang="en-US" b="1" dirty="0"/>
              <a:t>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B36BA-E3A6-4504-87AE-2C8679D22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Carbon bonded to a sulfur and hydrogen</a:t>
            </a:r>
          </a:p>
          <a:p>
            <a:r>
              <a:rPr lang="en-US" dirty="0"/>
              <a:t>Typically referred to as “thiols”</a:t>
            </a:r>
          </a:p>
          <a:p>
            <a:r>
              <a:rPr lang="en-US" dirty="0"/>
              <a:t>Responsible for the rotten egg, garlic and skunk smell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338" name="Picture 2" descr="Image result for sulfhydryl structure">
            <a:extLst>
              <a:ext uri="{FF2B5EF4-FFF2-40B4-BE49-F238E27FC236}">
                <a16:creationId xmlns:a16="http://schemas.microsoft.com/office/drawing/2014/main" id="{C223BFF5-E9FB-44B1-B789-3B793B934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2" y="3657600"/>
            <a:ext cx="346127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73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0FB2F-31E6-4090-87CB-3DD95C21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Phosphate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FE8D0-E65B-433A-BDC7-E3FFAD33A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Carbon bonded to an oxygen, the a phosphate with three other oxygen molecules</a:t>
            </a:r>
          </a:p>
          <a:p>
            <a:r>
              <a:rPr lang="en-US" dirty="0"/>
              <a:t>Highly acidic due to charged oxygens</a:t>
            </a:r>
          </a:p>
          <a:p>
            <a:r>
              <a:rPr lang="en-US" dirty="0"/>
              <a:t>Very reactive due to charges and therefore allows for energy transfer through ATP (Adenosine Triphosphate)</a:t>
            </a:r>
          </a:p>
          <a:p>
            <a:endParaRPr lang="en-US" dirty="0"/>
          </a:p>
        </p:txBody>
      </p:sp>
      <p:pic>
        <p:nvPicPr>
          <p:cNvPr id="15362" name="Picture 2" descr="phosphate group">
            <a:extLst>
              <a:ext uri="{FF2B5EF4-FFF2-40B4-BE49-F238E27FC236}">
                <a16:creationId xmlns:a16="http://schemas.microsoft.com/office/drawing/2014/main" id="{88AADBD8-334B-4C4A-ADFF-E96F12B13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2" y="4114800"/>
            <a:ext cx="308323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54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D0648-CC96-4021-8C75-CFBF5147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Methyl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F7E3D-B0AE-4148-99F7-E2FC3D931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676400"/>
            <a:ext cx="8229599" cy="4495800"/>
          </a:xfrm>
        </p:spPr>
        <p:txBody>
          <a:bodyPr/>
          <a:lstStyle/>
          <a:p>
            <a:r>
              <a:rPr lang="en-US" dirty="0"/>
              <a:t>Carbon bonded to three hydrogens</a:t>
            </a:r>
          </a:p>
          <a:p>
            <a:r>
              <a:rPr lang="en-US" dirty="0"/>
              <a:t>Methylated compounds affect hormone structure/function and gene expression</a:t>
            </a:r>
          </a:p>
          <a:p>
            <a:endParaRPr lang="en-US" dirty="0"/>
          </a:p>
        </p:txBody>
      </p:sp>
      <p:pic>
        <p:nvPicPr>
          <p:cNvPr id="16386" name="Picture 2" descr="https://upload.wikimedia.org/wikipedia/commons/thumb/3/31/Methyl_Group_General_Formulae_V.1.png/110px-Methyl_Group_General_Formulae_V.1.png">
            <a:extLst>
              <a:ext uri="{FF2B5EF4-FFF2-40B4-BE49-F238E27FC236}">
                <a16:creationId xmlns:a16="http://schemas.microsoft.com/office/drawing/2014/main" id="{BC04452D-2EF9-4710-9060-FD01E4D60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12" y="533400"/>
            <a:ext cx="1428750" cy="523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0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BC4F7-1206-48DE-BECF-E2D90BB1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381000"/>
            <a:ext cx="10134599" cy="1143000"/>
          </a:xfrm>
        </p:spPr>
        <p:txBody>
          <a:bodyPr/>
          <a:lstStyle/>
          <a:p>
            <a:r>
              <a:rPr lang="en-US" dirty="0"/>
              <a:t>Building and Breaking Down Carbon Compounds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440D1-5D29-4C15-89B2-26D60F6F0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Compounds: </a:t>
            </a:r>
            <a:r>
              <a:rPr lang="en-US" b="1" dirty="0"/>
              <a:t>DEHYDRATION SYNTHESIS	 </a:t>
            </a:r>
          </a:p>
          <a:p>
            <a:pPr lvl="1"/>
            <a:r>
              <a:rPr lang="en-US" dirty="0"/>
              <a:t>Putting compounds together with the removal of a water molecule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Breaking down compounds: </a:t>
            </a:r>
            <a:r>
              <a:rPr lang="en-US" b="1" dirty="0"/>
              <a:t>Hydrolysis</a:t>
            </a:r>
          </a:p>
          <a:p>
            <a:pPr lvl="1"/>
            <a:r>
              <a:rPr lang="en-US" dirty="0"/>
              <a:t>Adding water to split compounds</a:t>
            </a:r>
          </a:p>
          <a:p>
            <a:endParaRPr lang="en-US" dirty="0"/>
          </a:p>
        </p:txBody>
      </p:sp>
      <p:pic>
        <p:nvPicPr>
          <p:cNvPr id="17414" name="Picture 6" descr="Image result for dehydration synthesis">
            <a:extLst>
              <a:ext uri="{FF2B5EF4-FFF2-40B4-BE49-F238E27FC236}">
                <a16:creationId xmlns:a16="http://schemas.microsoft.com/office/drawing/2014/main" id="{B668B96E-0B25-4860-9790-805290B98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2" y="2590800"/>
            <a:ext cx="607695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Image result for hydrolysis">
            <a:extLst>
              <a:ext uri="{FF2B5EF4-FFF2-40B4-BE49-F238E27FC236}">
                <a16:creationId xmlns:a16="http://schemas.microsoft.com/office/drawing/2014/main" id="{CAC6D220-CEE6-43C7-84EF-9A9EE92FF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2" y="5000625"/>
            <a:ext cx="60769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41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26994-A95A-4048-AA63-E6E9BFCD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is organic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4FBDD-369D-411E-8328-2E2A467F2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Organic molecules</a:t>
            </a:r>
            <a:r>
              <a:rPr lang="en-US" dirty="0"/>
              <a:t> are composed of N, CHOPS</a:t>
            </a:r>
          </a:p>
          <a:p>
            <a:pPr marL="0" indent="0">
              <a:buNone/>
            </a:pPr>
            <a:r>
              <a:rPr lang="en-US" b="1" dirty="0"/>
              <a:t>	Nitrogen</a:t>
            </a:r>
          </a:p>
          <a:p>
            <a:pPr marL="0" indent="0">
              <a:buNone/>
            </a:pPr>
            <a:r>
              <a:rPr lang="en-US" b="1" dirty="0"/>
              <a:t>	Carbon</a:t>
            </a:r>
          </a:p>
          <a:p>
            <a:pPr marL="0" indent="0">
              <a:buNone/>
            </a:pPr>
            <a:r>
              <a:rPr lang="en-US" b="1" dirty="0"/>
              <a:t>	Hydrogen</a:t>
            </a:r>
          </a:p>
          <a:p>
            <a:pPr marL="0" indent="0">
              <a:buNone/>
            </a:pPr>
            <a:r>
              <a:rPr lang="en-US" b="1" dirty="0"/>
              <a:t>	Oxygen</a:t>
            </a:r>
          </a:p>
          <a:p>
            <a:pPr marL="0" indent="0">
              <a:buNone/>
            </a:pPr>
            <a:r>
              <a:rPr lang="en-US" b="1" dirty="0"/>
              <a:t>	Phosphorus</a:t>
            </a:r>
          </a:p>
          <a:p>
            <a:pPr marL="0" indent="0">
              <a:buNone/>
            </a:pPr>
            <a:r>
              <a:rPr lang="en-US" b="1" dirty="0"/>
              <a:t>	Sulfur</a:t>
            </a:r>
          </a:p>
          <a:p>
            <a:pPr marL="0" indent="0">
              <a:buNone/>
            </a:pPr>
            <a:r>
              <a:rPr lang="en-US" dirty="0"/>
              <a:t>In order to be classified as </a:t>
            </a:r>
            <a:r>
              <a:rPr lang="en-US" b="1" dirty="0"/>
              <a:t>organic, </a:t>
            </a:r>
            <a:r>
              <a:rPr lang="en-US" dirty="0"/>
              <a:t>a molecule must have both </a:t>
            </a:r>
            <a:r>
              <a:rPr lang="en-US" b="1" dirty="0"/>
              <a:t>Carbon and Hydrogen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8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929A6-44AC-4E54-927C-EB45BFA8E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2" y="-5080"/>
            <a:ext cx="9601200" cy="843280"/>
          </a:xfrm>
        </p:spPr>
        <p:txBody>
          <a:bodyPr/>
          <a:lstStyle/>
          <a:p>
            <a:r>
              <a:rPr lang="en-US" b="1" dirty="0"/>
              <a:t>Macromolecules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207D6-D701-441B-97CC-6B29ECA82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819152"/>
            <a:ext cx="3581400" cy="4495800"/>
          </a:xfrm>
        </p:spPr>
        <p:txBody>
          <a:bodyPr/>
          <a:lstStyle/>
          <a:p>
            <a:r>
              <a:rPr lang="en-US" dirty="0"/>
              <a:t>Carbon and hydrogen atoms combine with a variety of other organic elements to create </a:t>
            </a:r>
            <a:r>
              <a:rPr lang="en-US" b="1" dirty="0"/>
              <a:t>organic macromolecules </a:t>
            </a:r>
          </a:p>
          <a:p>
            <a:pPr lvl="1"/>
            <a:r>
              <a:rPr lang="en-US" b="1" dirty="0"/>
              <a:t>Carbohydrates</a:t>
            </a:r>
          </a:p>
          <a:p>
            <a:pPr lvl="1"/>
            <a:r>
              <a:rPr lang="en-US" b="1" dirty="0"/>
              <a:t>Lipids</a:t>
            </a:r>
          </a:p>
          <a:p>
            <a:pPr lvl="1"/>
            <a:r>
              <a:rPr lang="en-US" b="1" dirty="0"/>
              <a:t>Proteins</a:t>
            </a:r>
          </a:p>
          <a:p>
            <a:pPr lvl="1"/>
            <a:r>
              <a:rPr lang="en-US" b="1" dirty="0"/>
              <a:t>Nucleic Acids</a:t>
            </a:r>
            <a:endParaRPr lang="en-US" dirty="0"/>
          </a:p>
        </p:txBody>
      </p:sp>
      <p:pic>
        <p:nvPicPr>
          <p:cNvPr id="2050" name="Picture 2" descr="Image result for organic macromolecules">
            <a:extLst>
              <a:ext uri="{FF2B5EF4-FFF2-40B4-BE49-F238E27FC236}">
                <a16:creationId xmlns:a16="http://schemas.microsoft.com/office/drawing/2014/main" id="{81285852-4420-4375-81FF-AF07E3489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2" y="762000"/>
            <a:ext cx="7924798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6554-7954-4111-85E6-EF9CBB64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Carbon?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64668-C7E5-4001-88E1-92397346D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744" y="2590800"/>
            <a:ext cx="9601200" cy="4191000"/>
          </a:xfrm>
        </p:spPr>
        <p:txBody>
          <a:bodyPr/>
          <a:lstStyle/>
          <a:p>
            <a:r>
              <a:rPr lang="en-US" dirty="0"/>
              <a:t>Carbon has 6 electrons, 2 in the first orbital and 4 in its outer most shell, allowing for the opportunity to either gain or lose electrons</a:t>
            </a:r>
          </a:p>
          <a:p>
            <a:r>
              <a:rPr lang="en-US" dirty="0"/>
              <a:t>Carbon will share its electrons creating strong </a:t>
            </a:r>
            <a:r>
              <a:rPr lang="en-US" b="1" dirty="0"/>
              <a:t>covalent bonds</a:t>
            </a:r>
            <a:endParaRPr lang="en-US" dirty="0"/>
          </a:p>
          <a:p>
            <a:pPr lvl="1"/>
            <a:r>
              <a:rPr lang="en-US" dirty="0"/>
              <a:t>These bonds can either be single or double bonds</a:t>
            </a:r>
          </a:p>
          <a:p>
            <a:r>
              <a:rPr lang="en-US" dirty="0"/>
              <a:t>Single bonded carbon creates molecules in a </a:t>
            </a:r>
            <a:r>
              <a:rPr lang="en-US" b="1" dirty="0"/>
              <a:t>tetrahedral shape</a:t>
            </a:r>
            <a:endParaRPr lang="en-US" dirty="0"/>
          </a:p>
          <a:p>
            <a:pPr lvl="1"/>
            <a:r>
              <a:rPr lang="en-US" dirty="0"/>
              <a:t>Ex: Methane</a:t>
            </a:r>
          </a:p>
          <a:p>
            <a:r>
              <a:rPr lang="en-US" dirty="0"/>
              <a:t>Carbon-Carbon double bonds create a flattened structure</a:t>
            </a:r>
          </a:p>
          <a:p>
            <a:pPr lvl="1"/>
            <a:r>
              <a:rPr lang="en-US" dirty="0"/>
              <a:t>Ex: Ethene</a:t>
            </a:r>
          </a:p>
        </p:txBody>
      </p:sp>
      <p:pic>
        <p:nvPicPr>
          <p:cNvPr id="3074" name="Picture 2" descr="Image result for carbon's unique bonding properties">
            <a:extLst>
              <a:ext uri="{FF2B5EF4-FFF2-40B4-BE49-F238E27FC236}">
                <a16:creationId xmlns:a16="http://schemas.microsoft.com/office/drawing/2014/main" id="{FED973BC-D89A-477A-8E61-9AF1AB521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2" y="376237"/>
            <a:ext cx="47625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79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11C04-5903-42BD-AA80-C0389A02F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36224-F348-4A03-A33C-AEDF682DF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carbon's unique bonding properties">
            <a:extLst>
              <a:ext uri="{FF2B5EF4-FFF2-40B4-BE49-F238E27FC236}">
                <a16:creationId xmlns:a16="http://schemas.microsoft.com/office/drawing/2014/main" id="{E443B713-12A3-4E89-9FAE-B6371A0C7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4" y="391160"/>
            <a:ext cx="11770176" cy="479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77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1A581-A6BD-4CDD-A6E9-732A9EDF5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590550"/>
          </a:xfrm>
        </p:spPr>
        <p:txBody>
          <a:bodyPr/>
          <a:lstStyle/>
          <a:p>
            <a:r>
              <a:rPr lang="en-US" dirty="0"/>
              <a:t>Carbon Skeletons and Hydrocarbons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5C851-02ED-444D-A621-E2B6D5872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3081"/>
            <a:ext cx="96012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Because carbon can form the most amount of bonds (</a:t>
            </a:r>
            <a:r>
              <a:rPr lang="en-US" b="1" dirty="0"/>
              <a:t>4 valence</a:t>
            </a:r>
            <a:r>
              <a:rPr lang="en-US" dirty="0"/>
              <a:t> </a:t>
            </a:r>
            <a:r>
              <a:rPr lang="en-US" b="1" dirty="0"/>
              <a:t>electrons = 4 bonds</a:t>
            </a:r>
            <a:r>
              <a:rPr lang="en-US" dirty="0"/>
              <a:t>), it can take a variety of forms (</a:t>
            </a:r>
            <a:r>
              <a:rPr lang="en-US" b="1" dirty="0"/>
              <a:t>skeletons)</a:t>
            </a:r>
          </a:p>
          <a:p>
            <a:pPr marL="0" indent="0">
              <a:buNone/>
            </a:pPr>
            <a:r>
              <a:rPr lang="en-US" b="1" dirty="0"/>
              <a:t>Hydrocarbons						</a:t>
            </a:r>
          </a:p>
          <a:p>
            <a:r>
              <a:rPr lang="en-US" dirty="0"/>
              <a:t>Molecules made up of 							carbon and hydrogen</a:t>
            </a:r>
          </a:p>
          <a:p>
            <a:pPr lvl="2"/>
            <a:r>
              <a:rPr lang="en-US" dirty="0"/>
              <a:t>Ex: Petroleum</a:t>
            </a:r>
          </a:p>
          <a:p>
            <a:pPr lvl="3"/>
            <a:r>
              <a:rPr lang="en-US" dirty="0"/>
              <a:t>Fossil Fuel with high energy (lots of bonds!)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Image result for carbon skeleton">
            <a:extLst>
              <a:ext uri="{FF2B5EF4-FFF2-40B4-BE49-F238E27FC236}">
                <a16:creationId xmlns:a16="http://schemas.microsoft.com/office/drawing/2014/main" id="{3AE496A8-775D-4A56-B4AB-99B2AA6A4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1828800"/>
            <a:ext cx="6441440" cy="483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77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7406A-7507-4870-BCFC-2EAF8311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533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Isomers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65153-0DCF-45AD-9CA5-A992B04A1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17" y="1181100"/>
            <a:ext cx="6629399" cy="5600700"/>
          </a:xfrm>
        </p:spPr>
        <p:txBody>
          <a:bodyPr>
            <a:normAutofit/>
          </a:bodyPr>
          <a:lstStyle/>
          <a:p>
            <a:pPr marL="822960" lvl="3" indent="0">
              <a:buNone/>
            </a:pPr>
            <a:r>
              <a:rPr lang="en-US" sz="2400" dirty="0"/>
              <a:t>Variations in arrangement of the same numbers and types of atoms (think ACT and CAT)</a:t>
            </a:r>
          </a:p>
          <a:p>
            <a:pPr marL="822960" lvl="3" indent="0">
              <a:buNone/>
            </a:pPr>
            <a:endParaRPr lang="en-US" sz="2400" dirty="0"/>
          </a:p>
          <a:p>
            <a:pPr marL="822960" lvl="3" indent="0">
              <a:buNone/>
            </a:pPr>
            <a:r>
              <a:rPr lang="en-US" sz="2400" b="1" dirty="0"/>
              <a:t>Structural Isomers</a:t>
            </a:r>
          </a:p>
          <a:p>
            <a:pPr marL="822960" lvl="3" indent="0">
              <a:buNone/>
            </a:pPr>
            <a:r>
              <a:rPr lang="en-US" sz="2400" dirty="0"/>
              <a:t>Differ in the covalent bonds between the atoms</a:t>
            </a:r>
          </a:p>
          <a:p>
            <a:pPr marL="822960" lvl="3" indent="0">
              <a:buNone/>
            </a:pPr>
            <a:endParaRPr lang="en-US" sz="2400" dirty="0"/>
          </a:p>
          <a:p>
            <a:pPr marL="822960" lvl="3" indent="0">
              <a:buNone/>
            </a:pPr>
            <a:endParaRPr lang="en-US" sz="2400" dirty="0"/>
          </a:p>
          <a:p>
            <a:pPr marL="822960" lvl="3" indent="0">
              <a:buNone/>
            </a:pPr>
            <a:r>
              <a:rPr lang="en-US" sz="2400" b="1" dirty="0"/>
              <a:t>Cis-Trans Isomers</a:t>
            </a:r>
            <a:endParaRPr lang="en-US" sz="2400" dirty="0"/>
          </a:p>
          <a:p>
            <a:pPr marL="822960" lvl="3" indent="0">
              <a:buNone/>
            </a:pPr>
            <a:r>
              <a:rPr lang="en-US" sz="2400" dirty="0"/>
              <a:t>Differ in the arrangement around a double bonded Carbon</a:t>
            </a:r>
          </a:p>
          <a:p>
            <a:pPr marL="822960" lvl="3" indent="0">
              <a:buNone/>
            </a:pPr>
            <a:r>
              <a:rPr lang="en-US" sz="2400" i="1" dirty="0"/>
              <a:t>Cis- same side</a:t>
            </a:r>
          </a:p>
          <a:p>
            <a:pPr marL="822960" lvl="3" indent="0">
              <a:buNone/>
            </a:pPr>
            <a:r>
              <a:rPr lang="en-US" sz="2400" i="1" dirty="0"/>
              <a:t>Trans- Opposite sides</a:t>
            </a:r>
          </a:p>
        </p:txBody>
      </p:sp>
      <p:pic>
        <p:nvPicPr>
          <p:cNvPr id="6146" name="Picture 2" descr="Image result for carbon isomers">
            <a:extLst>
              <a:ext uri="{FF2B5EF4-FFF2-40B4-BE49-F238E27FC236}">
                <a16:creationId xmlns:a16="http://schemas.microsoft.com/office/drawing/2014/main" id="{3D5E1CA9-877C-4AAD-B846-D534E3066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2" y="341586"/>
            <a:ext cx="454298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carbon isomers">
            <a:extLst>
              <a:ext uri="{FF2B5EF4-FFF2-40B4-BE49-F238E27FC236}">
                <a16:creationId xmlns:a16="http://schemas.microsoft.com/office/drawing/2014/main" id="{D64ED0BC-1A36-4099-A00E-C13329E6F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769" y="3224048"/>
            <a:ext cx="473750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88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4C795-6556-49B9-8341-71254269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Enantiomers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73C8C-44C4-4807-835D-8F0250FC7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Asymmetrical carbon atom arrangement variations resulting in </a:t>
            </a:r>
            <a:r>
              <a:rPr lang="en-US" b="1" dirty="0"/>
              <a:t>mirror images</a:t>
            </a:r>
          </a:p>
          <a:p>
            <a:endParaRPr lang="en-US" b="1" dirty="0"/>
          </a:p>
          <a:p>
            <a:r>
              <a:rPr lang="en-US" dirty="0"/>
              <a:t>Pharmaceutical importance because geometrical shape is important for drug effectiveness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 descr="Image result for enantiomers">
            <a:extLst>
              <a:ext uri="{FF2B5EF4-FFF2-40B4-BE49-F238E27FC236}">
                <a16:creationId xmlns:a16="http://schemas.microsoft.com/office/drawing/2014/main" id="{578A3285-AE50-4A54-8D9B-26151C89F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3610610"/>
            <a:ext cx="6096001" cy="302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26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95AAE-B035-4553-94B2-B65A6A09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3" y="114300"/>
            <a:ext cx="2819399" cy="1143000"/>
          </a:xfrm>
        </p:spPr>
        <p:txBody>
          <a:bodyPr/>
          <a:lstStyle/>
          <a:p>
            <a:r>
              <a:rPr lang="en-US" b="1" dirty="0"/>
              <a:t>Chemical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F5892-3346-488A-B504-64B641E9C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Image result for chemical groups">
            <a:extLst>
              <a:ext uri="{FF2B5EF4-FFF2-40B4-BE49-F238E27FC236}">
                <a16:creationId xmlns:a16="http://schemas.microsoft.com/office/drawing/2014/main" id="{9C4845C3-B58E-4FE4-93D8-E83F37E53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2" y="-10160"/>
            <a:ext cx="9429750" cy="707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81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4873beb7-5857-4685-be1f-d57550cc96cc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6215</TotalTime>
  <Words>399</Words>
  <Application>Microsoft Office PowerPoint</Application>
  <PresentationFormat>Custom</PresentationFormat>
  <Paragraphs>92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Euphemia</vt:lpstr>
      <vt:lpstr>Serenity 16x9</vt:lpstr>
      <vt:lpstr>Carbon</vt:lpstr>
      <vt:lpstr>Carbon is organic</vt:lpstr>
      <vt:lpstr>Macromolecules</vt:lpstr>
      <vt:lpstr>Why Carbon?</vt:lpstr>
      <vt:lpstr>PowerPoint Presentation</vt:lpstr>
      <vt:lpstr>Carbon Skeletons and Hydrocarbons</vt:lpstr>
      <vt:lpstr>Isomers</vt:lpstr>
      <vt:lpstr>Enantiomers</vt:lpstr>
      <vt:lpstr>Chemical Groups</vt:lpstr>
      <vt:lpstr>Hydroxyl Groups</vt:lpstr>
      <vt:lpstr>Carbonyl Group</vt:lpstr>
      <vt:lpstr>Carboxyl Groups</vt:lpstr>
      <vt:lpstr>Amino Group</vt:lpstr>
      <vt:lpstr>PowerPoint Presentation</vt:lpstr>
      <vt:lpstr>Sulfhydrl Group</vt:lpstr>
      <vt:lpstr>Phosphate Group</vt:lpstr>
      <vt:lpstr>Methyl Group</vt:lpstr>
      <vt:lpstr>Building and Breaking Down Carbon Compounds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</dc:title>
  <dc:creator>Anya Swiss</dc:creator>
  <cp:lastModifiedBy>Administrator</cp:lastModifiedBy>
  <cp:revision>11</cp:revision>
  <cp:lastPrinted>2018-09-05T13:25:58Z</cp:lastPrinted>
  <dcterms:created xsi:type="dcterms:W3CDTF">2018-06-28T11:11:44Z</dcterms:created>
  <dcterms:modified xsi:type="dcterms:W3CDTF">2018-09-05T14:12:26Z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