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61" r:id="rId5"/>
    <p:sldId id="262" r:id="rId6"/>
    <p:sldId id="263" r:id="rId7"/>
    <p:sldId id="265" r:id="rId8"/>
    <p:sldId id="266" r:id="rId9"/>
    <p:sldId id="267" r:id="rId10"/>
    <p:sldId id="264" r:id="rId11"/>
    <p:sldId id="269" r:id="rId12"/>
    <p:sldId id="268" r:id="rId13"/>
    <p:sldId id="270" r:id="rId14"/>
    <p:sldId id="271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662B9-4E29-4CED-9495-5B9DAE76EFC8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3F33A-3F84-4959-B830-DE7FA7DBE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926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fld id="{D311EEF0-CEB5-42DC-8FB7-B75DBC35680C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Figure 5.2 The synthesis and breakdown of polymers.</a:t>
            </a:r>
          </a:p>
        </p:txBody>
      </p:sp>
    </p:spTree>
    <p:extLst>
      <p:ext uri="{BB962C8B-B14F-4D97-AF65-F5344CB8AC3E}">
        <p14:creationId xmlns:p14="http://schemas.microsoft.com/office/powerpoint/2010/main" val="3024517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fld id="{91EEA213-62FA-4B15-B343-2F0CF68206A4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Figure 5.3 The structure and classification of some monosaccharides.</a:t>
            </a:r>
          </a:p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916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fld id="{EEEE55C7-FFFA-4EFB-B7CE-F0DB54A8D226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409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Figure 5.5 Examples of disaccharide synthesis.</a:t>
            </a:r>
          </a:p>
        </p:txBody>
      </p:sp>
    </p:spTree>
    <p:extLst>
      <p:ext uri="{BB962C8B-B14F-4D97-AF65-F5344CB8AC3E}">
        <p14:creationId xmlns:p14="http://schemas.microsoft.com/office/powerpoint/2010/main" val="173073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fld id="{491B7DDD-D639-473E-B651-4AF258E03FCD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471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Figure 5.6 Storage polysaccharides of plants and animals.</a:t>
            </a:r>
          </a:p>
        </p:txBody>
      </p:sp>
    </p:spTree>
    <p:extLst>
      <p:ext uri="{BB962C8B-B14F-4D97-AF65-F5344CB8AC3E}">
        <p14:creationId xmlns:p14="http://schemas.microsoft.com/office/powerpoint/2010/main" val="3702211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fld id="{5D8A4D9E-2380-4F81-BD8F-837A34708BBB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532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Figure 5.7 Starch and cellulose structures.</a:t>
            </a:r>
          </a:p>
        </p:txBody>
      </p:sp>
    </p:spTree>
    <p:extLst>
      <p:ext uri="{BB962C8B-B14F-4D97-AF65-F5344CB8AC3E}">
        <p14:creationId xmlns:p14="http://schemas.microsoft.com/office/powerpoint/2010/main" val="3449721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fld id="{7C03F574-102A-4C7D-AC0F-C46788801F80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5529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23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3F33A-3F84-4959-B830-DE7FA7DBEF6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93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smtClean="0"/>
              <a:pPr/>
              <a:t>4/30/2018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415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801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4/30/2018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507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315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4/30/2018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702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4/30/2018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833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4/30/2018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94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265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4/30/2018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88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819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4/30/2018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768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334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Carbohydrates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35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Disaccharides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6593" y="-930166"/>
            <a:ext cx="6281873" cy="5248622"/>
          </a:xfrm>
        </p:spPr>
        <p:txBody>
          <a:bodyPr/>
          <a:lstStyle/>
          <a:p>
            <a:r>
              <a:rPr lang="en-US" dirty="0" smtClean="0"/>
              <a:t>Two monomers (</a:t>
            </a:r>
            <a:r>
              <a:rPr lang="en-US" b="1" dirty="0" smtClean="0"/>
              <a:t>monosaccharides)</a:t>
            </a:r>
            <a:r>
              <a:rPr lang="en-US" dirty="0" smtClean="0"/>
              <a:t> bonded by a </a:t>
            </a:r>
            <a:r>
              <a:rPr lang="en-US" b="1" dirty="0" err="1" smtClean="0"/>
              <a:t>glycosidic</a:t>
            </a:r>
            <a:r>
              <a:rPr lang="en-US" b="1" dirty="0" smtClean="0"/>
              <a:t> linkage (</a:t>
            </a:r>
            <a:r>
              <a:rPr lang="en-US" dirty="0" smtClean="0"/>
              <a:t>covalent bond between two simple sugars)</a:t>
            </a:r>
          </a:p>
          <a:p>
            <a:r>
              <a:rPr lang="en-US" b="1" dirty="0" smtClean="0"/>
              <a:t>Sucrose </a:t>
            </a:r>
            <a:r>
              <a:rPr lang="en-US" dirty="0" smtClean="0"/>
              <a:t>(table sugar) is the most </a:t>
            </a:r>
            <a:r>
              <a:rPr lang="en-US" dirty="0" smtClean="0"/>
              <a:t>common made from fructose and glucose</a:t>
            </a:r>
          </a:p>
          <a:p>
            <a:r>
              <a:rPr lang="en-US" dirty="0" smtClean="0"/>
              <a:t>Glucose and Galactose = </a:t>
            </a:r>
            <a:r>
              <a:rPr lang="en-US" b="1" dirty="0" smtClean="0"/>
              <a:t>Lactose</a:t>
            </a:r>
            <a:endParaRPr lang="en-US" dirty="0"/>
          </a:p>
        </p:txBody>
      </p:sp>
      <p:pic>
        <p:nvPicPr>
          <p:cNvPr id="9218" name="Picture 2" descr="Image result for sucro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443" y="2922331"/>
            <a:ext cx="5709198" cy="376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4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5400"/>
            <a:ext cx="1905000" cy="2413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</a:rPr>
              <a:t>Figure 5.5</a:t>
            </a:r>
          </a:p>
        </p:txBody>
      </p:sp>
      <p:pic>
        <p:nvPicPr>
          <p:cNvPr id="39939" name="Picture 3" descr="05_05DisaccharideSynth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64" y="766764"/>
            <a:ext cx="8548687" cy="532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868488" y="2873376"/>
            <a:ext cx="5040312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/>
              <a:t>(a) Dehydration reaction in the synthesis of maltose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860551" y="5672138"/>
            <a:ext cx="504031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/>
              <a:t>(b) Dehydration reaction in the synthesis of sucrose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2165351" y="2455863"/>
            <a:ext cx="8477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/>
              <a:t>Glucose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4538664" y="2474913"/>
            <a:ext cx="8477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/>
              <a:t>Glucose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2171701" y="5278438"/>
            <a:ext cx="8477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/>
              <a:t>Glucose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7673976" y="2476501"/>
            <a:ext cx="84772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/>
              <a:t>Maltose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4511676" y="5280026"/>
            <a:ext cx="84772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/>
              <a:t>Fructose</a:t>
            </a: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7661276" y="5267326"/>
            <a:ext cx="84772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/>
              <a:t>Sucrose</a:t>
            </a:r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7554914" y="1030288"/>
            <a:ext cx="966787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300" b="1"/>
              <a:t>1–4</a:t>
            </a:r>
            <a:br>
              <a:rPr lang="en-US" altLang="en-US" sz="1300" b="1"/>
            </a:br>
            <a:r>
              <a:rPr lang="en-US" altLang="en-US" sz="1300" b="1"/>
              <a:t>glycosidic</a:t>
            </a:r>
            <a:br>
              <a:rPr lang="en-US" altLang="en-US" sz="1300" b="1"/>
            </a:br>
            <a:r>
              <a:rPr lang="en-US" altLang="en-US" sz="1300" b="1"/>
              <a:t>linkage</a:t>
            </a:r>
          </a:p>
        </p:txBody>
      </p:sp>
      <p:sp>
        <p:nvSpPr>
          <p:cNvPr id="39949" name="Text Box 13"/>
          <p:cNvSpPr txBox="1">
            <a:spLocks noChangeArrowheads="1"/>
          </p:cNvSpPr>
          <p:nvPr/>
        </p:nvSpPr>
        <p:spPr bwMode="auto">
          <a:xfrm>
            <a:off x="7575550" y="3814763"/>
            <a:ext cx="966788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300" b="1"/>
              <a:t>1–2</a:t>
            </a:r>
            <a:br>
              <a:rPr lang="en-US" altLang="en-US" sz="1300" b="1"/>
            </a:br>
            <a:r>
              <a:rPr lang="en-US" altLang="en-US" sz="1300" b="1"/>
              <a:t>glycosidic</a:t>
            </a:r>
            <a:br>
              <a:rPr lang="en-US" altLang="en-US" sz="1300" b="1"/>
            </a:br>
            <a:r>
              <a:rPr lang="en-US" altLang="en-US" sz="1300" b="1"/>
              <a:t>linkage</a:t>
            </a:r>
          </a:p>
        </p:txBody>
      </p:sp>
      <p:sp>
        <p:nvSpPr>
          <p:cNvPr id="39950" name="Text Box 14"/>
          <p:cNvSpPr txBox="1">
            <a:spLocks noChangeArrowheads="1"/>
          </p:cNvSpPr>
          <p:nvPr/>
        </p:nvSpPr>
        <p:spPr bwMode="auto">
          <a:xfrm>
            <a:off x="7548563" y="1358901"/>
            <a:ext cx="12065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100" b="1"/>
              <a:t>1</a:t>
            </a:r>
          </a:p>
        </p:txBody>
      </p:sp>
      <p:sp>
        <p:nvSpPr>
          <p:cNvPr id="39951" name="Text Box 15"/>
          <p:cNvSpPr txBox="1">
            <a:spLocks noChangeArrowheads="1"/>
          </p:cNvSpPr>
          <p:nvPr/>
        </p:nvSpPr>
        <p:spPr bwMode="auto">
          <a:xfrm>
            <a:off x="8520113" y="1366839"/>
            <a:ext cx="12065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100" b="1"/>
              <a:t>4</a:t>
            </a:r>
          </a:p>
        </p:txBody>
      </p:sp>
      <p:sp>
        <p:nvSpPr>
          <p:cNvPr id="39952" name="Text Box 16"/>
          <p:cNvSpPr txBox="1">
            <a:spLocks noChangeArrowheads="1"/>
          </p:cNvSpPr>
          <p:nvPr/>
        </p:nvSpPr>
        <p:spPr bwMode="auto">
          <a:xfrm>
            <a:off x="7581900" y="4157664"/>
            <a:ext cx="12065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100" b="1"/>
              <a:t>1</a:t>
            </a:r>
          </a:p>
        </p:txBody>
      </p:sp>
      <p:sp>
        <p:nvSpPr>
          <p:cNvPr id="39953" name="Text Box 17"/>
          <p:cNvSpPr txBox="1">
            <a:spLocks noChangeArrowheads="1"/>
          </p:cNvSpPr>
          <p:nvPr/>
        </p:nvSpPr>
        <p:spPr bwMode="auto">
          <a:xfrm>
            <a:off x="8532813" y="4157664"/>
            <a:ext cx="12065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100" b="1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6141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Polysaccharides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Macromolecules </a:t>
            </a:r>
            <a:r>
              <a:rPr lang="en-US" sz="2000" dirty="0" smtClean="0"/>
              <a:t>or </a:t>
            </a:r>
            <a:r>
              <a:rPr lang="en-US" sz="2000" b="1" dirty="0" smtClean="0"/>
              <a:t>polymers</a:t>
            </a:r>
          </a:p>
          <a:p>
            <a:r>
              <a:rPr lang="en-US" sz="2000" dirty="0" smtClean="0"/>
              <a:t>Can be used as</a:t>
            </a:r>
            <a:r>
              <a:rPr lang="en-US" sz="2000" b="1" dirty="0" smtClean="0"/>
              <a:t> storage material</a:t>
            </a:r>
            <a:endParaRPr lang="en-US" sz="2000" dirty="0"/>
          </a:p>
          <a:p>
            <a:r>
              <a:rPr lang="en-US" sz="2000" b="1" dirty="0" smtClean="0"/>
              <a:t>Starch is </a:t>
            </a:r>
            <a:r>
              <a:rPr lang="en-US" sz="2000" dirty="0" smtClean="0"/>
              <a:t>made up of many </a:t>
            </a:r>
            <a:r>
              <a:rPr lang="en-US" sz="2000" b="1" dirty="0" smtClean="0"/>
              <a:t>glucose molecules</a:t>
            </a:r>
          </a:p>
          <a:p>
            <a:pPr lvl="1"/>
            <a:r>
              <a:rPr lang="en-US" sz="2000" b="1" dirty="0" smtClean="0"/>
              <a:t>Shape: </a:t>
            </a:r>
            <a:r>
              <a:rPr lang="en-US" sz="2000" dirty="0" smtClean="0"/>
              <a:t>Helical due to Carbon bonding location</a:t>
            </a:r>
          </a:p>
          <a:p>
            <a:pPr lvl="2"/>
            <a:r>
              <a:rPr lang="en-US" sz="2000" dirty="0" smtClean="0"/>
              <a:t>Branched or unbranched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Plants </a:t>
            </a:r>
            <a:r>
              <a:rPr lang="en-US" altLang="en-US" sz="2000" dirty="0"/>
              <a:t>store surplus starch as granules within chloroplasts and other plastids 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The simplest form of starch is amylose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04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5400"/>
            <a:ext cx="1905000" cy="2413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</a:rPr>
              <a:t>Figure 5.6</a:t>
            </a:r>
          </a:p>
        </p:txBody>
      </p:sp>
      <p:pic>
        <p:nvPicPr>
          <p:cNvPr id="46083" name="Picture 3" descr="05_06_StoragePolysaccha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228765"/>
            <a:ext cx="7700963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2276475" y="2797176"/>
            <a:ext cx="2909888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(a) Starch:</a:t>
            </a:r>
            <a:br>
              <a:rPr lang="en-US" altLang="en-US" sz="1800" b="1"/>
            </a:br>
            <a:r>
              <a:rPr lang="en-US" altLang="en-US" sz="1800" b="1"/>
              <a:t>      a plant polysaccharide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2284414" y="6137276"/>
            <a:ext cx="325437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(b) Glycogen:</a:t>
            </a:r>
            <a:br>
              <a:rPr lang="en-US" altLang="en-US" sz="1800" b="1"/>
            </a:br>
            <a:r>
              <a:rPr lang="en-US" altLang="en-US" sz="1800" b="1"/>
              <a:t>      an animal polysaccharide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2289176" y="295275"/>
            <a:ext cx="133667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Chloroplast</a:t>
            </a: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3816351" y="288925"/>
            <a:ext cx="17875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Starch granules</a:t>
            </a: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2281239" y="3660775"/>
            <a:ext cx="1481137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Mitochondria</a:t>
            </a: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3987801" y="3648075"/>
            <a:ext cx="21050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Glycogen granules</a:t>
            </a: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7361239" y="552450"/>
            <a:ext cx="133667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Amylopectin</a:t>
            </a: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6713539" y="2405063"/>
            <a:ext cx="99218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Amylose</a:t>
            </a:r>
          </a:p>
        </p:txBody>
      </p:sp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8604251" y="5753100"/>
            <a:ext cx="107156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/>
              <a:t>Glycogen</a:t>
            </a:r>
          </a:p>
        </p:txBody>
      </p:sp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5070475" y="2868613"/>
            <a:ext cx="477838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/>
              <a:t>1 </a:t>
            </a:r>
            <a:r>
              <a:rPr lang="en-US" altLang="en-US" sz="1400" b="1">
                <a:sym typeface="Symbol" panose="05050102010706020507" pitchFamily="18" charset="2"/>
              </a:rPr>
              <a:t></a:t>
            </a:r>
            <a:r>
              <a:rPr lang="en-US" altLang="en-US" sz="1400" b="1"/>
              <a:t>m</a:t>
            </a:r>
          </a:p>
        </p:txBody>
      </p:sp>
      <p:sp>
        <p:nvSpPr>
          <p:cNvPr id="46094" name="Text Box 14"/>
          <p:cNvSpPr txBox="1">
            <a:spLocks noChangeArrowheads="1"/>
          </p:cNvSpPr>
          <p:nvPr/>
        </p:nvSpPr>
        <p:spPr bwMode="auto">
          <a:xfrm>
            <a:off x="4878389" y="6210301"/>
            <a:ext cx="65087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/>
              <a:t>0.5 </a:t>
            </a:r>
            <a:r>
              <a:rPr lang="en-US" altLang="en-US" sz="1400" b="1">
                <a:sym typeface="Symbol" panose="05050102010706020507" pitchFamily="18" charset="2"/>
              </a:rPr>
              <a:t></a:t>
            </a:r>
            <a:r>
              <a:rPr lang="en-US" altLang="en-US" sz="1400" b="1"/>
              <a:t>m</a:t>
            </a:r>
          </a:p>
        </p:txBody>
      </p:sp>
      <p:sp>
        <p:nvSpPr>
          <p:cNvPr id="46095" name="Line 15"/>
          <p:cNvSpPr>
            <a:spLocks noChangeShapeType="1"/>
          </p:cNvSpPr>
          <p:nvPr/>
        </p:nvSpPr>
        <p:spPr bwMode="auto">
          <a:xfrm>
            <a:off x="2806700" y="557214"/>
            <a:ext cx="0" cy="113823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6" name="Line 16"/>
          <p:cNvSpPr>
            <a:spLocks noChangeShapeType="1"/>
          </p:cNvSpPr>
          <p:nvPr/>
        </p:nvSpPr>
        <p:spPr bwMode="auto">
          <a:xfrm flipH="1">
            <a:off x="3163889" y="531813"/>
            <a:ext cx="820737" cy="12827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7" name="Line 17"/>
          <p:cNvSpPr>
            <a:spLocks noChangeShapeType="1"/>
          </p:cNvSpPr>
          <p:nvPr/>
        </p:nvSpPr>
        <p:spPr bwMode="auto">
          <a:xfrm>
            <a:off x="3984625" y="531814"/>
            <a:ext cx="528638" cy="68738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8" name="Line 18"/>
          <p:cNvSpPr>
            <a:spLocks noChangeShapeType="1"/>
          </p:cNvSpPr>
          <p:nvPr/>
        </p:nvSpPr>
        <p:spPr bwMode="auto">
          <a:xfrm flipH="1">
            <a:off x="2595563" y="3890964"/>
            <a:ext cx="119062" cy="129698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9" name="Line 19"/>
          <p:cNvSpPr>
            <a:spLocks noChangeShapeType="1"/>
          </p:cNvSpPr>
          <p:nvPr/>
        </p:nvSpPr>
        <p:spPr bwMode="auto">
          <a:xfrm>
            <a:off x="2714625" y="3905251"/>
            <a:ext cx="647700" cy="754063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0" name="Line 20"/>
          <p:cNvSpPr>
            <a:spLocks noChangeShapeType="1"/>
          </p:cNvSpPr>
          <p:nvPr/>
        </p:nvSpPr>
        <p:spPr bwMode="auto">
          <a:xfrm>
            <a:off x="4408489" y="3905250"/>
            <a:ext cx="409575" cy="13096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1" name="Line 21"/>
          <p:cNvSpPr>
            <a:spLocks noChangeShapeType="1"/>
          </p:cNvSpPr>
          <p:nvPr/>
        </p:nvSpPr>
        <p:spPr bwMode="auto">
          <a:xfrm>
            <a:off x="4408489" y="3917951"/>
            <a:ext cx="687387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2" name="Line 22"/>
          <p:cNvSpPr>
            <a:spLocks noChangeShapeType="1"/>
          </p:cNvSpPr>
          <p:nvPr/>
        </p:nvSpPr>
        <p:spPr bwMode="auto">
          <a:xfrm>
            <a:off x="4949825" y="2773363"/>
            <a:ext cx="0" cy="119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3" name="Line 23"/>
          <p:cNvSpPr>
            <a:spLocks noChangeShapeType="1"/>
          </p:cNvSpPr>
          <p:nvPr/>
        </p:nvSpPr>
        <p:spPr bwMode="auto">
          <a:xfrm>
            <a:off x="5611813" y="2779713"/>
            <a:ext cx="0" cy="119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4" name="Line 24"/>
          <p:cNvSpPr>
            <a:spLocks noChangeShapeType="1"/>
          </p:cNvSpPr>
          <p:nvPr/>
        </p:nvSpPr>
        <p:spPr bwMode="auto">
          <a:xfrm>
            <a:off x="4949825" y="2833688"/>
            <a:ext cx="6619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5" name="Line 25"/>
          <p:cNvSpPr>
            <a:spLocks noChangeShapeType="1"/>
          </p:cNvSpPr>
          <p:nvPr/>
        </p:nvSpPr>
        <p:spPr bwMode="auto">
          <a:xfrm>
            <a:off x="4732338" y="6127751"/>
            <a:ext cx="0" cy="104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6" name="Line 26"/>
          <p:cNvSpPr>
            <a:spLocks noChangeShapeType="1"/>
          </p:cNvSpPr>
          <p:nvPr/>
        </p:nvSpPr>
        <p:spPr bwMode="auto">
          <a:xfrm>
            <a:off x="5611813" y="6127751"/>
            <a:ext cx="0" cy="106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7" name="Line 27"/>
          <p:cNvSpPr>
            <a:spLocks noChangeShapeType="1"/>
          </p:cNvSpPr>
          <p:nvPr/>
        </p:nvSpPr>
        <p:spPr bwMode="auto">
          <a:xfrm>
            <a:off x="4725989" y="6180138"/>
            <a:ext cx="885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8" name="Line 28"/>
          <p:cNvSpPr>
            <a:spLocks noChangeShapeType="1"/>
          </p:cNvSpPr>
          <p:nvPr/>
        </p:nvSpPr>
        <p:spPr bwMode="auto">
          <a:xfrm>
            <a:off x="2806700" y="557214"/>
            <a:ext cx="0" cy="1138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9" name="Line 29"/>
          <p:cNvSpPr>
            <a:spLocks noChangeShapeType="1"/>
          </p:cNvSpPr>
          <p:nvPr/>
        </p:nvSpPr>
        <p:spPr bwMode="auto">
          <a:xfrm flipH="1">
            <a:off x="3163889" y="531813"/>
            <a:ext cx="820737" cy="1282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10" name="Line 30"/>
          <p:cNvSpPr>
            <a:spLocks noChangeShapeType="1"/>
          </p:cNvSpPr>
          <p:nvPr/>
        </p:nvSpPr>
        <p:spPr bwMode="auto">
          <a:xfrm>
            <a:off x="3984625" y="531814"/>
            <a:ext cx="528638" cy="687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11" name="Line 31"/>
          <p:cNvSpPr>
            <a:spLocks noChangeShapeType="1"/>
          </p:cNvSpPr>
          <p:nvPr/>
        </p:nvSpPr>
        <p:spPr bwMode="auto">
          <a:xfrm flipH="1">
            <a:off x="2595563" y="3890964"/>
            <a:ext cx="119062" cy="1296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12" name="Line 32"/>
          <p:cNvSpPr>
            <a:spLocks noChangeShapeType="1"/>
          </p:cNvSpPr>
          <p:nvPr/>
        </p:nvSpPr>
        <p:spPr bwMode="auto">
          <a:xfrm>
            <a:off x="2714625" y="3905251"/>
            <a:ext cx="647700" cy="754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13" name="Line 33"/>
          <p:cNvSpPr>
            <a:spLocks noChangeShapeType="1"/>
          </p:cNvSpPr>
          <p:nvPr/>
        </p:nvSpPr>
        <p:spPr bwMode="auto">
          <a:xfrm>
            <a:off x="4408489" y="3905250"/>
            <a:ext cx="409575" cy="1309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14" name="Line 34"/>
          <p:cNvSpPr>
            <a:spLocks noChangeShapeType="1"/>
          </p:cNvSpPr>
          <p:nvPr/>
        </p:nvSpPr>
        <p:spPr bwMode="auto">
          <a:xfrm>
            <a:off x="4408489" y="3917951"/>
            <a:ext cx="687387" cy="1019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</a:t>
            </a:r>
            <a:br>
              <a:rPr lang="en-US" dirty="0" smtClean="0"/>
            </a:br>
            <a:r>
              <a:rPr lang="en-US" dirty="0" smtClean="0"/>
              <a:t>Weight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it take to lose excess weight?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476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</a:t>
            </a:r>
            <a:r>
              <a:rPr lang="en-US" dirty="0" err="1" smtClean="0"/>
              <a:t>Polysachharides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Cellulose</a:t>
            </a:r>
          </a:p>
          <a:p>
            <a:pPr lvl="1"/>
            <a:r>
              <a:rPr lang="en-US" sz="2400" dirty="0" smtClean="0"/>
              <a:t>Tough material that makes up </a:t>
            </a:r>
            <a:r>
              <a:rPr lang="en-US" sz="2400" b="1" dirty="0" smtClean="0"/>
              <a:t>cell walls of</a:t>
            </a:r>
            <a:r>
              <a:rPr lang="en-US" sz="2400" dirty="0" smtClean="0"/>
              <a:t> plant cells</a:t>
            </a:r>
          </a:p>
          <a:p>
            <a:pPr lvl="1"/>
            <a:r>
              <a:rPr lang="en-US" sz="2400" b="1" dirty="0" smtClean="0"/>
              <a:t>Most organic </a:t>
            </a:r>
            <a:r>
              <a:rPr lang="en-US" sz="2400" dirty="0" smtClean="0"/>
              <a:t> compound on Earth</a:t>
            </a:r>
          </a:p>
          <a:p>
            <a:pPr lvl="1"/>
            <a:r>
              <a:rPr lang="en-US" sz="2400" b="1" dirty="0" smtClean="0"/>
              <a:t>Different configuration</a:t>
            </a:r>
            <a:r>
              <a:rPr lang="en-US" sz="2400" dirty="0" smtClean="0"/>
              <a:t> from Starch</a:t>
            </a:r>
          </a:p>
          <a:p>
            <a:pPr lvl="1"/>
            <a:r>
              <a:rPr lang="en-US" sz="2400" dirty="0" smtClean="0"/>
              <a:t>Structure controls Function</a:t>
            </a:r>
          </a:p>
          <a:p>
            <a:pPr lvl="1"/>
            <a:r>
              <a:rPr lang="en-US" sz="2400" dirty="0" smtClean="0"/>
              <a:t>More difficult to digest than </a:t>
            </a:r>
            <a:r>
              <a:rPr lang="en-US" sz="2400" b="1" dirty="0" smtClean="0"/>
              <a:t>starch</a:t>
            </a:r>
            <a:r>
              <a:rPr lang="en-US" sz="2400" dirty="0" smtClean="0"/>
              <a:t> because of enzyme shape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3378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5400"/>
            <a:ext cx="1905000" cy="2413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</a:rPr>
              <a:t>Figure 5.7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5214" y="954418"/>
            <a:ext cx="10326414" cy="5225665"/>
            <a:chOff x="1820864" y="1458914"/>
            <a:chExt cx="8548687" cy="3938587"/>
          </a:xfrm>
        </p:grpSpPr>
        <p:pic>
          <p:nvPicPr>
            <p:cNvPr id="52227" name="Picture 3" descr="05_07_StarchCellulose-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0864" y="1458914"/>
              <a:ext cx="8548687" cy="393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28" name="Text Box 4"/>
            <p:cNvSpPr txBox="1">
              <a:spLocks noChangeArrowheads="1"/>
            </p:cNvSpPr>
            <p:nvPr/>
          </p:nvSpPr>
          <p:spPr bwMode="auto">
            <a:xfrm>
              <a:off x="1935164" y="1752601"/>
              <a:ext cx="1652587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buClr>
                  <a:srgbClr val="D1300D"/>
                </a:buClr>
                <a:buFont typeface="Times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300" b="1"/>
                <a:t>(a) </a:t>
              </a:r>
              <a:r>
                <a:rPr lang="en-US" altLang="en-US" sz="1300" b="1">
                  <a:sym typeface="Symbol" panose="05050102010706020507" pitchFamily="18" charset="2"/>
                </a:rPr>
                <a:t></a:t>
              </a:r>
              <a:r>
                <a:rPr lang="en-US" altLang="en-US" sz="1300" b="1"/>
                <a:t> and </a:t>
              </a:r>
              <a:r>
                <a:rPr lang="en-US" altLang="en-US" sz="1300" b="1">
                  <a:sym typeface="Symbol" panose="05050102010706020507" pitchFamily="18" charset="2"/>
                </a:rPr>
                <a:t></a:t>
              </a:r>
              <a:r>
                <a:rPr lang="en-US" altLang="en-US" sz="1300" b="1"/>
                <a:t> glucose</a:t>
              </a:r>
              <a:br>
                <a:rPr lang="en-US" altLang="en-US" sz="1300" b="1"/>
              </a:br>
              <a:r>
                <a:rPr lang="en-US" altLang="en-US" sz="1300" b="1"/>
                <a:t>      ring structures</a:t>
              </a:r>
            </a:p>
          </p:txBody>
        </p:sp>
        <p:sp>
          <p:nvSpPr>
            <p:cNvPr id="52229" name="Text Box 5"/>
            <p:cNvSpPr txBox="1">
              <a:spLocks noChangeArrowheads="1"/>
            </p:cNvSpPr>
            <p:nvPr/>
          </p:nvSpPr>
          <p:spPr bwMode="auto">
            <a:xfrm>
              <a:off x="1933576" y="4930775"/>
              <a:ext cx="3743325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buClr>
                  <a:srgbClr val="D1300D"/>
                </a:buClr>
                <a:buFont typeface="Times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300" b="1"/>
                <a:t>(b) Starch: 1–4 linkage of </a:t>
              </a:r>
              <a:r>
                <a:rPr lang="en-US" altLang="en-US" sz="1300" b="1">
                  <a:sym typeface="Symbol" panose="05050102010706020507" pitchFamily="18" charset="2"/>
                </a:rPr>
                <a:t></a:t>
              </a:r>
              <a:r>
                <a:rPr lang="en-US" altLang="en-US" sz="1300" b="1"/>
                <a:t> glucose monomers</a:t>
              </a:r>
            </a:p>
          </p:txBody>
        </p:sp>
        <p:sp>
          <p:nvSpPr>
            <p:cNvPr id="52230" name="Text Box 6"/>
            <p:cNvSpPr txBox="1">
              <a:spLocks noChangeArrowheads="1"/>
            </p:cNvSpPr>
            <p:nvPr/>
          </p:nvSpPr>
          <p:spPr bwMode="auto">
            <a:xfrm>
              <a:off x="6265864" y="4910138"/>
              <a:ext cx="3902075" cy="233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buClr>
                  <a:srgbClr val="D1300D"/>
                </a:buClr>
                <a:buFont typeface="Times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300" b="1"/>
                <a:t>(c) Cellulose: 1–4 linkage of </a:t>
              </a:r>
              <a:r>
                <a:rPr lang="en-US" altLang="en-US" sz="1300" b="1">
                  <a:sym typeface="Symbol" panose="05050102010706020507" pitchFamily="18" charset="2"/>
                </a:rPr>
                <a:t></a:t>
              </a:r>
              <a:r>
                <a:rPr lang="en-US" altLang="en-US" sz="1300" b="1"/>
                <a:t> glucose monomers</a:t>
              </a:r>
            </a:p>
          </p:txBody>
        </p:sp>
        <p:sp>
          <p:nvSpPr>
            <p:cNvPr id="52231" name="Text Box 7"/>
            <p:cNvSpPr txBox="1">
              <a:spLocks noChangeArrowheads="1"/>
            </p:cNvSpPr>
            <p:nvPr/>
          </p:nvSpPr>
          <p:spPr bwMode="auto">
            <a:xfrm>
              <a:off x="3978275" y="3068638"/>
              <a:ext cx="833438" cy="195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buClr>
                  <a:srgbClr val="D1300D"/>
                </a:buClr>
                <a:buFont typeface="Times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300" b="1">
                  <a:sym typeface="Symbol" panose="05050102010706020507" pitchFamily="18" charset="2"/>
                </a:rPr>
                <a:t></a:t>
              </a:r>
              <a:r>
                <a:rPr lang="en-US" altLang="en-US" sz="1300" b="1"/>
                <a:t> Glucose</a:t>
              </a:r>
            </a:p>
          </p:txBody>
        </p:sp>
        <p:sp>
          <p:nvSpPr>
            <p:cNvPr id="52232" name="Text Box 8"/>
            <p:cNvSpPr txBox="1">
              <a:spLocks noChangeArrowheads="1"/>
            </p:cNvSpPr>
            <p:nvPr/>
          </p:nvSpPr>
          <p:spPr bwMode="auto">
            <a:xfrm>
              <a:off x="7529514" y="3062288"/>
              <a:ext cx="833437" cy="195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buClr>
                  <a:srgbClr val="D1300D"/>
                </a:buClr>
                <a:buFont typeface="Times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300" b="1">
                  <a:sym typeface="Symbol" panose="05050102010706020507" pitchFamily="18" charset="2"/>
                </a:rPr>
                <a:t></a:t>
              </a:r>
              <a:r>
                <a:rPr lang="en-US" altLang="en-US" sz="1300" b="1"/>
                <a:t> Glucose</a:t>
              </a:r>
            </a:p>
          </p:txBody>
        </p:sp>
        <p:sp>
          <p:nvSpPr>
            <p:cNvPr id="52233" name="Text Box 9"/>
            <p:cNvSpPr txBox="1">
              <a:spLocks noChangeArrowheads="1"/>
            </p:cNvSpPr>
            <p:nvPr/>
          </p:nvSpPr>
          <p:spPr bwMode="auto">
            <a:xfrm>
              <a:off x="3895725" y="2351089"/>
              <a:ext cx="120650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buClr>
                  <a:srgbClr val="D1300D"/>
                </a:buClr>
                <a:buFont typeface="Times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900" b="1"/>
                <a:t>4</a:t>
              </a:r>
            </a:p>
          </p:txBody>
        </p:sp>
        <p:sp>
          <p:nvSpPr>
            <p:cNvPr id="52234" name="Text Box 10"/>
            <p:cNvSpPr txBox="1">
              <a:spLocks noChangeArrowheads="1"/>
            </p:cNvSpPr>
            <p:nvPr/>
          </p:nvSpPr>
          <p:spPr bwMode="auto">
            <a:xfrm>
              <a:off x="4894263" y="2357439"/>
              <a:ext cx="120650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buClr>
                  <a:srgbClr val="D1300D"/>
                </a:buClr>
                <a:buFont typeface="Times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900" b="1"/>
                <a:t>1</a:t>
              </a:r>
            </a:p>
          </p:txBody>
        </p:sp>
        <p:sp>
          <p:nvSpPr>
            <p:cNvPr id="52235" name="Text Box 11"/>
            <p:cNvSpPr txBox="1">
              <a:spLocks noChangeArrowheads="1"/>
            </p:cNvSpPr>
            <p:nvPr/>
          </p:nvSpPr>
          <p:spPr bwMode="auto">
            <a:xfrm>
              <a:off x="7366000" y="2357439"/>
              <a:ext cx="120650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buClr>
                  <a:srgbClr val="D1300D"/>
                </a:buClr>
                <a:buFont typeface="Times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900" b="1"/>
                <a:t>4</a:t>
              </a:r>
            </a:p>
          </p:txBody>
        </p:sp>
        <p:sp>
          <p:nvSpPr>
            <p:cNvPr id="52236" name="Text Box 12"/>
            <p:cNvSpPr txBox="1">
              <a:spLocks noChangeArrowheads="1"/>
            </p:cNvSpPr>
            <p:nvPr/>
          </p:nvSpPr>
          <p:spPr bwMode="auto">
            <a:xfrm>
              <a:off x="8374063" y="2371726"/>
              <a:ext cx="120650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buClr>
                  <a:srgbClr val="D1300D"/>
                </a:buClr>
                <a:buFont typeface="Times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900" b="1"/>
                <a:t>1</a:t>
              </a:r>
            </a:p>
          </p:txBody>
        </p:sp>
        <p:sp>
          <p:nvSpPr>
            <p:cNvPr id="52237" name="Text Box 13"/>
            <p:cNvSpPr txBox="1">
              <a:spLocks noChangeArrowheads="1"/>
            </p:cNvSpPr>
            <p:nvPr/>
          </p:nvSpPr>
          <p:spPr bwMode="auto">
            <a:xfrm>
              <a:off x="3108325" y="4184651"/>
              <a:ext cx="120650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buClr>
                  <a:srgbClr val="D1300D"/>
                </a:buClr>
                <a:buFont typeface="Times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900" b="1"/>
                <a:t>4</a:t>
              </a:r>
            </a:p>
          </p:txBody>
        </p:sp>
        <p:sp>
          <p:nvSpPr>
            <p:cNvPr id="52238" name="Text Box 14"/>
            <p:cNvSpPr txBox="1">
              <a:spLocks noChangeArrowheads="1"/>
            </p:cNvSpPr>
            <p:nvPr/>
          </p:nvSpPr>
          <p:spPr bwMode="auto">
            <a:xfrm>
              <a:off x="2947988" y="4195764"/>
              <a:ext cx="120650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buClr>
                  <a:srgbClr val="D1300D"/>
                </a:buClr>
                <a:buFont typeface="Times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900" b="1"/>
                <a:t>1</a:t>
              </a:r>
            </a:p>
          </p:txBody>
        </p:sp>
        <p:sp>
          <p:nvSpPr>
            <p:cNvPr id="52239" name="Text Box 15"/>
            <p:cNvSpPr txBox="1">
              <a:spLocks noChangeArrowheads="1"/>
            </p:cNvSpPr>
            <p:nvPr/>
          </p:nvSpPr>
          <p:spPr bwMode="auto">
            <a:xfrm>
              <a:off x="7434263" y="4276726"/>
              <a:ext cx="120650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buClr>
                  <a:srgbClr val="D1300D"/>
                </a:buClr>
                <a:buFont typeface="Times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900" b="1"/>
                <a:t>4</a:t>
              </a:r>
            </a:p>
          </p:txBody>
        </p:sp>
        <p:sp>
          <p:nvSpPr>
            <p:cNvPr id="52240" name="Text Box 16"/>
            <p:cNvSpPr txBox="1">
              <a:spLocks noChangeArrowheads="1"/>
            </p:cNvSpPr>
            <p:nvPr/>
          </p:nvSpPr>
          <p:spPr bwMode="auto">
            <a:xfrm>
              <a:off x="7288213" y="4276726"/>
              <a:ext cx="120650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spcBef>
                  <a:spcPct val="20000"/>
                </a:spcBef>
                <a:buClr>
                  <a:srgbClr val="D1300D"/>
                </a:buClr>
                <a:buFont typeface="Times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900" b="1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520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oup 3"/>
          <p:cNvGrpSpPr>
            <a:grpSpLocks/>
          </p:cNvGrpSpPr>
          <p:nvPr/>
        </p:nvGrpSpPr>
        <p:grpSpPr bwMode="auto">
          <a:xfrm>
            <a:off x="1524000" y="6553200"/>
            <a:ext cx="9144000" cy="304800"/>
            <a:chOff x="0" y="4128"/>
            <a:chExt cx="5760" cy="192"/>
          </a:xfrm>
        </p:grpSpPr>
        <p:sp>
          <p:nvSpPr>
            <p:cNvPr id="54277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D1300D"/>
                </a:buClr>
                <a:buFont typeface="Times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400"/>
            </a:p>
          </p:txBody>
        </p:sp>
        <p:sp>
          <p:nvSpPr>
            <p:cNvPr id="54278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D1300D"/>
                </a:buClr>
                <a:buFont typeface="Times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8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© 2011 Pearson Education, Inc.</a:t>
              </a:r>
            </a:p>
          </p:txBody>
        </p:sp>
      </p:grpSp>
      <p:sp>
        <p:nvSpPr>
          <p:cNvPr id="54275" name="Rectangle 6"/>
          <p:cNvSpPr>
            <a:spLocks noChangeArrowheads="1"/>
          </p:cNvSpPr>
          <p:nvPr/>
        </p:nvSpPr>
        <p:spPr bwMode="auto">
          <a:xfrm>
            <a:off x="1524000" y="0"/>
            <a:ext cx="9144000" cy="3048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D1300D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5427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419600" y="1371600"/>
            <a:ext cx="7772400" cy="4114800"/>
          </a:xfrm>
        </p:spPr>
        <p:txBody>
          <a:bodyPr/>
          <a:lstStyle/>
          <a:p>
            <a:pPr marL="800100" lvl="1" indent="-342900">
              <a:buClr>
                <a:srgbClr val="D1300D"/>
              </a:buClr>
              <a:buFont typeface="Times" panose="02020603050405020304" pitchFamily="18" charset="0"/>
              <a:buChar char="•"/>
            </a:pPr>
            <a:r>
              <a:rPr lang="en-US" altLang="en-US" sz="2000" dirty="0" smtClean="0"/>
              <a:t>Polymers with </a:t>
            </a:r>
            <a:r>
              <a:rPr lang="en-US" altLang="en-US" sz="2000" b="1" dirty="0" smtClean="0">
                <a:solidFill>
                  <a:srgbClr val="7030A0"/>
                </a:solidFill>
                <a:sym typeface="Symbol" panose="05050102010706020507" pitchFamily="18" charset="2"/>
              </a:rPr>
              <a:t></a:t>
            </a:r>
            <a:r>
              <a:rPr lang="en-US" altLang="en-US" sz="2000" b="1" dirty="0" smtClean="0">
                <a:solidFill>
                  <a:srgbClr val="7030A0"/>
                </a:solidFill>
              </a:rPr>
              <a:t> glucose are helical</a:t>
            </a:r>
          </a:p>
          <a:p>
            <a:pPr marL="800100" lvl="1" indent="-342900">
              <a:buClr>
                <a:srgbClr val="D1300D"/>
              </a:buClr>
              <a:buFont typeface="Times" panose="02020603050405020304" pitchFamily="18" charset="0"/>
              <a:buChar char="•"/>
            </a:pPr>
            <a:r>
              <a:rPr lang="en-US" altLang="en-US" sz="2000" dirty="0" smtClean="0"/>
              <a:t>Polymers with </a:t>
            </a:r>
            <a:r>
              <a:rPr lang="en-US" altLang="en-US" sz="2000" b="1" dirty="0" smtClean="0">
                <a:solidFill>
                  <a:srgbClr val="C00000"/>
                </a:solidFill>
                <a:sym typeface="Symbol" panose="05050102010706020507" pitchFamily="18" charset="2"/>
              </a:rPr>
              <a:t></a:t>
            </a:r>
            <a:r>
              <a:rPr lang="en-US" altLang="en-US" sz="2000" b="1" dirty="0" smtClean="0">
                <a:solidFill>
                  <a:srgbClr val="C00000"/>
                </a:solidFill>
              </a:rPr>
              <a:t> glucose are straight</a:t>
            </a:r>
          </a:p>
          <a:p>
            <a:pPr marL="800100" lvl="1" indent="-342900">
              <a:buClr>
                <a:srgbClr val="D1300D"/>
              </a:buClr>
              <a:buFont typeface="Times" panose="02020603050405020304" pitchFamily="18" charset="0"/>
              <a:buChar char="•"/>
            </a:pPr>
            <a:r>
              <a:rPr lang="en-US" altLang="en-US" sz="2000" dirty="0" smtClean="0"/>
              <a:t>In straight structures, H atoms on one strand can bond with OH groups on other strands</a:t>
            </a:r>
          </a:p>
          <a:p>
            <a:pPr marL="800100" lvl="1" indent="-342900">
              <a:buClr>
                <a:srgbClr val="D1300D"/>
              </a:buClr>
              <a:buFont typeface="Times" panose="02020603050405020304" pitchFamily="18" charset="0"/>
              <a:buChar char="•"/>
            </a:pPr>
            <a:r>
              <a:rPr lang="en-US" altLang="en-US" sz="2000" dirty="0" smtClean="0"/>
              <a:t>Parallel cellulose molecules held together this way are grouped into </a:t>
            </a:r>
            <a:r>
              <a:rPr lang="en-US" altLang="en-US" sz="2000" dirty="0" err="1" smtClean="0"/>
              <a:t>microfibrils</a:t>
            </a:r>
            <a:r>
              <a:rPr lang="en-US" altLang="en-US" sz="2000" dirty="0" smtClean="0"/>
              <a:t>, which form strong building materials for plants</a:t>
            </a:r>
          </a:p>
          <a:p>
            <a:pPr marL="0" indent="0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2893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Chitin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8631" y="1609378"/>
            <a:ext cx="6281873" cy="5248622"/>
          </a:xfrm>
        </p:spPr>
        <p:txBody>
          <a:bodyPr/>
          <a:lstStyle/>
          <a:p>
            <a:r>
              <a:rPr lang="en-US" dirty="0" smtClean="0"/>
              <a:t>Structural polysaccharide</a:t>
            </a:r>
          </a:p>
          <a:p>
            <a:r>
              <a:rPr lang="en-US" dirty="0" smtClean="0"/>
              <a:t>Exoskeleton of arthropods</a:t>
            </a:r>
            <a:endParaRPr lang="en-US" dirty="0"/>
          </a:p>
        </p:txBody>
      </p:sp>
      <p:pic>
        <p:nvPicPr>
          <p:cNvPr id="1026" name="Picture 2" descr="Image result for chit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610" y="2961801"/>
            <a:ext cx="7261440" cy="368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chit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006" y="0"/>
            <a:ext cx="5186855" cy="277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701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Macromolecule</a:t>
            </a:r>
          </a:p>
          <a:p>
            <a:pPr lvl="1"/>
            <a:r>
              <a:rPr lang="en-US" b="1" dirty="0" smtClean="0"/>
              <a:t>Monomer- one molecule</a:t>
            </a:r>
          </a:p>
          <a:p>
            <a:pPr lvl="1"/>
            <a:r>
              <a:rPr lang="en-US" b="1" dirty="0" smtClean="0"/>
              <a:t>Polymer- two or more of the same molecule bonding together</a:t>
            </a:r>
          </a:p>
        </p:txBody>
      </p:sp>
      <p:pic>
        <p:nvPicPr>
          <p:cNvPr id="1026" name="Picture 2" descr="Image result for carbohydr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60" y="1554800"/>
            <a:ext cx="4508520" cy="344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980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DEHYDRATION SYNTHESIS</a:t>
            </a:r>
          </a:p>
          <a:p>
            <a:pPr lvl="1"/>
            <a:r>
              <a:rPr lang="en-US" b="1" dirty="0" smtClean="0"/>
              <a:t>De-Without</a:t>
            </a:r>
          </a:p>
          <a:p>
            <a:pPr lvl="1"/>
            <a:r>
              <a:rPr lang="en-US" b="1" dirty="0" smtClean="0"/>
              <a:t>Hydro- Water</a:t>
            </a:r>
          </a:p>
          <a:p>
            <a:pPr lvl="1"/>
            <a:r>
              <a:rPr lang="en-US" b="1" dirty="0" smtClean="0"/>
              <a:t>Synthesis put together</a:t>
            </a:r>
          </a:p>
          <a:p>
            <a:r>
              <a:rPr lang="en-US" b="1" dirty="0" smtClean="0"/>
              <a:t>HYDROLYSIS</a:t>
            </a:r>
          </a:p>
          <a:p>
            <a:pPr lvl="1"/>
            <a:r>
              <a:rPr lang="en-US" b="1" dirty="0" smtClean="0"/>
              <a:t>Hydro- water</a:t>
            </a:r>
          </a:p>
          <a:p>
            <a:pPr lvl="1"/>
            <a:r>
              <a:rPr lang="en-US" b="1" dirty="0" smtClean="0"/>
              <a:t>Lysis-Break</a:t>
            </a:r>
          </a:p>
        </p:txBody>
      </p:sp>
    </p:spTree>
    <p:extLst>
      <p:ext uri="{BB962C8B-B14F-4D97-AF65-F5344CB8AC3E}">
        <p14:creationId xmlns:p14="http://schemas.microsoft.com/office/powerpoint/2010/main" val="3225415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5400"/>
            <a:ext cx="1905000" cy="2413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</a:rPr>
              <a:t>Figure 5.2</a:t>
            </a:r>
          </a:p>
        </p:txBody>
      </p:sp>
      <p:pic>
        <p:nvPicPr>
          <p:cNvPr id="27651" name="Picture 3" descr="05_02_Polymer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189" y="136525"/>
            <a:ext cx="5127625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570288" y="168276"/>
            <a:ext cx="4208462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r>
              <a:rPr lang="en-US" altLang="en-US" b="1"/>
              <a:t>(a) Dehydration reaction: synthesizing a polymer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4621214" y="1035050"/>
            <a:ext cx="123348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r>
              <a:rPr lang="en-US" altLang="en-US" b="1"/>
              <a:t>Short polymer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6994525" y="1041401"/>
            <a:ext cx="16700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r>
              <a:rPr lang="en-US" altLang="en-US" b="1"/>
              <a:t>Unlinked monomer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4997450" y="1570038"/>
            <a:ext cx="1855788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b="1"/>
              <a:t>Dehydration removes</a:t>
            </a:r>
            <a:br>
              <a:rPr lang="en-US" altLang="en-US" b="1"/>
            </a:br>
            <a:r>
              <a:rPr lang="en-US" altLang="en-US" b="1"/>
              <a:t>a water molecule,</a:t>
            </a:r>
            <a:br>
              <a:rPr lang="en-US" altLang="en-US" b="1"/>
            </a:br>
            <a:r>
              <a:rPr lang="en-US" altLang="en-US" b="1"/>
              <a:t>forming a new bond.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5500689" y="3197226"/>
            <a:ext cx="1417637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r>
              <a:rPr lang="en-US" altLang="en-US" b="1"/>
              <a:t>Longer polymer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3568701" y="3660776"/>
            <a:ext cx="3521075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r>
              <a:rPr lang="en-US" altLang="en-US" b="1"/>
              <a:t>(b) Hydrolysis: breaking down a polymer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5260975" y="4903789"/>
            <a:ext cx="1525588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b="1"/>
              <a:t>Hydrolysis adds</a:t>
            </a:r>
            <a:br>
              <a:rPr lang="en-US" altLang="en-US" b="1"/>
            </a:br>
            <a:r>
              <a:rPr lang="en-US" altLang="en-US" b="1"/>
              <a:t>a water molecule,</a:t>
            </a:r>
            <a:br>
              <a:rPr lang="en-US" altLang="en-US" b="1"/>
            </a:br>
            <a:r>
              <a:rPr lang="en-US" altLang="en-US" b="1"/>
              <a:t>breaking a bond.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4379914" y="654050"/>
            <a:ext cx="255587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 algn="ctr"/>
            <a:r>
              <a:rPr lang="en-US" altLang="en-US" b="1"/>
              <a:t>1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4995864" y="2762250"/>
            <a:ext cx="255587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 algn="ctr"/>
            <a:r>
              <a:rPr lang="en-US" altLang="en-US" b="1"/>
              <a:t>1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4995864" y="4165600"/>
            <a:ext cx="255587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 algn="ctr"/>
            <a:r>
              <a:rPr lang="en-US" altLang="en-US" b="1"/>
              <a:t>1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5084764" y="654050"/>
            <a:ext cx="255587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 algn="ctr"/>
            <a:r>
              <a:rPr lang="en-US" altLang="en-US" b="1"/>
              <a:t>2</a:t>
            </a: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5776914" y="654050"/>
            <a:ext cx="255587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 algn="ctr"/>
            <a:r>
              <a:rPr lang="en-US" altLang="en-US" b="1"/>
              <a:t>3</a:t>
            </a:r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5707064" y="2768600"/>
            <a:ext cx="255587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 algn="ctr"/>
            <a:r>
              <a:rPr lang="en-US" altLang="en-US" b="1"/>
              <a:t>2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6399214" y="2768600"/>
            <a:ext cx="255587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 algn="ctr"/>
            <a:r>
              <a:rPr lang="en-US" altLang="en-US" b="1"/>
              <a:t>3</a:t>
            </a: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7123114" y="2762250"/>
            <a:ext cx="255587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 algn="ctr"/>
            <a:r>
              <a:rPr lang="en-US" altLang="en-US" b="1"/>
              <a:t>4</a:t>
            </a:r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5700714" y="4159250"/>
            <a:ext cx="255587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 algn="ctr"/>
            <a:r>
              <a:rPr lang="en-US" altLang="en-US" b="1"/>
              <a:t>2</a:t>
            </a:r>
          </a:p>
        </p:txBody>
      </p:sp>
      <p:sp>
        <p:nvSpPr>
          <p:cNvPr id="27668" name="Text Box 20"/>
          <p:cNvSpPr txBox="1">
            <a:spLocks noChangeArrowheads="1"/>
          </p:cNvSpPr>
          <p:nvPr/>
        </p:nvSpPr>
        <p:spPr bwMode="auto">
          <a:xfrm>
            <a:off x="6392864" y="4159250"/>
            <a:ext cx="255587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 algn="ctr"/>
            <a:r>
              <a:rPr lang="en-US" altLang="en-US" b="1"/>
              <a:t>3</a:t>
            </a:r>
          </a:p>
        </p:txBody>
      </p: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7116764" y="4152900"/>
            <a:ext cx="255587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 algn="ctr"/>
            <a:r>
              <a:rPr lang="en-US" altLang="en-US" b="1"/>
              <a:t>4</a:t>
            </a:r>
          </a:p>
        </p:txBody>
      </p:sp>
      <p:sp>
        <p:nvSpPr>
          <p:cNvPr id="27670" name="Text Box 22"/>
          <p:cNvSpPr txBox="1">
            <a:spLocks noChangeArrowheads="1"/>
          </p:cNvSpPr>
          <p:nvPr/>
        </p:nvSpPr>
        <p:spPr bwMode="auto">
          <a:xfrm>
            <a:off x="4367214" y="6210300"/>
            <a:ext cx="255587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 algn="ctr"/>
            <a:r>
              <a:rPr lang="en-US" altLang="en-US" b="1"/>
              <a:t>1</a:t>
            </a:r>
          </a:p>
        </p:txBody>
      </p:sp>
      <p:sp>
        <p:nvSpPr>
          <p:cNvPr id="27671" name="Text Box 23"/>
          <p:cNvSpPr txBox="1">
            <a:spLocks noChangeArrowheads="1"/>
          </p:cNvSpPr>
          <p:nvPr/>
        </p:nvSpPr>
        <p:spPr bwMode="auto">
          <a:xfrm>
            <a:off x="5078414" y="6203950"/>
            <a:ext cx="255587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 algn="ctr"/>
            <a:r>
              <a:rPr lang="en-US" altLang="en-US" b="1"/>
              <a:t>2</a:t>
            </a:r>
          </a:p>
        </p:txBody>
      </p:sp>
      <p:sp>
        <p:nvSpPr>
          <p:cNvPr id="27672" name="Text Box 24"/>
          <p:cNvSpPr txBox="1">
            <a:spLocks noChangeArrowheads="1"/>
          </p:cNvSpPr>
          <p:nvPr/>
        </p:nvSpPr>
        <p:spPr bwMode="auto">
          <a:xfrm>
            <a:off x="5776914" y="6203950"/>
            <a:ext cx="255587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 algn="ctr"/>
            <a:r>
              <a:rPr lang="en-US" altLang="en-US" b="1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3127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 Carbohydrate Diets</a:t>
            </a:r>
          </a:p>
          <a:p>
            <a:pPr lvl="1"/>
            <a:r>
              <a:rPr lang="en-US" dirty="0" smtClean="0"/>
              <a:t>People who eat less carbohydrates lose weight within days of eating minimal carbohydrates</a:t>
            </a:r>
          </a:p>
          <a:p>
            <a:pPr lvl="1"/>
            <a:r>
              <a:rPr lang="en-US" dirty="0" smtClean="0"/>
              <a:t>Often times, when carbohydrates are reintroduced, the weight loss is reversed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WHY???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916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Carbohydrates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2106" y="803185"/>
            <a:ext cx="6281873" cy="5248622"/>
          </a:xfrm>
        </p:spPr>
        <p:txBody>
          <a:bodyPr/>
          <a:lstStyle/>
          <a:p>
            <a:r>
              <a:rPr lang="en-US" b="1" dirty="0" smtClean="0"/>
              <a:t>Three</a:t>
            </a:r>
            <a:r>
              <a:rPr lang="en-US" dirty="0" smtClean="0"/>
              <a:t> categories of carbohydrates</a:t>
            </a:r>
          </a:p>
          <a:p>
            <a:pPr lvl="1"/>
            <a:r>
              <a:rPr lang="en-US" b="1" dirty="0" smtClean="0"/>
              <a:t>Monosaccharides</a:t>
            </a:r>
          </a:p>
          <a:p>
            <a:pPr lvl="1"/>
            <a:r>
              <a:rPr lang="en-US" b="1" dirty="0" smtClean="0"/>
              <a:t>Disaccharides</a:t>
            </a:r>
          </a:p>
          <a:p>
            <a:pPr lvl="1"/>
            <a:r>
              <a:rPr lang="en-US" b="1" dirty="0" smtClean="0"/>
              <a:t>Polysaccharides</a:t>
            </a:r>
          </a:p>
          <a:p>
            <a:r>
              <a:rPr lang="en-US" b="1" dirty="0" smtClean="0"/>
              <a:t>Used </a:t>
            </a:r>
            <a:r>
              <a:rPr lang="en-US" dirty="0" smtClean="0"/>
              <a:t> as energy</a:t>
            </a:r>
          </a:p>
          <a:p>
            <a:r>
              <a:rPr lang="en-US" b="1" dirty="0" smtClean="0"/>
              <a:t>Make up</a:t>
            </a:r>
            <a:r>
              <a:rPr lang="en-US" dirty="0" smtClean="0"/>
              <a:t> cell walls as </a:t>
            </a:r>
            <a:r>
              <a:rPr lang="en-US" b="1" dirty="0" smtClean="0"/>
              <a:t>cellulose</a:t>
            </a:r>
          </a:p>
        </p:txBody>
      </p:sp>
      <p:pic>
        <p:nvPicPr>
          <p:cNvPr id="2050" name="Picture 2" descr="Image result for carbohydr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65" y="1851109"/>
            <a:ext cx="4943475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108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793" y="1640477"/>
            <a:ext cx="3498979" cy="2456442"/>
          </a:xfrm>
        </p:spPr>
        <p:txBody>
          <a:bodyPr/>
          <a:lstStyle/>
          <a:p>
            <a:r>
              <a:rPr lang="en-US" sz="3200" dirty="0" smtClean="0"/>
              <a:t>Monosaccharaides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4050" y="755890"/>
            <a:ext cx="6281873" cy="5248622"/>
          </a:xfrm>
        </p:spPr>
        <p:txBody>
          <a:bodyPr/>
          <a:lstStyle/>
          <a:p>
            <a:r>
              <a:rPr lang="en-US" dirty="0" smtClean="0"/>
              <a:t>C:H:O occurs in a 1:2:1 ratio</a:t>
            </a:r>
          </a:p>
          <a:p>
            <a:r>
              <a:rPr lang="en-US" dirty="0" smtClean="0"/>
              <a:t>Can be either an </a:t>
            </a:r>
            <a:r>
              <a:rPr lang="en-US" b="1" dirty="0" smtClean="0"/>
              <a:t>Aldehyde (aldose)</a:t>
            </a:r>
            <a:r>
              <a:rPr lang="en-US" dirty="0" smtClean="0"/>
              <a:t> or a </a:t>
            </a:r>
            <a:r>
              <a:rPr lang="en-US" b="1" dirty="0" smtClean="0"/>
              <a:t>Ketone</a:t>
            </a:r>
            <a:r>
              <a:rPr lang="en-US" dirty="0" smtClean="0"/>
              <a:t> (Ketose)</a:t>
            </a:r>
          </a:p>
          <a:p>
            <a:pPr lvl="1"/>
            <a:r>
              <a:rPr lang="en-US" dirty="0" smtClean="0"/>
              <a:t>Depending on double bonded oxygen location</a:t>
            </a:r>
          </a:p>
          <a:p>
            <a:r>
              <a:rPr lang="en-US" dirty="0" smtClean="0"/>
              <a:t>Most carbohydrates end in </a:t>
            </a:r>
            <a:r>
              <a:rPr lang="en-US" b="1" dirty="0" smtClean="0"/>
              <a:t>OSE</a:t>
            </a:r>
            <a:endParaRPr lang="en-US" dirty="0" smtClean="0"/>
          </a:p>
          <a:p>
            <a:r>
              <a:rPr lang="en-US" dirty="0" smtClean="0"/>
              <a:t>Most form </a:t>
            </a:r>
            <a:r>
              <a:rPr lang="en-US" b="1" dirty="0" smtClean="0"/>
              <a:t>Ring shapes</a:t>
            </a:r>
            <a:endParaRPr lang="en-US" dirty="0" smtClean="0"/>
          </a:p>
          <a:p>
            <a:r>
              <a:rPr lang="en-US" dirty="0" err="1" smtClean="0"/>
              <a:t>Spacial</a:t>
            </a:r>
            <a:r>
              <a:rPr lang="en-US" dirty="0" smtClean="0"/>
              <a:t> arrangement of atoms determines how the molecule behaves</a:t>
            </a:r>
            <a:endParaRPr lang="en-US" dirty="0"/>
          </a:p>
        </p:txBody>
      </p:sp>
      <p:pic>
        <p:nvPicPr>
          <p:cNvPr id="5122" name="Picture 2" descr="Image result for glucose vs galacto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6063"/>
            <a:ext cx="5734050" cy="34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234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5400"/>
            <a:ext cx="1905000" cy="2413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</a:rPr>
              <a:t>Figure 5.3a</a:t>
            </a:r>
          </a:p>
        </p:txBody>
      </p:sp>
      <p:pic>
        <p:nvPicPr>
          <p:cNvPr id="31747" name="Picture 3" descr="05_03aMonosaccharide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42056"/>
            <a:ext cx="8548687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263776" y="1355726"/>
            <a:ext cx="34956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300" b="1"/>
              <a:t>Aldose (Aldehyde Sugar)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6611938" y="1352550"/>
            <a:ext cx="327501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300" b="1"/>
              <a:t>Ketose (Ketone Sugar)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2882901" y="4978400"/>
            <a:ext cx="2341563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300" b="1"/>
              <a:t>Glyceraldehyde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3663951" y="1919289"/>
            <a:ext cx="48164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300" b="1"/>
              <a:t>Trioses: 3-carbon sugars (C</a:t>
            </a:r>
            <a:r>
              <a:rPr lang="en-US" altLang="en-US" sz="2300" b="1" baseline="-25000"/>
              <a:t>3</a:t>
            </a:r>
            <a:r>
              <a:rPr lang="en-US" altLang="en-US" sz="2300" b="1"/>
              <a:t>H</a:t>
            </a:r>
            <a:r>
              <a:rPr lang="en-US" altLang="en-US" sz="2300" b="1" baseline="-25000"/>
              <a:t>6</a:t>
            </a:r>
            <a:r>
              <a:rPr lang="en-US" altLang="en-US" sz="2300" b="1"/>
              <a:t>O</a:t>
            </a:r>
            <a:r>
              <a:rPr lang="en-US" altLang="en-US" sz="2300" b="1" baseline="-25000"/>
              <a:t>3</a:t>
            </a:r>
            <a:r>
              <a:rPr lang="en-US" altLang="en-US" sz="2300" b="1"/>
              <a:t>)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6932614" y="4989514"/>
            <a:ext cx="2586037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300" b="1"/>
              <a:t>Dihydroxyacetone</a:t>
            </a:r>
          </a:p>
        </p:txBody>
      </p:sp>
    </p:spTree>
    <p:extLst>
      <p:ext uri="{BB962C8B-B14F-4D97-AF65-F5344CB8AC3E}">
        <p14:creationId xmlns:p14="http://schemas.microsoft.com/office/powerpoint/2010/main" val="319851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Glucose vs. Galactose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Image result for glucose vs galacto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699" y="720646"/>
            <a:ext cx="63150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767626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3960F"/>
      </a:accent1>
      <a:accent2>
        <a:srgbClr val="E04116"/>
      </a:accent2>
      <a:accent3>
        <a:srgbClr val="9D4DE7"/>
      </a:accent3>
      <a:accent4>
        <a:srgbClr val="449EF3"/>
      </a:accent4>
      <a:accent5>
        <a:srgbClr val="39C6BE"/>
      </a:accent5>
      <a:accent6>
        <a:srgbClr val="88C933"/>
      </a:accent6>
      <a:hlink>
        <a:srgbClr val="EBB41F"/>
      </a:hlink>
      <a:folHlink>
        <a:srgbClr val="E1D676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29B3952A-A5A2-4E72-A5C9-A88B41734E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49</TotalTime>
  <Words>538</Words>
  <Application>Microsoft Office PowerPoint</Application>
  <PresentationFormat>Widescreen</PresentationFormat>
  <Paragraphs>143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ヒラギノ角ゴ Pro W3</vt:lpstr>
      <vt:lpstr>Arial</vt:lpstr>
      <vt:lpstr>Calibri</vt:lpstr>
      <vt:lpstr>Calibri Light</vt:lpstr>
      <vt:lpstr>Rockwell</vt:lpstr>
      <vt:lpstr>Symbol</vt:lpstr>
      <vt:lpstr>Times</vt:lpstr>
      <vt:lpstr>Times New Roman</vt:lpstr>
      <vt:lpstr>Wingdings</vt:lpstr>
      <vt:lpstr>Atlas</vt:lpstr>
      <vt:lpstr>Carbohydrates</vt:lpstr>
      <vt:lpstr>PowerPoint Presentation</vt:lpstr>
      <vt:lpstr>Reactions</vt:lpstr>
      <vt:lpstr>Figure 5.2</vt:lpstr>
      <vt:lpstr>Case Study</vt:lpstr>
      <vt:lpstr>Carbohydrates</vt:lpstr>
      <vt:lpstr>Monosaccharaides </vt:lpstr>
      <vt:lpstr>Figure 5.3a</vt:lpstr>
      <vt:lpstr>Glucose vs. Galactose</vt:lpstr>
      <vt:lpstr>Disaccharides</vt:lpstr>
      <vt:lpstr>Figure 5.5</vt:lpstr>
      <vt:lpstr>Polysaccharides</vt:lpstr>
      <vt:lpstr>Figure 5.6</vt:lpstr>
      <vt:lpstr>Case Study: Weight Loss</vt:lpstr>
      <vt:lpstr>Structural Polysachharides</vt:lpstr>
      <vt:lpstr>Figure 5.7</vt:lpstr>
      <vt:lpstr>PowerPoint Presentation</vt:lpstr>
      <vt:lpstr>Chitin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Carbohydrates</dc:title>
  <dc:creator>Administrator</dc:creator>
  <cp:lastModifiedBy>Administrator</cp:lastModifiedBy>
  <cp:revision>7</cp:revision>
  <dcterms:created xsi:type="dcterms:W3CDTF">2018-04-27T14:43:04Z</dcterms:created>
  <dcterms:modified xsi:type="dcterms:W3CDTF">2018-04-30T12:42:39Z</dcterms:modified>
</cp:coreProperties>
</file>