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87" r:id="rId4"/>
    <p:sldId id="284" r:id="rId5"/>
    <p:sldId id="285" r:id="rId6"/>
    <p:sldId id="28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302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310" r:id="rId23"/>
    <p:sldId id="314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67" d="100"/>
          <a:sy n="67" d="100"/>
        </p:scale>
        <p:origin x="644" y="6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12/28/2018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12/28/2018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4136EE-46BB-4440-8972-822E303C9D2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Optional slide.  Use to discuss other microarray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49384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9886-4E82-4310-9698-B4701813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9B82D-EFAE-4D50-B6B6-A15CEB69F90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85549-EF90-49AF-BADE-9CFEB3B6805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F0120-A026-4804-B995-D3E64FD509D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C360A3-F62F-4268-9930-B475BEB2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D4E1F8-A6CB-4FF4-972F-B4AB9395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B782CB-31D9-46F8-B120-377C5C3F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2077985A-4932-4F3B-9853-D7222A437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3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0MJIbrS4fb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VNsThMNjKh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DNA tools</a:t>
            </a: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787D-583B-40D6-A684-860464FC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13700-0DD3-45D9-928D-B32DAE3F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pax 6">
            <a:extLst>
              <a:ext uri="{FF2B5EF4-FFF2-40B4-BE49-F238E27FC236}">
                <a16:creationId xmlns:a16="http://schemas.microsoft.com/office/drawing/2014/main" id="{4989D036-3A42-492D-9558-D2E1BDCC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0291"/>
            <a:ext cx="10591799" cy="65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EC27BD-3986-45DD-AE5E-A3DCBED0FBA0}"/>
              </a:ext>
            </a:extLst>
          </p:cNvPr>
          <p:cNvSpPr txBox="1"/>
          <p:nvPr/>
        </p:nvSpPr>
        <p:spPr>
          <a:xfrm>
            <a:off x="4113213" y="6504187"/>
            <a:ext cx="746760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https://learn.genetics.utah.edu/content/selection/toolkit/pax6.jpg</a:t>
            </a:r>
          </a:p>
        </p:txBody>
      </p:sp>
    </p:spTree>
    <p:extLst>
      <p:ext uri="{BB962C8B-B14F-4D97-AF65-F5344CB8AC3E}">
        <p14:creationId xmlns:p14="http://schemas.microsoft.com/office/powerpoint/2010/main" val="4858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F8C2-683C-43B9-B11F-66D88D34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09600"/>
          </a:xfrm>
        </p:spPr>
        <p:txBody>
          <a:bodyPr/>
          <a:lstStyle/>
          <a:p>
            <a:r>
              <a:rPr lang="en-US" dirty="0"/>
              <a:t>RT- PCR </a:t>
            </a:r>
            <a:r>
              <a:rPr lang="en-US" b="1" dirty="0">
                <a:hlinkClick r:id="rId2"/>
              </a:rPr>
              <a:t>(Reverse Transcriptase PCR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9EF5-491E-442B-BCC2-86508C956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43000"/>
            <a:ext cx="9601200" cy="4191000"/>
          </a:xfrm>
        </p:spPr>
        <p:txBody>
          <a:bodyPr/>
          <a:lstStyle/>
          <a:p>
            <a:r>
              <a:rPr lang="en-US" dirty="0"/>
              <a:t>mRNA  </a:t>
            </a:r>
            <a:r>
              <a:rPr lang="en-US" dirty="0">
                <a:sym typeface="Wingdings" panose="05000000000000000000" pitchFamily="2" charset="2"/>
              </a:rPr>
              <a:t> DNA  with the help of </a:t>
            </a:r>
            <a:r>
              <a:rPr lang="en-US" b="1" dirty="0">
                <a:sym typeface="Wingdings" panose="05000000000000000000" pitchFamily="2" charset="2"/>
              </a:rPr>
              <a:t>retrovirus reverse transcriptase</a:t>
            </a:r>
          </a:p>
          <a:p>
            <a:r>
              <a:rPr lang="en-US" b="1" dirty="0">
                <a:sym typeface="Wingdings" panose="05000000000000000000" pitchFamily="2" charset="2"/>
              </a:rPr>
              <a:t>Poly dT</a:t>
            </a:r>
            <a:r>
              <a:rPr lang="en-US" dirty="0">
                <a:sym typeface="Wingdings" panose="05000000000000000000" pitchFamily="2" charset="2"/>
              </a:rPr>
              <a:t> acts as a primer on the poly A tail </a:t>
            </a:r>
            <a:r>
              <a:rPr lang="en-US" b="1" dirty="0">
                <a:sym typeface="Wingdings" panose="05000000000000000000" pitchFamily="2" charset="2"/>
              </a:rPr>
              <a:t>(start of the cDNA)</a:t>
            </a:r>
          </a:p>
          <a:p>
            <a:r>
              <a:rPr lang="en-US" b="1" dirty="0">
                <a:sym typeface="Wingdings" panose="05000000000000000000" pitchFamily="2" charset="2"/>
              </a:rPr>
              <a:t>cDNA </a:t>
            </a:r>
            <a:r>
              <a:rPr lang="en-US" dirty="0">
                <a:sym typeface="Wingdings" panose="05000000000000000000" pitchFamily="2" charset="2"/>
              </a:rPr>
              <a:t> is when mRNA is degraded and </a:t>
            </a:r>
            <a:r>
              <a:rPr lang="en-US" b="1" dirty="0">
                <a:sym typeface="Wingdings" panose="05000000000000000000" pitchFamily="2" charset="2"/>
              </a:rPr>
              <a:t>complimentary DNA</a:t>
            </a:r>
            <a:r>
              <a:rPr lang="en-US" dirty="0">
                <a:sym typeface="Wingdings" panose="05000000000000000000" pitchFamily="2" charset="2"/>
              </a:rPr>
              <a:t> is synthesized by DNA polymerase</a:t>
            </a:r>
          </a:p>
          <a:p>
            <a:r>
              <a:rPr lang="en-US" b="1" dirty="0">
                <a:sym typeface="Wingdings" panose="05000000000000000000" pitchFamily="2" charset="2"/>
              </a:rPr>
              <a:t>cDNA</a:t>
            </a:r>
            <a:r>
              <a:rPr lang="en-US" dirty="0">
                <a:sym typeface="Wingdings" panose="05000000000000000000" pitchFamily="2" charset="2"/>
              </a:rPr>
              <a:t> lacks introns and is used in protein expression in bacteria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2" descr="Image result for cdna">
            <a:extLst>
              <a:ext uri="{FF2B5EF4-FFF2-40B4-BE49-F238E27FC236}">
                <a16:creationId xmlns:a16="http://schemas.microsoft.com/office/drawing/2014/main" id="{D2722080-0A02-4F79-ADC5-048F3A895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3400425"/>
            <a:ext cx="5948363" cy="330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C69A7-C2BE-42DA-8D3C-7B7FDB328329}"/>
              </a:ext>
            </a:extLst>
          </p:cNvPr>
          <p:cNvSpPr txBox="1"/>
          <p:nvPr/>
        </p:nvSpPr>
        <p:spPr>
          <a:xfrm>
            <a:off x="1141412" y="6564539"/>
            <a:ext cx="8812213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https://nptel.ac.in/courses/102103045/module3/lec11/images/k1.jpg</a:t>
            </a:r>
          </a:p>
        </p:txBody>
      </p:sp>
    </p:spTree>
    <p:extLst>
      <p:ext uri="{BB962C8B-B14F-4D97-AF65-F5344CB8AC3E}">
        <p14:creationId xmlns:p14="http://schemas.microsoft.com/office/powerpoint/2010/main" val="20121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A39B-1007-4B60-93CD-4C8F7616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DNA Microarray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03BE2-1FA5-47E9-A947-46D655310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066800"/>
            <a:ext cx="9601200" cy="4876800"/>
          </a:xfrm>
        </p:spPr>
        <p:txBody>
          <a:bodyPr/>
          <a:lstStyle/>
          <a:p>
            <a:r>
              <a:rPr lang="en-US" dirty="0"/>
              <a:t>Single stranded DNA for different genes is fixed on a grid</a:t>
            </a:r>
          </a:p>
          <a:p>
            <a:r>
              <a:rPr lang="en-US" dirty="0"/>
              <a:t>cDNA binds to corresponding sequences</a:t>
            </a:r>
          </a:p>
          <a:p>
            <a:r>
              <a:rPr lang="en-US" dirty="0"/>
              <a:t>Tagged cDNA will glow in a scanner allowing scientists to see which genes are expressed</a:t>
            </a:r>
          </a:p>
        </p:txBody>
      </p:sp>
      <p:pic>
        <p:nvPicPr>
          <p:cNvPr id="6148" name="Picture 4" descr="Image result for microarray">
            <a:extLst>
              <a:ext uri="{FF2B5EF4-FFF2-40B4-BE49-F238E27FC236}">
                <a16:creationId xmlns:a16="http://schemas.microsoft.com/office/drawing/2014/main" id="{395B8627-D5CC-45E4-8C1A-0178517A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2514600"/>
            <a:ext cx="523875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6C4FB4-E0FA-4FA6-9390-E76681BA0FCF}"/>
              </a:ext>
            </a:extLst>
          </p:cNvPr>
          <p:cNvSpPr txBox="1"/>
          <p:nvPr/>
        </p:nvSpPr>
        <p:spPr>
          <a:xfrm>
            <a:off x="3656013" y="6493103"/>
            <a:ext cx="548640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https://bitesizebio.com/wp-content/uploads/2011/07/cDNA-microarray-experiment.jpg</a:t>
            </a:r>
          </a:p>
        </p:txBody>
      </p:sp>
    </p:spTree>
    <p:extLst>
      <p:ext uri="{BB962C8B-B14F-4D97-AF65-F5344CB8AC3E}">
        <p14:creationId xmlns:p14="http://schemas.microsoft.com/office/powerpoint/2010/main" val="7241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DD25-7B70-479F-93A1-AF71D02A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4571998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695BC-DA87-4D3A-833E-BFEC87DBC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162050"/>
            <a:ext cx="3497501" cy="53911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 Vitro Mutagenesis</a:t>
            </a:r>
          </a:p>
          <a:p>
            <a:pPr marL="0" indent="0">
              <a:buNone/>
            </a:pPr>
            <a:r>
              <a:rPr lang="en-US" dirty="0"/>
              <a:t>Mutations are introduced into a cloned gene to knock out normal copies</a:t>
            </a:r>
          </a:p>
          <a:p>
            <a:pPr marL="0" indent="0">
              <a:buNone/>
            </a:pPr>
            <a:r>
              <a:rPr lang="en-US" b="1" dirty="0"/>
              <a:t>RNA interference (RNAi)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Double stranded RNA breaks down mRNA or translation</a:t>
            </a:r>
          </a:p>
          <a:p>
            <a:pPr marL="0" indent="0">
              <a:buNone/>
            </a:pPr>
            <a:r>
              <a:rPr lang="en-US" b="1" dirty="0"/>
              <a:t>Genome-Wide Association Studies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Test for genetic markers such as a </a:t>
            </a:r>
            <a:r>
              <a:rPr lang="en-US" b="1" dirty="0"/>
              <a:t>Single Nucleotide Polymorphism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single nucleotide polymorphism">
            <a:extLst>
              <a:ext uri="{FF2B5EF4-FFF2-40B4-BE49-F238E27FC236}">
                <a16:creationId xmlns:a16="http://schemas.microsoft.com/office/drawing/2014/main" id="{8EDB7602-3FB1-48A7-9E09-6969282A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01" y="933450"/>
            <a:ext cx="8019814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B1000-CF0F-4380-996C-86AC69481C1F}"/>
              </a:ext>
            </a:extLst>
          </p:cNvPr>
          <p:cNvSpPr txBox="1"/>
          <p:nvPr/>
        </p:nvSpPr>
        <p:spPr>
          <a:xfrm>
            <a:off x="4473574" y="5902895"/>
            <a:ext cx="746760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https://nptel.ac.in/courses/102103017/module32/images/3.png</a:t>
            </a:r>
          </a:p>
        </p:txBody>
      </p:sp>
    </p:spTree>
    <p:extLst>
      <p:ext uri="{BB962C8B-B14F-4D97-AF65-F5344CB8AC3E}">
        <p14:creationId xmlns:p14="http://schemas.microsoft.com/office/powerpoint/2010/main" val="6423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274639"/>
            <a:ext cx="8229600" cy="911225"/>
          </a:xfrm>
          <a:noFill/>
        </p:spPr>
        <p:txBody>
          <a:bodyPr/>
          <a:lstStyle/>
          <a:p>
            <a:pPr eaLnBrk="1" hangingPunct="1"/>
            <a:r>
              <a:rPr lang="en-US" altLang="en-US" sz="3600"/>
              <a:t>DNA Microarrays are used to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8288" y="1668463"/>
            <a:ext cx="5318125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endParaRPr lang="en-US" altLang="en-US" sz="2800" b="1"/>
          </a:p>
          <a:p>
            <a:pPr eaLnBrk="1" hangingPunct="1">
              <a:buFontTx/>
              <a:buNone/>
            </a:pPr>
            <a:r>
              <a:rPr lang="en-US" altLang="en-US" sz="2800" b="1"/>
              <a:t>Investigate gene function</a:t>
            </a:r>
            <a:r>
              <a:rPr lang="en-US" altLang="en-US" sz="2800"/>
              <a:t> - gene expression 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 b="1"/>
          </a:p>
          <a:p>
            <a:pPr eaLnBrk="1" hangingPunct="1">
              <a:buFontTx/>
              <a:buNone/>
            </a:pPr>
            <a:endParaRPr lang="en-US" altLang="en-US" sz="2800" b="1"/>
          </a:p>
          <a:p>
            <a:pPr eaLnBrk="1" hangingPunct="1">
              <a:buFontTx/>
              <a:buNone/>
            </a:pPr>
            <a:r>
              <a:rPr lang="en-US" altLang="en-US" sz="2800" b="1"/>
              <a:t>Investigate gene structure - </a:t>
            </a:r>
            <a:r>
              <a:rPr lang="en-US" altLang="en-US" sz="2800"/>
              <a:t>sequence variability or resequencing 	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	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white">
          <a:xfrm>
            <a:off x="2139950" y="2782937"/>
            <a:ext cx="2432050" cy="649188"/>
          </a:xfrm>
          <a:prstGeom prst="ellipse">
            <a:avLst/>
          </a:prstGeom>
          <a:gradFill rotWithShape="0">
            <a:gsLst>
              <a:gs pos="0">
                <a:srgbClr val="A6A9A5"/>
              </a:gs>
              <a:gs pos="100000">
                <a:srgbClr val="4D4E4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3" name="Freeform 5"/>
          <p:cNvSpPr>
            <a:spLocks/>
          </p:cNvSpPr>
          <p:nvPr/>
        </p:nvSpPr>
        <p:spPr bwMode="white">
          <a:xfrm>
            <a:off x="2625725" y="2923532"/>
            <a:ext cx="220662" cy="461665"/>
          </a:xfrm>
          <a:custGeom>
            <a:avLst/>
            <a:gdLst>
              <a:gd name="T0" fmla="*/ 0 w 304"/>
              <a:gd name="T1" fmla="*/ 0 h 503"/>
              <a:gd name="T2" fmla="*/ 2147483646 w 304"/>
              <a:gd name="T3" fmla="*/ 2147483646 h 503"/>
              <a:gd name="T4" fmla="*/ 2147483646 w 304"/>
              <a:gd name="T5" fmla="*/ 2147483646 h 503"/>
              <a:gd name="T6" fmla="*/ 2147483646 w 304"/>
              <a:gd name="T7" fmla="*/ 2147483646 h 503"/>
              <a:gd name="T8" fmla="*/ 2147483646 w 304"/>
              <a:gd name="T9" fmla="*/ 2147483646 h 503"/>
              <a:gd name="T10" fmla="*/ 2147483646 w 304"/>
              <a:gd name="T11" fmla="*/ 2147483646 h 503"/>
              <a:gd name="T12" fmla="*/ 2147483646 w 304"/>
              <a:gd name="T13" fmla="*/ 2147483646 h 5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4"/>
              <a:gd name="T22" fmla="*/ 0 h 503"/>
              <a:gd name="T23" fmla="*/ 304 w 304"/>
              <a:gd name="T24" fmla="*/ 503 h 5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4" h="503">
                <a:moveTo>
                  <a:pt x="0" y="0"/>
                </a:moveTo>
                <a:cubicBezTo>
                  <a:pt x="62" y="6"/>
                  <a:pt x="125" y="12"/>
                  <a:pt x="156" y="50"/>
                </a:cubicBezTo>
                <a:cubicBezTo>
                  <a:pt x="187" y="88"/>
                  <a:pt x="197" y="195"/>
                  <a:pt x="189" y="230"/>
                </a:cubicBezTo>
                <a:cubicBezTo>
                  <a:pt x="181" y="265"/>
                  <a:pt x="125" y="235"/>
                  <a:pt x="107" y="263"/>
                </a:cubicBezTo>
                <a:cubicBezTo>
                  <a:pt x="89" y="291"/>
                  <a:pt x="57" y="358"/>
                  <a:pt x="82" y="395"/>
                </a:cubicBezTo>
                <a:cubicBezTo>
                  <a:pt x="107" y="432"/>
                  <a:pt x="218" y="503"/>
                  <a:pt x="255" y="485"/>
                </a:cubicBezTo>
                <a:cubicBezTo>
                  <a:pt x="292" y="467"/>
                  <a:pt x="297" y="321"/>
                  <a:pt x="304" y="288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4" name="Freeform 6"/>
          <p:cNvSpPr>
            <a:spLocks/>
          </p:cNvSpPr>
          <p:nvPr/>
        </p:nvSpPr>
        <p:spPr bwMode="white">
          <a:xfrm>
            <a:off x="2428875" y="2895750"/>
            <a:ext cx="215900" cy="461665"/>
          </a:xfrm>
          <a:custGeom>
            <a:avLst/>
            <a:gdLst>
              <a:gd name="T0" fmla="*/ 2147483646 w 288"/>
              <a:gd name="T1" fmla="*/ 0 h 460"/>
              <a:gd name="T2" fmla="*/ 2147483646 w 288"/>
              <a:gd name="T3" fmla="*/ 2147483646 h 460"/>
              <a:gd name="T4" fmla="*/ 2147483646 w 288"/>
              <a:gd name="T5" fmla="*/ 2147483646 h 460"/>
              <a:gd name="T6" fmla="*/ 2147483646 w 288"/>
              <a:gd name="T7" fmla="*/ 2147483646 h 460"/>
              <a:gd name="T8" fmla="*/ 2147483646 w 288"/>
              <a:gd name="T9" fmla="*/ 2147483646 h 460"/>
              <a:gd name="T10" fmla="*/ 2147483646 w 288"/>
              <a:gd name="T11" fmla="*/ 2147483646 h 460"/>
              <a:gd name="T12" fmla="*/ 2147483646 w 288"/>
              <a:gd name="T13" fmla="*/ 2147483646 h 460"/>
              <a:gd name="T14" fmla="*/ 2147483646 w 288"/>
              <a:gd name="T15" fmla="*/ 2147483646 h 4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460"/>
              <a:gd name="T26" fmla="*/ 288 w 288"/>
              <a:gd name="T27" fmla="*/ 460 h 4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460">
                <a:moveTo>
                  <a:pt x="68" y="0"/>
                </a:moveTo>
                <a:cubicBezTo>
                  <a:pt x="82" y="90"/>
                  <a:pt x="96" y="180"/>
                  <a:pt x="85" y="239"/>
                </a:cubicBezTo>
                <a:cubicBezTo>
                  <a:pt x="74" y="298"/>
                  <a:pt x="6" y="319"/>
                  <a:pt x="3" y="354"/>
                </a:cubicBezTo>
                <a:cubicBezTo>
                  <a:pt x="0" y="389"/>
                  <a:pt x="42" y="460"/>
                  <a:pt x="68" y="452"/>
                </a:cubicBezTo>
                <a:cubicBezTo>
                  <a:pt x="94" y="444"/>
                  <a:pt x="125" y="345"/>
                  <a:pt x="159" y="305"/>
                </a:cubicBezTo>
                <a:cubicBezTo>
                  <a:pt x="193" y="265"/>
                  <a:pt x="260" y="252"/>
                  <a:pt x="274" y="214"/>
                </a:cubicBezTo>
                <a:cubicBezTo>
                  <a:pt x="288" y="176"/>
                  <a:pt x="262" y="93"/>
                  <a:pt x="241" y="74"/>
                </a:cubicBezTo>
                <a:cubicBezTo>
                  <a:pt x="220" y="55"/>
                  <a:pt x="185" y="77"/>
                  <a:pt x="151" y="9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5" name="Freeform 7"/>
          <p:cNvSpPr>
            <a:spLocks/>
          </p:cNvSpPr>
          <p:nvPr/>
        </p:nvSpPr>
        <p:spPr bwMode="white">
          <a:xfrm>
            <a:off x="2527301" y="2716363"/>
            <a:ext cx="319087" cy="461665"/>
          </a:xfrm>
          <a:custGeom>
            <a:avLst/>
            <a:gdLst>
              <a:gd name="T0" fmla="*/ 2147483646 w 510"/>
              <a:gd name="T1" fmla="*/ 2147483646 h 439"/>
              <a:gd name="T2" fmla="*/ 2147483646 w 510"/>
              <a:gd name="T3" fmla="*/ 2147483646 h 439"/>
              <a:gd name="T4" fmla="*/ 2147483646 w 510"/>
              <a:gd name="T5" fmla="*/ 2147483646 h 439"/>
              <a:gd name="T6" fmla="*/ 2147483646 w 510"/>
              <a:gd name="T7" fmla="*/ 2147483646 h 439"/>
              <a:gd name="T8" fmla="*/ 2147483646 w 510"/>
              <a:gd name="T9" fmla="*/ 2147483646 h 439"/>
              <a:gd name="T10" fmla="*/ 2147483646 w 510"/>
              <a:gd name="T11" fmla="*/ 2147483646 h 439"/>
              <a:gd name="T12" fmla="*/ 0 w 510"/>
              <a:gd name="T13" fmla="*/ 2147483646 h 4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0"/>
              <a:gd name="T22" fmla="*/ 0 h 439"/>
              <a:gd name="T23" fmla="*/ 510 w 510"/>
              <a:gd name="T24" fmla="*/ 439 h 4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0" h="439">
                <a:moveTo>
                  <a:pt x="427" y="439"/>
                </a:moveTo>
                <a:cubicBezTo>
                  <a:pt x="467" y="382"/>
                  <a:pt x="508" y="325"/>
                  <a:pt x="509" y="266"/>
                </a:cubicBezTo>
                <a:cubicBezTo>
                  <a:pt x="510" y="207"/>
                  <a:pt x="475" y="127"/>
                  <a:pt x="435" y="85"/>
                </a:cubicBezTo>
                <a:cubicBezTo>
                  <a:pt x="395" y="43"/>
                  <a:pt x="319" y="22"/>
                  <a:pt x="271" y="11"/>
                </a:cubicBezTo>
                <a:cubicBezTo>
                  <a:pt x="223" y="0"/>
                  <a:pt x="184" y="9"/>
                  <a:pt x="148" y="20"/>
                </a:cubicBezTo>
                <a:cubicBezTo>
                  <a:pt x="112" y="31"/>
                  <a:pt x="82" y="32"/>
                  <a:pt x="57" y="77"/>
                </a:cubicBezTo>
                <a:cubicBezTo>
                  <a:pt x="32" y="122"/>
                  <a:pt x="16" y="206"/>
                  <a:pt x="0" y="291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6" name="Freeform 8"/>
          <p:cNvSpPr>
            <a:spLocks/>
          </p:cNvSpPr>
          <p:nvPr/>
        </p:nvSpPr>
        <p:spPr bwMode="white">
          <a:xfrm>
            <a:off x="2646363" y="3145782"/>
            <a:ext cx="184731" cy="461665"/>
          </a:xfrm>
          <a:custGeom>
            <a:avLst/>
            <a:gdLst>
              <a:gd name="T0" fmla="*/ 0 w 153"/>
              <a:gd name="T1" fmla="*/ 2147483646 h 53"/>
              <a:gd name="T2" fmla="*/ 2147483646 w 153"/>
              <a:gd name="T3" fmla="*/ 2147483646 h 53"/>
              <a:gd name="T4" fmla="*/ 2147483646 w 153"/>
              <a:gd name="T5" fmla="*/ 2147483646 h 53"/>
              <a:gd name="T6" fmla="*/ 2147483646 w 153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153"/>
              <a:gd name="T13" fmla="*/ 0 h 53"/>
              <a:gd name="T14" fmla="*/ 153 w 153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" h="53">
                <a:moveTo>
                  <a:pt x="0" y="16"/>
                </a:moveTo>
                <a:cubicBezTo>
                  <a:pt x="24" y="30"/>
                  <a:pt x="49" y="45"/>
                  <a:pt x="74" y="49"/>
                </a:cubicBezTo>
                <a:cubicBezTo>
                  <a:pt x="99" y="53"/>
                  <a:pt x="143" y="49"/>
                  <a:pt x="148" y="41"/>
                </a:cubicBezTo>
                <a:cubicBezTo>
                  <a:pt x="153" y="33"/>
                  <a:pt x="130" y="16"/>
                  <a:pt x="107" y="0"/>
                </a:cubicBezTo>
              </a:path>
            </a:pathLst>
          </a:custGeom>
          <a:noFill/>
          <a:ln w="38100" cap="flat" cmpd="sng">
            <a:solidFill>
              <a:srgbClr val="D5FF0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7" name="Freeform 9"/>
          <p:cNvSpPr>
            <a:spLocks/>
          </p:cNvSpPr>
          <p:nvPr/>
        </p:nvSpPr>
        <p:spPr bwMode="white">
          <a:xfrm>
            <a:off x="2763838" y="2673500"/>
            <a:ext cx="184731" cy="461665"/>
          </a:xfrm>
          <a:custGeom>
            <a:avLst/>
            <a:gdLst>
              <a:gd name="T0" fmla="*/ 0 w 107"/>
              <a:gd name="T1" fmla="*/ 0 h 82"/>
              <a:gd name="T2" fmla="*/ 2147483646 w 107"/>
              <a:gd name="T3" fmla="*/ 2147483646 h 82"/>
              <a:gd name="T4" fmla="*/ 2147483646 w 107"/>
              <a:gd name="T5" fmla="*/ 2147483646 h 82"/>
              <a:gd name="T6" fmla="*/ 0 60000 65536"/>
              <a:gd name="T7" fmla="*/ 0 60000 65536"/>
              <a:gd name="T8" fmla="*/ 0 60000 65536"/>
              <a:gd name="T9" fmla="*/ 0 w 107"/>
              <a:gd name="T10" fmla="*/ 0 h 82"/>
              <a:gd name="T11" fmla="*/ 107 w 107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" h="82">
                <a:moveTo>
                  <a:pt x="0" y="0"/>
                </a:moveTo>
                <a:cubicBezTo>
                  <a:pt x="19" y="13"/>
                  <a:pt x="39" y="27"/>
                  <a:pt x="57" y="41"/>
                </a:cubicBezTo>
                <a:cubicBezTo>
                  <a:pt x="75" y="55"/>
                  <a:pt x="91" y="68"/>
                  <a:pt x="107" y="82"/>
                </a:cubicBezTo>
              </a:path>
            </a:pathLst>
          </a:custGeom>
          <a:noFill/>
          <a:ln w="38100" cap="flat" cmpd="sng">
            <a:solidFill>
              <a:srgbClr val="D5FF0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white">
          <a:xfrm>
            <a:off x="2362200" y="2794050"/>
            <a:ext cx="259766" cy="6491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9" name="Freeform 11"/>
          <p:cNvSpPr>
            <a:spLocks/>
          </p:cNvSpPr>
          <p:nvPr/>
        </p:nvSpPr>
        <p:spPr bwMode="white">
          <a:xfrm>
            <a:off x="2498726" y="3041800"/>
            <a:ext cx="184731" cy="461665"/>
          </a:xfrm>
          <a:custGeom>
            <a:avLst/>
            <a:gdLst>
              <a:gd name="T0" fmla="*/ 2147483646 w 321"/>
              <a:gd name="T1" fmla="*/ 2147483646 h 300"/>
              <a:gd name="T2" fmla="*/ 2147483646 w 321"/>
              <a:gd name="T3" fmla="*/ 2147483646 h 300"/>
              <a:gd name="T4" fmla="*/ 2147483646 w 321"/>
              <a:gd name="T5" fmla="*/ 2147483646 h 300"/>
              <a:gd name="T6" fmla="*/ 2147483646 w 321"/>
              <a:gd name="T7" fmla="*/ 2147483646 h 300"/>
              <a:gd name="T8" fmla="*/ 2147483646 w 321"/>
              <a:gd name="T9" fmla="*/ 2147483646 h 300"/>
              <a:gd name="T10" fmla="*/ 2147483646 w 321"/>
              <a:gd name="T11" fmla="*/ 2147483646 h 300"/>
              <a:gd name="T12" fmla="*/ 2147483646 w 321"/>
              <a:gd name="T13" fmla="*/ 2147483646 h 300"/>
              <a:gd name="T14" fmla="*/ 2147483646 w 321"/>
              <a:gd name="T15" fmla="*/ 2147483646 h 300"/>
              <a:gd name="T16" fmla="*/ 2147483646 w 321"/>
              <a:gd name="T17" fmla="*/ 0 h 3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1"/>
              <a:gd name="T28" fmla="*/ 0 h 300"/>
              <a:gd name="T29" fmla="*/ 321 w 321"/>
              <a:gd name="T30" fmla="*/ 300 h 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1" h="300">
                <a:moveTo>
                  <a:pt x="85" y="296"/>
                </a:moveTo>
                <a:cubicBezTo>
                  <a:pt x="42" y="259"/>
                  <a:pt x="0" y="223"/>
                  <a:pt x="3" y="198"/>
                </a:cubicBezTo>
                <a:cubicBezTo>
                  <a:pt x="6" y="173"/>
                  <a:pt x="79" y="141"/>
                  <a:pt x="101" y="148"/>
                </a:cubicBezTo>
                <a:cubicBezTo>
                  <a:pt x="123" y="155"/>
                  <a:pt x="109" y="214"/>
                  <a:pt x="134" y="239"/>
                </a:cubicBezTo>
                <a:cubicBezTo>
                  <a:pt x="159" y="264"/>
                  <a:pt x="220" y="292"/>
                  <a:pt x="249" y="296"/>
                </a:cubicBezTo>
                <a:cubicBezTo>
                  <a:pt x="278" y="300"/>
                  <a:pt x="321" y="281"/>
                  <a:pt x="307" y="263"/>
                </a:cubicBezTo>
                <a:cubicBezTo>
                  <a:pt x="293" y="245"/>
                  <a:pt x="192" y="223"/>
                  <a:pt x="167" y="189"/>
                </a:cubicBezTo>
                <a:cubicBezTo>
                  <a:pt x="142" y="155"/>
                  <a:pt x="154" y="89"/>
                  <a:pt x="159" y="58"/>
                </a:cubicBezTo>
                <a:cubicBezTo>
                  <a:pt x="164" y="27"/>
                  <a:pt x="182" y="13"/>
                  <a:pt x="200" y="0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60" name="Freeform 12"/>
          <p:cNvSpPr>
            <a:spLocks/>
          </p:cNvSpPr>
          <p:nvPr/>
        </p:nvSpPr>
        <p:spPr bwMode="white">
          <a:xfrm>
            <a:off x="2735263" y="2878288"/>
            <a:ext cx="184731" cy="461665"/>
          </a:xfrm>
          <a:custGeom>
            <a:avLst/>
            <a:gdLst>
              <a:gd name="T0" fmla="*/ 2147483646 w 45"/>
              <a:gd name="T1" fmla="*/ 0 h 123"/>
              <a:gd name="T2" fmla="*/ 2147483646 w 45"/>
              <a:gd name="T3" fmla="*/ 2147483646 h 123"/>
              <a:gd name="T4" fmla="*/ 0 w 45"/>
              <a:gd name="T5" fmla="*/ 2147483646 h 123"/>
              <a:gd name="T6" fmla="*/ 0 60000 65536"/>
              <a:gd name="T7" fmla="*/ 0 60000 65536"/>
              <a:gd name="T8" fmla="*/ 0 60000 65536"/>
              <a:gd name="T9" fmla="*/ 0 w 45"/>
              <a:gd name="T10" fmla="*/ 0 h 123"/>
              <a:gd name="T11" fmla="*/ 45 w 45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123">
                <a:moveTo>
                  <a:pt x="24" y="0"/>
                </a:moveTo>
                <a:cubicBezTo>
                  <a:pt x="34" y="31"/>
                  <a:pt x="45" y="62"/>
                  <a:pt x="41" y="82"/>
                </a:cubicBezTo>
                <a:cubicBezTo>
                  <a:pt x="37" y="102"/>
                  <a:pt x="8" y="116"/>
                  <a:pt x="0" y="123"/>
                </a:cubicBezTo>
              </a:path>
            </a:pathLst>
          </a:custGeom>
          <a:noFill/>
          <a:ln w="38100" cap="flat" cmpd="sng">
            <a:solidFill>
              <a:srgbClr val="D5FF0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white">
          <a:xfrm>
            <a:off x="2805112" y="3111500"/>
            <a:ext cx="477838" cy="173038"/>
          </a:xfrm>
          <a:prstGeom prst="line">
            <a:avLst/>
          </a:prstGeom>
          <a:noFill/>
          <a:ln w="12700">
            <a:solidFill>
              <a:srgbClr val="FB05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white">
          <a:xfrm>
            <a:off x="2124075" y="2862263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DNA</a:t>
            </a:r>
          </a:p>
        </p:txBody>
      </p:sp>
      <p:grpSp>
        <p:nvGrpSpPr>
          <p:cNvPr id="104463" name="Group 15"/>
          <p:cNvGrpSpPr>
            <a:grpSpLocks/>
          </p:cNvGrpSpPr>
          <p:nvPr/>
        </p:nvGrpSpPr>
        <p:grpSpPr bwMode="auto">
          <a:xfrm>
            <a:off x="3155950" y="2967039"/>
            <a:ext cx="679450" cy="609119"/>
            <a:chOff x="1497" y="1838"/>
            <a:chExt cx="806" cy="723"/>
          </a:xfrm>
        </p:grpSpPr>
        <p:grpSp>
          <p:nvGrpSpPr>
            <p:cNvPr id="104497" name="Group 16"/>
            <p:cNvGrpSpPr>
              <a:grpSpLocks/>
            </p:cNvGrpSpPr>
            <p:nvPr/>
          </p:nvGrpSpPr>
          <p:grpSpPr bwMode="auto">
            <a:xfrm>
              <a:off x="1509" y="2117"/>
              <a:ext cx="762" cy="444"/>
              <a:chOff x="1509" y="2117"/>
              <a:chExt cx="762" cy="444"/>
            </a:xfrm>
          </p:grpSpPr>
          <p:sp>
            <p:nvSpPr>
              <p:cNvPr id="104499" name="Freeform 17"/>
              <p:cNvSpPr>
                <a:spLocks/>
              </p:cNvSpPr>
              <p:nvPr/>
            </p:nvSpPr>
            <p:spPr bwMode="white">
              <a:xfrm rot="17731782">
                <a:off x="1673" y="2129"/>
                <a:ext cx="219" cy="548"/>
              </a:xfrm>
              <a:custGeom>
                <a:avLst/>
                <a:gdLst>
                  <a:gd name="T0" fmla="*/ 140 w 140"/>
                  <a:gd name="T1" fmla="*/ 0 h 99"/>
                  <a:gd name="T2" fmla="*/ 99 w 140"/>
                  <a:gd name="T3" fmla="*/ 58 h 99"/>
                  <a:gd name="T4" fmla="*/ 0 w 140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99"/>
                  <a:gd name="T11" fmla="*/ 140 w 140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99">
                    <a:moveTo>
                      <a:pt x="140" y="0"/>
                    </a:moveTo>
                    <a:cubicBezTo>
                      <a:pt x="131" y="21"/>
                      <a:pt x="122" y="42"/>
                      <a:pt x="99" y="58"/>
                    </a:cubicBezTo>
                    <a:cubicBezTo>
                      <a:pt x="76" y="74"/>
                      <a:pt x="38" y="86"/>
                      <a:pt x="0" y="99"/>
                    </a:cubicBezTo>
                  </a:path>
                </a:pathLst>
              </a:custGeom>
              <a:noFill/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00" name="Freeform 18"/>
              <p:cNvSpPr>
                <a:spLocks/>
              </p:cNvSpPr>
              <p:nvPr/>
            </p:nvSpPr>
            <p:spPr bwMode="white">
              <a:xfrm rot="17731782">
                <a:off x="1793" y="2161"/>
                <a:ext cx="219" cy="548"/>
              </a:xfrm>
              <a:custGeom>
                <a:avLst/>
                <a:gdLst>
                  <a:gd name="T0" fmla="*/ 140 w 140"/>
                  <a:gd name="T1" fmla="*/ 0 h 99"/>
                  <a:gd name="T2" fmla="*/ 99 w 140"/>
                  <a:gd name="T3" fmla="*/ 58 h 99"/>
                  <a:gd name="T4" fmla="*/ 0 w 140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99"/>
                  <a:gd name="T11" fmla="*/ 140 w 140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99">
                    <a:moveTo>
                      <a:pt x="140" y="0"/>
                    </a:moveTo>
                    <a:cubicBezTo>
                      <a:pt x="131" y="21"/>
                      <a:pt x="122" y="42"/>
                      <a:pt x="99" y="58"/>
                    </a:cubicBezTo>
                    <a:cubicBezTo>
                      <a:pt x="76" y="74"/>
                      <a:pt x="38" y="86"/>
                      <a:pt x="0" y="99"/>
                    </a:cubicBezTo>
                  </a:path>
                </a:pathLst>
              </a:custGeom>
              <a:noFill/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01" name="Freeform 19"/>
              <p:cNvSpPr>
                <a:spLocks/>
              </p:cNvSpPr>
              <p:nvPr/>
            </p:nvSpPr>
            <p:spPr bwMode="white">
              <a:xfrm rot="17731782">
                <a:off x="1742" y="1953"/>
                <a:ext cx="219" cy="548"/>
              </a:xfrm>
              <a:custGeom>
                <a:avLst/>
                <a:gdLst>
                  <a:gd name="T0" fmla="*/ 140 w 140"/>
                  <a:gd name="T1" fmla="*/ 0 h 99"/>
                  <a:gd name="T2" fmla="*/ 99 w 140"/>
                  <a:gd name="T3" fmla="*/ 58 h 99"/>
                  <a:gd name="T4" fmla="*/ 0 w 140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99"/>
                  <a:gd name="T11" fmla="*/ 140 w 140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99">
                    <a:moveTo>
                      <a:pt x="140" y="0"/>
                    </a:moveTo>
                    <a:cubicBezTo>
                      <a:pt x="131" y="21"/>
                      <a:pt x="122" y="42"/>
                      <a:pt x="99" y="58"/>
                    </a:cubicBezTo>
                    <a:cubicBezTo>
                      <a:pt x="76" y="74"/>
                      <a:pt x="38" y="86"/>
                      <a:pt x="0" y="99"/>
                    </a:cubicBezTo>
                  </a:path>
                </a:pathLst>
              </a:custGeom>
              <a:noFill/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02" name="Freeform 20"/>
              <p:cNvSpPr>
                <a:spLocks/>
              </p:cNvSpPr>
              <p:nvPr/>
            </p:nvSpPr>
            <p:spPr bwMode="white">
              <a:xfrm rot="17731782">
                <a:off x="1867" y="2178"/>
                <a:ext cx="219" cy="548"/>
              </a:xfrm>
              <a:custGeom>
                <a:avLst/>
                <a:gdLst>
                  <a:gd name="T0" fmla="*/ 140 w 140"/>
                  <a:gd name="T1" fmla="*/ 0 h 99"/>
                  <a:gd name="T2" fmla="*/ 99 w 140"/>
                  <a:gd name="T3" fmla="*/ 58 h 99"/>
                  <a:gd name="T4" fmla="*/ 0 w 140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99"/>
                  <a:gd name="T11" fmla="*/ 140 w 140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99">
                    <a:moveTo>
                      <a:pt x="140" y="0"/>
                    </a:moveTo>
                    <a:cubicBezTo>
                      <a:pt x="131" y="21"/>
                      <a:pt x="122" y="42"/>
                      <a:pt x="99" y="58"/>
                    </a:cubicBezTo>
                    <a:cubicBezTo>
                      <a:pt x="76" y="74"/>
                      <a:pt x="38" y="86"/>
                      <a:pt x="0" y="99"/>
                    </a:cubicBezTo>
                  </a:path>
                </a:pathLst>
              </a:custGeom>
              <a:noFill/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03" name="Freeform 21"/>
              <p:cNvSpPr>
                <a:spLocks/>
              </p:cNvSpPr>
              <p:nvPr/>
            </p:nvSpPr>
            <p:spPr bwMode="white">
              <a:xfrm rot="17731782">
                <a:off x="1887" y="2008"/>
                <a:ext cx="219" cy="548"/>
              </a:xfrm>
              <a:custGeom>
                <a:avLst/>
                <a:gdLst>
                  <a:gd name="T0" fmla="*/ 140 w 140"/>
                  <a:gd name="T1" fmla="*/ 0 h 99"/>
                  <a:gd name="T2" fmla="*/ 99 w 140"/>
                  <a:gd name="T3" fmla="*/ 58 h 99"/>
                  <a:gd name="T4" fmla="*/ 0 w 140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99"/>
                  <a:gd name="T11" fmla="*/ 140 w 140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99">
                    <a:moveTo>
                      <a:pt x="140" y="0"/>
                    </a:moveTo>
                    <a:cubicBezTo>
                      <a:pt x="131" y="21"/>
                      <a:pt x="122" y="42"/>
                      <a:pt x="99" y="58"/>
                    </a:cubicBezTo>
                    <a:cubicBezTo>
                      <a:pt x="76" y="74"/>
                      <a:pt x="38" y="86"/>
                      <a:pt x="0" y="99"/>
                    </a:cubicBezTo>
                  </a:path>
                </a:pathLst>
              </a:custGeom>
              <a:noFill/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04" name="Freeform 22"/>
              <p:cNvSpPr>
                <a:spLocks/>
              </p:cNvSpPr>
              <p:nvPr/>
            </p:nvSpPr>
            <p:spPr bwMode="white">
              <a:xfrm rot="17731782">
                <a:off x="1731" y="2146"/>
                <a:ext cx="219" cy="548"/>
              </a:xfrm>
              <a:custGeom>
                <a:avLst/>
                <a:gdLst>
                  <a:gd name="T0" fmla="*/ 140 w 140"/>
                  <a:gd name="T1" fmla="*/ 0 h 99"/>
                  <a:gd name="T2" fmla="*/ 99 w 140"/>
                  <a:gd name="T3" fmla="*/ 58 h 99"/>
                  <a:gd name="T4" fmla="*/ 0 w 140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99"/>
                  <a:gd name="T11" fmla="*/ 140 w 140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99">
                    <a:moveTo>
                      <a:pt x="140" y="0"/>
                    </a:moveTo>
                    <a:cubicBezTo>
                      <a:pt x="131" y="21"/>
                      <a:pt x="122" y="42"/>
                      <a:pt x="99" y="58"/>
                    </a:cubicBezTo>
                    <a:cubicBezTo>
                      <a:pt x="76" y="74"/>
                      <a:pt x="38" y="86"/>
                      <a:pt x="0" y="99"/>
                    </a:cubicBezTo>
                  </a:path>
                </a:pathLst>
              </a:custGeom>
              <a:noFill/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05" name="Freeform 23"/>
              <p:cNvSpPr>
                <a:spLocks/>
              </p:cNvSpPr>
              <p:nvPr/>
            </p:nvSpPr>
            <p:spPr bwMode="white">
              <a:xfrm rot="17731782">
                <a:off x="1800" y="1970"/>
                <a:ext cx="219" cy="548"/>
              </a:xfrm>
              <a:custGeom>
                <a:avLst/>
                <a:gdLst>
                  <a:gd name="T0" fmla="*/ 140 w 140"/>
                  <a:gd name="T1" fmla="*/ 0 h 99"/>
                  <a:gd name="T2" fmla="*/ 99 w 140"/>
                  <a:gd name="T3" fmla="*/ 58 h 99"/>
                  <a:gd name="T4" fmla="*/ 0 w 140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99"/>
                  <a:gd name="T11" fmla="*/ 140 w 140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99">
                    <a:moveTo>
                      <a:pt x="140" y="0"/>
                    </a:moveTo>
                    <a:cubicBezTo>
                      <a:pt x="131" y="21"/>
                      <a:pt x="122" y="42"/>
                      <a:pt x="99" y="58"/>
                    </a:cubicBezTo>
                    <a:cubicBezTo>
                      <a:pt x="76" y="74"/>
                      <a:pt x="38" y="86"/>
                      <a:pt x="0" y="99"/>
                    </a:cubicBezTo>
                  </a:path>
                </a:pathLst>
              </a:custGeom>
              <a:noFill/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6152" name="Text Box 24"/>
            <p:cNvSpPr txBox="1">
              <a:spLocks noChangeArrowheads="1"/>
            </p:cNvSpPr>
            <p:nvPr/>
          </p:nvSpPr>
          <p:spPr bwMode="white">
            <a:xfrm>
              <a:off x="1497" y="1838"/>
              <a:ext cx="806" cy="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RNA</a:t>
              </a:r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104464" name="Line 25"/>
          <p:cNvSpPr>
            <a:spLocks noChangeShapeType="1"/>
          </p:cNvSpPr>
          <p:nvPr/>
        </p:nvSpPr>
        <p:spPr bwMode="white">
          <a:xfrm rot="-2950226">
            <a:off x="3563938" y="2944813"/>
            <a:ext cx="230187" cy="1588"/>
          </a:xfrm>
          <a:prstGeom prst="line">
            <a:avLst/>
          </a:prstGeom>
          <a:noFill/>
          <a:ln w="12700">
            <a:solidFill>
              <a:srgbClr val="FB05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white">
          <a:xfrm>
            <a:off x="3222959" y="2325966"/>
            <a:ext cx="1047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endParaRPr lang="en-US" b="1">
              <a:solidFill>
                <a:srgbClr val="FFFFFF"/>
              </a:solidFill>
            </a:endParaRPr>
          </a:p>
        </p:txBody>
      </p:sp>
      <p:grpSp>
        <p:nvGrpSpPr>
          <p:cNvPr id="104466" name="Group 27"/>
          <p:cNvGrpSpPr>
            <a:grpSpLocks/>
          </p:cNvGrpSpPr>
          <p:nvPr/>
        </p:nvGrpSpPr>
        <p:grpSpPr bwMode="auto">
          <a:xfrm>
            <a:off x="3749676" y="2364627"/>
            <a:ext cx="556776" cy="884144"/>
            <a:chOff x="2083" y="2482"/>
            <a:chExt cx="660" cy="1052"/>
          </a:xfrm>
        </p:grpSpPr>
        <p:sp>
          <p:nvSpPr>
            <p:cNvPr id="104486" name="Oval 28"/>
            <p:cNvSpPr>
              <a:spLocks noChangeArrowheads="1"/>
            </p:cNvSpPr>
            <p:nvPr/>
          </p:nvSpPr>
          <p:spPr bwMode="white">
            <a:xfrm>
              <a:off x="2299" y="2650"/>
              <a:ext cx="308" cy="772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4487" name="Group 29"/>
            <p:cNvGrpSpPr>
              <a:grpSpLocks/>
            </p:cNvGrpSpPr>
            <p:nvPr/>
          </p:nvGrpSpPr>
          <p:grpSpPr bwMode="auto">
            <a:xfrm>
              <a:off x="2083" y="2482"/>
              <a:ext cx="660" cy="1052"/>
              <a:chOff x="2083" y="2482"/>
              <a:chExt cx="660" cy="1052"/>
            </a:xfrm>
          </p:grpSpPr>
          <p:sp>
            <p:nvSpPr>
              <p:cNvPr id="104488" name="Oval 30"/>
              <p:cNvSpPr>
                <a:spLocks noChangeArrowheads="1"/>
              </p:cNvSpPr>
              <p:nvPr/>
            </p:nvSpPr>
            <p:spPr bwMode="white">
              <a:xfrm>
                <a:off x="2251" y="2698"/>
                <a:ext cx="308" cy="772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89" name="Oval 31"/>
              <p:cNvSpPr>
                <a:spLocks noChangeArrowheads="1"/>
              </p:cNvSpPr>
              <p:nvPr/>
            </p:nvSpPr>
            <p:spPr bwMode="white">
              <a:xfrm>
                <a:off x="2155" y="2546"/>
                <a:ext cx="308" cy="772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90" name="Oval 32"/>
              <p:cNvSpPr>
                <a:spLocks noChangeArrowheads="1"/>
              </p:cNvSpPr>
              <p:nvPr/>
            </p:nvSpPr>
            <p:spPr bwMode="white">
              <a:xfrm>
                <a:off x="2083" y="2594"/>
                <a:ext cx="308" cy="772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91" name="Oval 33"/>
              <p:cNvSpPr>
                <a:spLocks noChangeArrowheads="1"/>
              </p:cNvSpPr>
              <p:nvPr/>
            </p:nvSpPr>
            <p:spPr bwMode="white">
              <a:xfrm>
                <a:off x="2299" y="2482"/>
                <a:ext cx="308" cy="772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92" name="Oval 34"/>
              <p:cNvSpPr>
                <a:spLocks noChangeArrowheads="1"/>
              </p:cNvSpPr>
              <p:nvPr/>
            </p:nvSpPr>
            <p:spPr bwMode="white">
              <a:xfrm>
                <a:off x="2259" y="2578"/>
                <a:ext cx="308" cy="772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93" name="Oval 35"/>
              <p:cNvSpPr>
                <a:spLocks noChangeArrowheads="1"/>
              </p:cNvSpPr>
              <p:nvPr/>
            </p:nvSpPr>
            <p:spPr bwMode="white">
              <a:xfrm>
                <a:off x="2339" y="2578"/>
                <a:ext cx="308" cy="772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94" name="Oval 36"/>
              <p:cNvSpPr>
                <a:spLocks noChangeArrowheads="1"/>
              </p:cNvSpPr>
              <p:nvPr/>
            </p:nvSpPr>
            <p:spPr bwMode="white">
              <a:xfrm>
                <a:off x="2195" y="2642"/>
                <a:ext cx="308" cy="772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95" name="Oval 37"/>
              <p:cNvSpPr>
                <a:spLocks noChangeArrowheads="1"/>
              </p:cNvSpPr>
              <p:nvPr/>
            </p:nvSpPr>
            <p:spPr bwMode="white">
              <a:xfrm>
                <a:off x="2395" y="2666"/>
                <a:ext cx="308" cy="772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96" name="Oval 38"/>
              <p:cNvSpPr>
                <a:spLocks noChangeArrowheads="1"/>
              </p:cNvSpPr>
              <p:nvPr/>
            </p:nvSpPr>
            <p:spPr bwMode="white">
              <a:xfrm>
                <a:off x="2435" y="2762"/>
                <a:ext cx="308" cy="772"/>
              </a:xfrm>
              <a:prstGeom prst="ellipse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4467" name="Line 39"/>
          <p:cNvSpPr>
            <a:spLocks noChangeShapeType="1"/>
          </p:cNvSpPr>
          <p:nvPr/>
        </p:nvSpPr>
        <p:spPr bwMode="white">
          <a:xfrm flipH="1" flipV="1">
            <a:off x="2303462" y="2405064"/>
            <a:ext cx="228600" cy="454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68" name="Text Box 40"/>
          <p:cNvSpPr txBox="1">
            <a:spLocks noChangeArrowheads="1"/>
          </p:cNvSpPr>
          <p:nvPr/>
        </p:nvSpPr>
        <p:spPr bwMode="white">
          <a:xfrm>
            <a:off x="1732286" y="2194026"/>
            <a:ext cx="88517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6169" name="Text Box 41"/>
          <p:cNvSpPr txBox="1">
            <a:spLocks noChangeArrowheads="1"/>
          </p:cNvSpPr>
          <p:nvPr/>
        </p:nvSpPr>
        <p:spPr bwMode="white">
          <a:xfrm>
            <a:off x="4010330" y="3935513"/>
            <a:ext cx="154561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membrane</a:t>
            </a:r>
            <a:endParaRPr lang="en-US" sz="1400">
              <a:solidFill>
                <a:srgbClr val="FFFFCC"/>
              </a:solidFill>
            </a:endParaRPr>
          </a:p>
        </p:txBody>
      </p:sp>
      <p:sp>
        <p:nvSpPr>
          <p:cNvPr id="104470" name="Line 42"/>
          <p:cNvSpPr>
            <a:spLocks noChangeShapeType="1"/>
          </p:cNvSpPr>
          <p:nvPr/>
        </p:nvSpPr>
        <p:spPr bwMode="white">
          <a:xfrm flipH="1" flipV="1">
            <a:off x="3944937" y="3827464"/>
            <a:ext cx="152400" cy="2682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4471" name="Group 43"/>
          <p:cNvGrpSpPr>
            <a:grpSpLocks/>
          </p:cNvGrpSpPr>
          <p:nvPr/>
        </p:nvGrpSpPr>
        <p:grpSpPr bwMode="auto">
          <a:xfrm>
            <a:off x="3798888" y="3273428"/>
            <a:ext cx="463551" cy="776288"/>
            <a:chOff x="2085" y="1735"/>
            <a:chExt cx="292" cy="489"/>
          </a:xfrm>
        </p:grpSpPr>
        <p:sp>
          <p:nvSpPr>
            <p:cNvPr id="104481" name="Oval 44"/>
            <p:cNvSpPr>
              <a:spLocks noChangeArrowheads="1"/>
            </p:cNvSpPr>
            <p:nvPr/>
          </p:nvSpPr>
          <p:spPr bwMode="white">
            <a:xfrm>
              <a:off x="2136" y="1815"/>
              <a:ext cx="164" cy="409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482" name="Oval 45"/>
            <p:cNvSpPr>
              <a:spLocks noChangeArrowheads="1"/>
            </p:cNvSpPr>
            <p:nvPr/>
          </p:nvSpPr>
          <p:spPr bwMode="white">
            <a:xfrm>
              <a:off x="2085" y="1735"/>
              <a:ext cx="164" cy="409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483" name="Oval 46"/>
            <p:cNvSpPr>
              <a:spLocks noChangeArrowheads="1"/>
            </p:cNvSpPr>
            <p:nvPr/>
          </p:nvSpPr>
          <p:spPr bwMode="white">
            <a:xfrm>
              <a:off x="2141" y="1752"/>
              <a:ext cx="164" cy="409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484" name="Oval 47"/>
            <p:cNvSpPr>
              <a:spLocks noChangeArrowheads="1"/>
            </p:cNvSpPr>
            <p:nvPr/>
          </p:nvSpPr>
          <p:spPr bwMode="white">
            <a:xfrm>
              <a:off x="2183" y="1752"/>
              <a:ext cx="164" cy="409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485" name="Oval 48"/>
            <p:cNvSpPr>
              <a:spLocks noChangeArrowheads="1"/>
            </p:cNvSpPr>
            <p:nvPr/>
          </p:nvSpPr>
          <p:spPr bwMode="white">
            <a:xfrm>
              <a:off x="2213" y="1798"/>
              <a:ext cx="164" cy="409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4472" name="Text Box 49"/>
          <p:cNvSpPr txBox="1">
            <a:spLocks noChangeArrowheads="1"/>
          </p:cNvSpPr>
          <p:nvPr/>
        </p:nvSpPr>
        <p:spPr bwMode="auto">
          <a:xfrm>
            <a:off x="1782762" y="6389689"/>
            <a:ext cx="43767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9999"/>
                </a:solidFill>
                <a:hlinkClick r:id="rId3"/>
              </a:rPr>
              <a:t>http://www.a</a:t>
            </a:r>
            <a:r>
              <a:rPr lang="en-US" altLang="en-US" sz="1000">
                <a:solidFill>
                  <a:srgbClr val="009999"/>
                </a:solidFill>
              </a:rPr>
              <a:t>ffymetrix.com</a:t>
            </a: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104473" name="Freeform 50"/>
          <p:cNvSpPr>
            <a:spLocks/>
          </p:cNvSpPr>
          <p:nvPr/>
        </p:nvSpPr>
        <p:spPr bwMode="auto">
          <a:xfrm>
            <a:off x="2703513" y="4994275"/>
            <a:ext cx="195263" cy="355600"/>
          </a:xfrm>
          <a:custGeom>
            <a:avLst/>
            <a:gdLst>
              <a:gd name="T0" fmla="*/ 2147483646 w 140"/>
              <a:gd name="T1" fmla="*/ 2147483646 h 224"/>
              <a:gd name="T2" fmla="*/ 2147483646 w 140"/>
              <a:gd name="T3" fmla="*/ 2147483646 h 224"/>
              <a:gd name="T4" fmla="*/ 2147483646 w 140"/>
              <a:gd name="T5" fmla="*/ 2147483646 h 224"/>
              <a:gd name="T6" fmla="*/ 2147483646 w 140"/>
              <a:gd name="T7" fmla="*/ 2147483646 h 224"/>
              <a:gd name="T8" fmla="*/ 2147483646 w 140"/>
              <a:gd name="T9" fmla="*/ 2147483646 h 224"/>
              <a:gd name="T10" fmla="*/ 2147483646 w 140"/>
              <a:gd name="T11" fmla="*/ 2147483646 h 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24"/>
              <a:gd name="T20" fmla="*/ 140 w 140"/>
              <a:gd name="T21" fmla="*/ 224 h 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24">
                <a:moveTo>
                  <a:pt x="41" y="105"/>
                </a:moveTo>
                <a:cubicBezTo>
                  <a:pt x="20" y="164"/>
                  <a:pt x="0" y="224"/>
                  <a:pt x="14" y="222"/>
                </a:cubicBezTo>
                <a:cubicBezTo>
                  <a:pt x="28" y="220"/>
                  <a:pt x="106" y="95"/>
                  <a:pt x="123" y="91"/>
                </a:cubicBezTo>
                <a:cubicBezTo>
                  <a:pt x="140" y="87"/>
                  <a:pt x="126" y="211"/>
                  <a:pt x="116" y="201"/>
                </a:cubicBezTo>
                <a:cubicBezTo>
                  <a:pt x="106" y="191"/>
                  <a:pt x="63" y="60"/>
                  <a:pt x="62" y="30"/>
                </a:cubicBezTo>
                <a:cubicBezTo>
                  <a:pt x="61" y="0"/>
                  <a:pt x="85" y="11"/>
                  <a:pt x="110" y="23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79" name="Oval 51"/>
          <p:cNvSpPr>
            <a:spLocks noChangeArrowheads="1"/>
          </p:cNvSpPr>
          <p:nvPr/>
        </p:nvSpPr>
        <p:spPr bwMode="auto">
          <a:xfrm>
            <a:off x="2039938" y="4610100"/>
            <a:ext cx="2079625" cy="155575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75" name="Oval 52"/>
          <p:cNvSpPr>
            <a:spLocks noChangeArrowheads="1"/>
          </p:cNvSpPr>
          <p:nvPr/>
        </p:nvSpPr>
        <p:spPr bwMode="auto">
          <a:xfrm>
            <a:off x="2327276" y="4964113"/>
            <a:ext cx="738187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76" name="Text Box 53"/>
          <p:cNvSpPr txBox="1">
            <a:spLocks noChangeArrowheads="1"/>
          </p:cNvSpPr>
          <p:nvPr/>
        </p:nvSpPr>
        <p:spPr bwMode="auto">
          <a:xfrm rot="-354452">
            <a:off x="2862262" y="4910138"/>
            <a:ext cx="2414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9900"/>
                </a:solidFill>
              </a:rPr>
              <a:t>tttaagctatcgtcatctga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4477" name="Freeform 54"/>
          <p:cNvSpPr>
            <a:spLocks/>
          </p:cNvSpPr>
          <p:nvPr/>
        </p:nvSpPr>
        <p:spPr bwMode="auto">
          <a:xfrm>
            <a:off x="2713037" y="5168900"/>
            <a:ext cx="222250" cy="355600"/>
          </a:xfrm>
          <a:custGeom>
            <a:avLst/>
            <a:gdLst>
              <a:gd name="T0" fmla="*/ 2147483646 w 140"/>
              <a:gd name="T1" fmla="*/ 2147483646 h 224"/>
              <a:gd name="T2" fmla="*/ 2147483646 w 140"/>
              <a:gd name="T3" fmla="*/ 2147483646 h 224"/>
              <a:gd name="T4" fmla="*/ 2147483646 w 140"/>
              <a:gd name="T5" fmla="*/ 2147483646 h 224"/>
              <a:gd name="T6" fmla="*/ 2147483646 w 140"/>
              <a:gd name="T7" fmla="*/ 2147483646 h 224"/>
              <a:gd name="T8" fmla="*/ 2147483646 w 140"/>
              <a:gd name="T9" fmla="*/ 2147483646 h 224"/>
              <a:gd name="T10" fmla="*/ 2147483646 w 140"/>
              <a:gd name="T11" fmla="*/ 2147483646 h 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24"/>
              <a:gd name="T20" fmla="*/ 140 w 140"/>
              <a:gd name="T21" fmla="*/ 224 h 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24">
                <a:moveTo>
                  <a:pt x="41" y="105"/>
                </a:moveTo>
                <a:cubicBezTo>
                  <a:pt x="20" y="164"/>
                  <a:pt x="0" y="224"/>
                  <a:pt x="14" y="222"/>
                </a:cubicBezTo>
                <a:cubicBezTo>
                  <a:pt x="28" y="220"/>
                  <a:pt x="106" y="95"/>
                  <a:pt x="123" y="91"/>
                </a:cubicBezTo>
                <a:cubicBezTo>
                  <a:pt x="140" y="87"/>
                  <a:pt x="126" y="211"/>
                  <a:pt x="116" y="201"/>
                </a:cubicBezTo>
                <a:cubicBezTo>
                  <a:pt x="106" y="191"/>
                  <a:pt x="63" y="60"/>
                  <a:pt x="62" y="30"/>
                </a:cubicBezTo>
                <a:cubicBezTo>
                  <a:pt x="61" y="0"/>
                  <a:pt x="85" y="11"/>
                  <a:pt x="110" y="23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78" name="Text Box 55"/>
          <p:cNvSpPr txBox="1">
            <a:spLocks noChangeArrowheads="1"/>
          </p:cNvSpPr>
          <p:nvPr/>
        </p:nvSpPr>
        <p:spPr bwMode="auto">
          <a:xfrm>
            <a:off x="2298700" y="5076825"/>
            <a:ext cx="588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176184" name="Text Box 56"/>
          <p:cNvSpPr txBox="1">
            <a:spLocks noChangeArrowheads="1"/>
          </p:cNvSpPr>
          <p:nvPr/>
        </p:nvSpPr>
        <p:spPr bwMode="white">
          <a:xfrm>
            <a:off x="1757686" y="4187926"/>
            <a:ext cx="88517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4480" name="Line 57"/>
          <p:cNvSpPr>
            <a:spLocks noChangeShapeType="1"/>
          </p:cNvSpPr>
          <p:nvPr/>
        </p:nvSpPr>
        <p:spPr bwMode="auto">
          <a:xfrm flipH="1" flipV="1">
            <a:off x="2089150" y="4508500"/>
            <a:ext cx="533400" cy="566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99B8-C27A-4BF9-959E-E6E796D4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74" y="263410"/>
            <a:ext cx="9601200" cy="536689"/>
          </a:xfrm>
        </p:spPr>
        <p:txBody>
          <a:bodyPr>
            <a:normAutofit/>
          </a:bodyPr>
          <a:lstStyle/>
          <a:p>
            <a:r>
              <a:rPr lang="en-US" b="1" dirty="0"/>
              <a:t>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285A8-362E-49B6-8F46-17A6D766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Image result for cloning">
            <a:extLst>
              <a:ext uri="{FF2B5EF4-FFF2-40B4-BE49-F238E27FC236}">
                <a16:creationId xmlns:a16="http://schemas.microsoft.com/office/drawing/2014/main" id="{B6289630-88F1-42C7-990C-1D68B29D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800100"/>
            <a:ext cx="8639136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BEE4F-6986-4171-AD72-6E70AD467F12}"/>
              </a:ext>
            </a:extLst>
          </p:cNvPr>
          <p:cNvSpPr txBox="1"/>
          <p:nvPr/>
        </p:nvSpPr>
        <p:spPr>
          <a:xfrm>
            <a:off x="2208212" y="6483578"/>
            <a:ext cx="769620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https://i2.wp.com/www.ipscell.com/wp-content/uploads/2013/05/Knoepfler-art-Human-Cloning.png</a:t>
            </a:r>
          </a:p>
        </p:txBody>
      </p:sp>
    </p:spTree>
    <p:extLst>
      <p:ext uri="{BB962C8B-B14F-4D97-AF65-F5344CB8AC3E}">
        <p14:creationId xmlns:p14="http://schemas.microsoft.com/office/powerpoint/2010/main" val="40327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B423-EDBE-4F47-9B57-42D30272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09600"/>
          </a:xfrm>
        </p:spPr>
        <p:txBody>
          <a:bodyPr/>
          <a:lstStyle/>
          <a:p>
            <a:r>
              <a:rPr lang="en-US" dirty="0"/>
              <a:t>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9BFFC-A8ED-4F73-82BA-5728B4B7F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333500"/>
            <a:ext cx="9601200" cy="4191000"/>
          </a:xfrm>
        </p:spPr>
        <p:txBody>
          <a:bodyPr/>
          <a:lstStyle/>
          <a:p>
            <a:r>
              <a:rPr lang="en-US" b="1" dirty="0"/>
              <a:t>Stem Cell</a:t>
            </a:r>
            <a:r>
              <a:rPr lang="en-US" dirty="0"/>
              <a:t> unspecialized cell that can reproduce indefinably and differentiate based on different environmental conditions</a:t>
            </a:r>
          </a:p>
          <a:p>
            <a:r>
              <a:rPr lang="en-US" dirty="0"/>
              <a:t>Cloning began in 1950’s with Carrot plants</a:t>
            </a:r>
          </a:p>
          <a:p>
            <a:r>
              <a:rPr lang="en-US" dirty="0"/>
              <a:t>Clones have been made of amphibians and mammals as well</a:t>
            </a:r>
          </a:p>
          <a:p>
            <a:r>
              <a:rPr lang="en-US" dirty="0"/>
              <a:t>Clones are not always the same</a:t>
            </a:r>
          </a:p>
          <a:p>
            <a:pPr lvl="1"/>
            <a:r>
              <a:rPr lang="en-US" dirty="0"/>
              <a:t>CC (color and personality)</a:t>
            </a:r>
          </a:p>
          <a:p>
            <a:pPr lvl="1"/>
            <a:r>
              <a:rPr lang="en-US" b="1" dirty="0"/>
              <a:t>Epigenetic changes</a:t>
            </a:r>
            <a:r>
              <a:rPr lang="en-US" dirty="0"/>
              <a:t> in chromatin</a:t>
            </a:r>
          </a:p>
          <a:p>
            <a:pPr lvl="1"/>
            <a:r>
              <a:rPr lang="en-US" dirty="0"/>
              <a:t>Possible Methylation</a:t>
            </a:r>
          </a:p>
        </p:txBody>
      </p:sp>
    </p:spTree>
    <p:extLst>
      <p:ext uri="{BB962C8B-B14F-4D97-AF65-F5344CB8AC3E}">
        <p14:creationId xmlns:p14="http://schemas.microsoft.com/office/powerpoint/2010/main" val="3125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8186-14F3-4054-ABE4-5BD3CFE8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B25FE-0FF0-4A0D-95E9-A833254E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embryonic development">
            <a:extLst>
              <a:ext uri="{FF2B5EF4-FFF2-40B4-BE49-F238E27FC236}">
                <a16:creationId xmlns:a16="http://schemas.microsoft.com/office/drawing/2014/main" id="{5ABD68E4-4BB7-4963-8267-D60DB7F5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3" y="0"/>
            <a:ext cx="10450514" cy="64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89534-0AB9-491A-A2BC-0CA7CDA3911C}"/>
              </a:ext>
            </a:extLst>
          </p:cNvPr>
          <p:cNvSpPr txBox="1"/>
          <p:nvPr/>
        </p:nvSpPr>
        <p:spPr>
          <a:xfrm>
            <a:off x="2513012" y="6445478"/>
            <a:ext cx="8610602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https://i1.wp.com/orbitbiotech.com/wp-content/uploads/2018/04/embryonic-development-Orbit-Biotech-Training.jpg?fit=960%2C596&amp;ssl=1</a:t>
            </a:r>
          </a:p>
        </p:txBody>
      </p:sp>
    </p:spTree>
    <p:extLst>
      <p:ext uri="{BB962C8B-B14F-4D97-AF65-F5344CB8AC3E}">
        <p14:creationId xmlns:p14="http://schemas.microsoft.com/office/powerpoint/2010/main" val="936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72CB-379A-41E1-B2C1-92556E67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46840-5853-4CBD-B4E1-D90E852EA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Blastula Stage cells can become any type of cell</a:t>
            </a:r>
          </a:p>
          <a:p>
            <a:r>
              <a:rPr lang="en-US" dirty="0"/>
              <a:t>Adult Stem Cells become limited cells (such as blood cells)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D93D6-525A-4459-8AAB-6092978C3555}"/>
              </a:ext>
            </a:extLst>
          </p:cNvPr>
          <p:cNvSpPr txBox="1"/>
          <p:nvPr/>
        </p:nvSpPr>
        <p:spPr>
          <a:xfrm>
            <a:off x="3732212" y="6324600"/>
            <a:ext cx="617220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http://ib.bioninja.com.au/_Media/stem-cells_med.jpeg</a:t>
            </a:r>
          </a:p>
        </p:txBody>
      </p:sp>
      <p:pic>
        <p:nvPicPr>
          <p:cNvPr id="6" name="Picture 2" descr="Image result for totipotent">
            <a:extLst>
              <a:ext uri="{FF2B5EF4-FFF2-40B4-BE49-F238E27FC236}">
                <a16:creationId xmlns:a16="http://schemas.microsoft.com/office/drawing/2014/main" id="{0CA43B35-ED19-446A-97AD-864748E8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2645908"/>
            <a:ext cx="8161337" cy="36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2B53-4213-4D7D-AAB0-74CB3493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and Biotechnology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FB60F-EB9C-4DEC-992E-F5777078F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PCR</a:t>
            </a:r>
            <a:r>
              <a:rPr lang="en-US" dirty="0"/>
              <a:t>- </a:t>
            </a:r>
          </a:p>
          <a:p>
            <a:pPr lvl="1"/>
            <a:r>
              <a:rPr lang="en-US" dirty="0"/>
              <a:t>used to diagnose genetic disorders such as DMD, Cystic Fibrosis etc.	</a:t>
            </a:r>
          </a:p>
          <a:p>
            <a:pPr lvl="1"/>
            <a:r>
              <a:rPr lang="en-US" dirty="0"/>
              <a:t>Detect predisposition for cardiac disease, cancer, </a:t>
            </a:r>
            <a:r>
              <a:rPr lang="en-US" dirty="0" err="1"/>
              <a:t>Alzheimers</a:t>
            </a:r>
            <a:endParaRPr lang="en-US" dirty="0"/>
          </a:p>
          <a:p>
            <a:r>
              <a:rPr lang="en-US" b="1" dirty="0"/>
              <a:t>Gene Therapy</a:t>
            </a:r>
          </a:p>
          <a:p>
            <a:pPr lvl="1"/>
            <a:r>
              <a:rPr lang="en-US" dirty="0"/>
              <a:t>Use of a retrovirus with corrected RNA to infect bone marrow</a:t>
            </a:r>
          </a:p>
          <a:p>
            <a:pPr lvl="1"/>
            <a:r>
              <a:rPr lang="en-US" dirty="0"/>
              <a:t>Use of non-retrovirus virus to treat other disorders such as degenerative blindness</a:t>
            </a:r>
          </a:p>
          <a:p>
            <a:r>
              <a:rPr lang="en-US" b="1" dirty="0"/>
              <a:t>Drug Creation</a:t>
            </a:r>
          </a:p>
          <a:p>
            <a:pPr lvl="1"/>
            <a:r>
              <a:rPr lang="en-US" dirty="0"/>
              <a:t>HGH, TPA and insulin</a:t>
            </a:r>
          </a:p>
          <a:p>
            <a:r>
              <a:rPr lang="en-US" b="1" dirty="0"/>
              <a:t>Transgenic animals</a:t>
            </a:r>
          </a:p>
          <a:p>
            <a:pPr lvl="1"/>
            <a:r>
              <a:rPr lang="en-US" dirty="0"/>
              <a:t>Taking proteins from one organism and putting them in another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7C93-429B-49CF-8BD7-62DF09BE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04800"/>
            <a:ext cx="2819400" cy="533400"/>
          </a:xfrm>
        </p:spPr>
        <p:txBody>
          <a:bodyPr/>
          <a:lstStyle/>
          <a:p>
            <a:r>
              <a:rPr lang="en-US" b="1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ED66-933A-468B-A473-2C48BB82B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219200"/>
            <a:ext cx="1036320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Nucleic Acid Hybridization</a:t>
            </a:r>
            <a:r>
              <a:rPr lang="en-US" b="1" u="sng" dirty="0"/>
              <a:t>:</a:t>
            </a:r>
            <a:r>
              <a:rPr lang="en-US" b="1" dirty="0"/>
              <a:t> pairing of one strand of nucleic acids to their complimentary strand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Genetic Engineering:</a:t>
            </a:r>
            <a:r>
              <a:rPr lang="en-US" b="1" dirty="0"/>
              <a:t> manipulation of genes for practical purposes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DNA Sequencing:</a:t>
            </a:r>
            <a:r>
              <a:rPr lang="en-US" b="1" dirty="0"/>
              <a:t> Determining the complete nucleotide sequence of DNA</a:t>
            </a:r>
          </a:p>
          <a:p>
            <a:pPr marL="0" indent="0">
              <a:buNone/>
            </a:pPr>
            <a:r>
              <a:rPr lang="en-US" u="sng" dirty="0"/>
              <a:t>DNA Cloning:</a:t>
            </a:r>
            <a:r>
              <a:rPr lang="en-US" b="1" dirty="0"/>
              <a:t> preparing identical copies of DNA</a:t>
            </a:r>
            <a:endParaRPr lang="en-US" u="sng" dirty="0"/>
          </a:p>
          <a:p>
            <a:pPr marL="0" indent="0">
              <a:buNone/>
            </a:pPr>
            <a:r>
              <a:rPr lang="en-US" u="sng" dirty="0"/>
              <a:t>Plasmid:</a:t>
            </a:r>
            <a:r>
              <a:rPr lang="en-US" b="1" dirty="0"/>
              <a:t> small circular DNA in bacteria</a:t>
            </a:r>
          </a:p>
          <a:p>
            <a:pPr marL="0" indent="0">
              <a:buNone/>
            </a:pPr>
            <a:r>
              <a:rPr lang="en-US" u="sng" dirty="0"/>
              <a:t>Recombinant DNA:</a:t>
            </a:r>
            <a:r>
              <a:rPr lang="en-US" b="1" dirty="0"/>
              <a:t> Plasmids with original DNA and inserted DNA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Gene Cloning:</a:t>
            </a:r>
            <a:r>
              <a:rPr lang="en-US" b="1" dirty="0"/>
              <a:t> Production of multiple copies of single genes</a:t>
            </a:r>
          </a:p>
          <a:p>
            <a:pPr marL="0" indent="0">
              <a:buNone/>
            </a:pPr>
            <a:r>
              <a:rPr lang="en-US" u="sng" dirty="0"/>
              <a:t>Cloning Vector:</a:t>
            </a:r>
            <a:r>
              <a:rPr lang="en-US" b="1" dirty="0"/>
              <a:t> DNA molecules carrying foreign DNA into a host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Restriction Enzymes:</a:t>
            </a:r>
            <a:r>
              <a:rPr lang="en-US" b="1" dirty="0"/>
              <a:t> Enzymes which cut DNA at specific sequences (restriction site)</a:t>
            </a:r>
            <a:endParaRPr lang="en-US" u="sng" dirty="0"/>
          </a:p>
          <a:p>
            <a:pPr marL="0" indent="0">
              <a:buNone/>
            </a:pPr>
            <a:r>
              <a:rPr lang="en-US" b="1" dirty="0"/>
              <a:t>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753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8B7C-805B-4972-9FF3-F106AD8A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4CBCF-0880-4B96-8AAB-1D20C410D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transgenic mammals">
            <a:extLst>
              <a:ext uri="{FF2B5EF4-FFF2-40B4-BE49-F238E27FC236}">
                <a16:creationId xmlns:a16="http://schemas.microsoft.com/office/drawing/2014/main" id="{A3629122-76F5-4050-BE37-7EDAD7E52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3" y="315806"/>
            <a:ext cx="5753101" cy="600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816DAF-2D71-45E2-AFEB-39B1CC1E78BC}"/>
              </a:ext>
            </a:extLst>
          </p:cNvPr>
          <p:cNvSpPr txBox="1"/>
          <p:nvPr/>
        </p:nvSpPr>
        <p:spPr>
          <a:xfrm>
            <a:off x="0" y="6336275"/>
            <a:ext cx="718344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http://bioanimals.weebly.com/uploads/6/0/9/0/6090975/6684003_orig.gif</a:t>
            </a:r>
          </a:p>
        </p:txBody>
      </p:sp>
    </p:spTree>
    <p:extLst>
      <p:ext uri="{BB962C8B-B14F-4D97-AF65-F5344CB8AC3E}">
        <p14:creationId xmlns:p14="http://schemas.microsoft.com/office/powerpoint/2010/main" val="443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5E94-D538-44A0-9D6D-9BA41585E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33400"/>
          </a:xfrm>
        </p:spPr>
        <p:txBody>
          <a:bodyPr/>
          <a:lstStyle/>
          <a:p>
            <a:r>
              <a:rPr lang="en-US" dirty="0"/>
              <a:t>Forensic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5949-B89F-46BC-90DE-C5D39027C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19200"/>
            <a:ext cx="9601200" cy="4191000"/>
          </a:xfrm>
        </p:spPr>
        <p:txBody>
          <a:bodyPr/>
          <a:lstStyle/>
          <a:p>
            <a:r>
              <a:rPr lang="en-US" b="1" dirty="0"/>
              <a:t>DNA Fingerprinting</a:t>
            </a:r>
            <a:r>
              <a:rPr lang="en-US" dirty="0"/>
              <a:t>- </a:t>
            </a:r>
          </a:p>
          <a:p>
            <a:pPr lvl="1"/>
            <a:r>
              <a:rPr lang="en-US" dirty="0"/>
              <a:t>Gel Electrophoresis</a:t>
            </a:r>
          </a:p>
          <a:p>
            <a:pPr lvl="1"/>
            <a:r>
              <a:rPr lang="en-US" b="1" dirty="0"/>
              <a:t>STR</a:t>
            </a:r>
            <a:r>
              <a:rPr lang="en-US" dirty="0"/>
              <a:t> short tandem repeats</a:t>
            </a:r>
          </a:p>
          <a:p>
            <a:pPr marL="0" indent="0">
              <a:buNone/>
            </a:pPr>
            <a:r>
              <a:rPr lang="en-US" dirty="0"/>
              <a:t>Both methods use PCR to amplify DNA</a:t>
            </a:r>
          </a:p>
        </p:txBody>
      </p:sp>
      <p:pic>
        <p:nvPicPr>
          <p:cNvPr id="14338" name="Picture 2" descr="Image result for dna fingerprinting">
            <a:extLst>
              <a:ext uri="{FF2B5EF4-FFF2-40B4-BE49-F238E27FC236}">
                <a16:creationId xmlns:a16="http://schemas.microsoft.com/office/drawing/2014/main" id="{916EBDD5-A9B0-4129-B912-B517DB94C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533400"/>
            <a:ext cx="66579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574528-0530-4E8A-9D4F-A857C68A37A0}"/>
              </a:ext>
            </a:extLst>
          </p:cNvPr>
          <p:cNvSpPr txBox="1"/>
          <p:nvPr/>
        </p:nvSpPr>
        <p:spPr>
          <a:xfrm>
            <a:off x="5979317" y="3983623"/>
            <a:ext cx="5257802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https://s3.amazonaws.com/user-media.venngage.com/994669-786a0d26256ff954bf673adf4000e896.png</a:t>
            </a:r>
          </a:p>
        </p:txBody>
      </p:sp>
      <p:pic>
        <p:nvPicPr>
          <p:cNvPr id="14342" name="Picture 6" descr="Image result for dna fingerprinting">
            <a:extLst>
              <a:ext uri="{FF2B5EF4-FFF2-40B4-BE49-F238E27FC236}">
                <a16:creationId xmlns:a16="http://schemas.microsoft.com/office/drawing/2014/main" id="{1A7F6B2F-0ED4-4F1E-BD40-E38D8DA84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1" y="3200400"/>
            <a:ext cx="5715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384255-B275-479F-9C37-9F16883557BF}"/>
              </a:ext>
            </a:extLst>
          </p:cNvPr>
          <p:cNvSpPr txBox="1"/>
          <p:nvPr/>
        </p:nvSpPr>
        <p:spPr>
          <a:xfrm>
            <a:off x="720724" y="6515100"/>
            <a:ext cx="6209506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https://mir-s3-cdn-cf.behance.net/project_modules/disp/92edc710908733.560ed6a13f515.png</a:t>
            </a:r>
          </a:p>
        </p:txBody>
      </p:sp>
    </p:spTree>
    <p:extLst>
      <p:ext uri="{BB962C8B-B14F-4D97-AF65-F5344CB8AC3E}">
        <p14:creationId xmlns:p14="http://schemas.microsoft.com/office/powerpoint/2010/main" val="12179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79612" y="-4763"/>
            <a:ext cx="8229600" cy="1143001"/>
          </a:xfrm>
        </p:spPr>
        <p:txBody>
          <a:bodyPr/>
          <a:lstStyle/>
          <a:p>
            <a:r>
              <a:rPr lang="en-US" altLang="en-US" dirty="0" err="1">
                <a:solidFill>
                  <a:schemeClr val="tx1"/>
                </a:solidFill>
              </a:rPr>
              <a:t>Crispr</a:t>
            </a:r>
            <a:r>
              <a:rPr lang="en-US" altLang="en-US" dirty="0">
                <a:solidFill>
                  <a:schemeClr val="tx1"/>
                </a:solidFill>
              </a:rPr>
              <a:t>/Cas9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9525000" cy="51053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What is CRISPR?</a:t>
            </a:r>
          </a:p>
          <a:p>
            <a:pPr marL="0" indent="0">
              <a:buNone/>
            </a:pPr>
            <a:r>
              <a:rPr lang="en-US" altLang="en-US" sz="2400" b="1" u="sng" dirty="0"/>
              <a:t>C</a:t>
            </a:r>
            <a:r>
              <a:rPr lang="en-US" altLang="en-US" sz="2400" dirty="0"/>
              <a:t>lustered  </a:t>
            </a:r>
            <a:r>
              <a:rPr lang="en-US" altLang="en-US" sz="2400" b="1" u="sng" dirty="0"/>
              <a:t>R</a:t>
            </a:r>
            <a:r>
              <a:rPr lang="en-US" altLang="en-US" sz="2400" dirty="0"/>
              <a:t>egularly  </a:t>
            </a:r>
            <a:r>
              <a:rPr lang="en-US" altLang="en-US" sz="2400" b="1" u="sng" dirty="0"/>
              <a:t>I</a:t>
            </a:r>
            <a:r>
              <a:rPr lang="en-US" altLang="en-US" sz="2400" dirty="0"/>
              <a:t>nterspaced  </a:t>
            </a:r>
            <a:r>
              <a:rPr lang="en-US" altLang="en-US" sz="2400" b="1" u="sng" dirty="0"/>
              <a:t>S</a:t>
            </a:r>
            <a:r>
              <a:rPr lang="en-US" altLang="en-US" sz="2400" dirty="0"/>
              <a:t>hort  </a:t>
            </a:r>
            <a:r>
              <a:rPr lang="en-US" altLang="en-US" sz="2400" b="1" u="sng" dirty="0"/>
              <a:t>P</a:t>
            </a:r>
            <a:r>
              <a:rPr lang="en-US" altLang="en-US" sz="2400" dirty="0"/>
              <a:t>alindromic </a:t>
            </a:r>
            <a:r>
              <a:rPr lang="en-US" altLang="en-US" sz="2400" b="1" u="sng" dirty="0"/>
              <a:t>R</a:t>
            </a:r>
            <a:r>
              <a:rPr lang="en-US" altLang="en-US" sz="2400" dirty="0"/>
              <a:t>epeats 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A bacterial immune system that has been modified for genome engineering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b="1" dirty="0"/>
              <a:t>Natural function of CRISPR/Cas9 complex: </a:t>
            </a:r>
          </a:p>
          <a:p>
            <a:pPr marL="400050" lvl="1" indent="0">
              <a:buNone/>
            </a:pPr>
            <a:r>
              <a:rPr lang="en-US" altLang="en-US" dirty="0"/>
              <a:t>Binds to DNA sequences and cleaves viral DNA from bacterial DNA</a:t>
            </a:r>
          </a:p>
          <a:p>
            <a:pPr marL="0" indent="0">
              <a:buNone/>
            </a:pPr>
            <a:endParaRPr lang="en-US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-57150"/>
            <a:ext cx="475297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0761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Making Recombinant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04902"/>
            <a:ext cx="96012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3110"/>
          <a:stretch>
            <a:fillRect/>
          </a:stretch>
        </p:blipFill>
        <p:spPr bwMode="auto">
          <a:xfrm>
            <a:off x="612726" y="737158"/>
            <a:ext cx="8301086" cy="524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4675956" y="2000250"/>
            <a:ext cx="838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94212" y="4914902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228012" y="39624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1618" y="1134069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insulin gene – cut out using restriction enzymes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9884" y="5314864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Bacterial plasmid cut with SAME restriction enzyme as human gene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8210" y="341131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Recombinant DNA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9212" y="230505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Human Cell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2374" y="4800600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Bacterial Cell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42298" y="4847272"/>
            <a:ext cx="1447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Bacterial cell that produces human insulin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384D7E10-C429-4414-AAA3-383ACD93F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2" y="446842"/>
            <a:ext cx="92964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1st  Through Genetic Evolution</a:t>
            </a:r>
          </a:p>
          <a:p>
            <a:r>
              <a:rPr lang="en-US" altLang="en-US" sz="2400" dirty="0"/>
              <a:t>	-	Natural Selection, “Survival of the Fittest”</a:t>
            </a:r>
          </a:p>
          <a:p>
            <a:r>
              <a:rPr lang="en-US" altLang="en-US" sz="2400" dirty="0"/>
              <a:t>	-	Random Genetic Variation </a:t>
            </a:r>
          </a:p>
          <a:p>
            <a:r>
              <a:rPr lang="en-US" altLang="en-US" sz="2400" dirty="0"/>
              <a:t>	-	Genetic Drift: random fluctuations in allele freq. </a:t>
            </a:r>
          </a:p>
          <a:p>
            <a:r>
              <a:rPr lang="en-US" altLang="en-US" dirty="0"/>
              <a:t>	</a:t>
            </a:r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60BD6C6A-E1F2-496E-8780-BEE3D0B8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2" y="2133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45414" name="Picture 6" descr="dynamic tree of life">
            <a:extLst>
              <a:ext uri="{FF2B5EF4-FFF2-40B4-BE49-F238E27FC236}">
                <a16:creationId xmlns:a16="http://schemas.microsoft.com/office/drawing/2014/main" id="{3AA235E3-D431-458C-AD21-A6AE6EB4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2057400"/>
            <a:ext cx="5410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>
            <a:extLst>
              <a:ext uri="{FF2B5EF4-FFF2-40B4-BE49-F238E27FC236}">
                <a16:creationId xmlns:a16="http://schemas.microsoft.com/office/drawing/2014/main" id="{288025CD-ACEC-4B5E-ADF7-E81657F56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2" y="304800"/>
            <a:ext cx="6629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2nd  Through Selective Breeding</a:t>
            </a:r>
          </a:p>
          <a:p>
            <a:r>
              <a:rPr lang="en-US" altLang="en-US" dirty="0"/>
              <a:t>- 	</a:t>
            </a:r>
            <a:r>
              <a:rPr lang="en-US" altLang="en-US" sz="2400" dirty="0"/>
              <a:t>Breeding different combinations 	of plants repeatedly to encourage 	sought-after characteristics and 	breed out the less desirable ones </a:t>
            </a:r>
          </a:p>
          <a:p>
            <a:r>
              <a:rPr lang="en-US" altLang="en-US" sz="2400" dirty="0"/>
              <a:t>-	Choosing variations of	characteristics desired for 	breeding stock</a:t>
            </a:r>
          </a:p>
          <a:p>
            <a:r>
              <a:rPr lang="en-US" altLang="en-US" sz="2400" dirty="0"/>
              <a:t>		</a:t>
            </a:r>
          </a:p>
        </p:txBody>
      </p:sp>
      <p:pic>
        <p:nvPicPr>
          <p:cNvPr id="146437" name="Picture 5" descr="wolf to dog">
            <a:extLst>
              <a:ext uri="{FF2B5EF4-FFF2-40B4-BE49-F238E27FC236}">
                <a16:creationId xmlns:a16="http://schemas.microsoft.com/office/drawing/2014/main" id="{FA108F54-688A-43F7-A855-ABEAA8CE2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912814"/>
            <a:ext cx="32004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8" name="Picture 6" descr="teosente-maize-2">
            <a:extLst>
              <a:ext uri="{FF2B5EF4-FFF2-40B4-BE49-F238E27FC236}">
                <a16:creationId xmlns:a16="http://schemas.microsoft.com/office/drawing/2014/main" id="{7474FCC0-BD87-4902-A745-E307E960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932" r="1598" b="13895"/>
          <a:stretch>
            <a:fillRect/>
          </a:stretch>
        </p:blipFill>
        <p:spPr bwMode="auto">
          <a:xfrm>
            <a:off x="1522412" y="3379788"/>
            <a:ext cx="42672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2" name="Picture 10" descr="barbaro_derby1_index">
            <a:extLst>
              <a:ext uri="{FF2B5EF4-FFF2-40B4-BE49-F238E27FC236}">
                <a16:creationId xmlns:a16="http://schemas.microsoft.com/office/drawing/2014/main" id="{82862431-7604-4873-98D1-A71DACA3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3443288"/>
            <a:ext cx="4267200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218C3948-633A-4F49-991F-62484D31D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3</a:t>
            </a:r>
            <a:r>
              <a:rPr lang="en-US" altLang="en-US" sz="4000" baseline="30000"/>
              <a:t>rd</a:t>
            </a:r>
            <a:r>
              <a:rPr lang="en-US" altLang="en-US" sz="4000"/>
              <a:t>   Through Radiation Mutation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722FFB1E-352B-4A26-9AC8-BA0AF2AC2E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2412" y="990600"/>
            <a:ext cx="60198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b="1"/>
              <a:t>Golden Promise Barley</a:t>
            </a:r>
            <a:r>
              <a:rPr lang="en-US" altLang="en-US" sz="2400"/>
              <a:t> (1956)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Created via gamma ray exposureused by specialist distillers of fine beers, including some organic beers.</a:t>
            </a:r>
          </a:p>
          <a:p>
            <a:pPr>
              <a:lnSpc>
                <a:spcPct val="80000"/>
              </a:lnSpc>
            </a:pPr>
            <a:endParaRPr lang="en-US" altLang="en-US" sz="24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Rio Red</a:t>
            </a:r>
            <a:r>
              <a:rPr lang="en-US" altLang="en-US" sz="2400"/>
              <a:t> (1968)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 most popular red grapefruit, created by exposing grapefruit buds to thermal neutron radiation at </a:t>
            </a:r>
            <a:r>
              <a:rPr lang="en-US" altLang="en-US" sz="2400" b="1">
                <a:solidFill>
                  <a:srgbClr val="BA0003"/>
                </a:solidFill>
              </a:rPr>
              <a:t>Brookhaven National Lab</a:t>
            </a:r>
            <a:r>
              <a:rPr lang="en-US" altLang="en-US" sz="2400"/>
              <a:t> in 1968</a:t>
            </a:r>
            <a:r>
              <a:rPr lang="en-US" altLang="en-US" sz="2000" b="1"/>
              <a:t> </a:t>
            </a:r>
          </a:p>
          <a:p>
            <a:pPr>
              <a:lnSpc>
                <a:spcPct val="80000"/>
              </a:lnSpc>
            </a:pPr>
            <a:endParaRPr lang="en-US" altLang="en-US" sz="24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Calrose 76</a:t>
            </a:r>
            <a:r>
              <a:rPr lang="en-US" altLang="en-US" sz="2400"/>
              <a:t> (1976)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Rice created by treating seeds with gamma rays from cobalt-60, created shorter higher yielding plants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147461" name="Picture 5" descr="barley">
            <a:extLst>
              <a:ext uri="{FF2B5EF4-FFF2-40B4-BE49-F238E27FC236}">
                <a16:creationId xmlns:a16="http://schemas.microsoft.com/office/drawing/2014/main" id="{C17C9A87-85AA-426D-81F3-397AD419C40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8412" y="838200"/>
            <a:ext cx="259080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4" name="Picture 8" descr="Bowl-white-rice">
            <a:extLst>
              <a:ext uri="{FF2B5EF4-FFF2-40B4-BE49-F238E27FC236}">
                <a16:creationId xmlns:a16="http://schemas.microsoft.com/office/drawing/2014/main" id="{F6FDF12C-1CCD-4546-863E-9939832A6860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4613" y="4670426"/>
            <a:ext cx="265112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7" name="Picture 11" descr="riored-beauty">
            <a:extLst>
              <a:ext uri="{FF2B5EF4-FFF2-40B4-BE49-F238E27FC236}">
                <a16:creationId xmlns:a16="http://schemas.microsoft.com/office/drawing/2014/main" id="{30D561A3-33D4-40FB-98EE-B98C8542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2590801"/>
            <a:ext cx="2486025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6E733-CBD9-4CD1-BD13-B3B9D6661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885825"/>
            <a:ext cx="4645152" cy="762000"/>
          </a:xfrm>
        </p:spPr>
        <p:txBody>
          <a:bodyPr/>
          <a:lstStyle/>
          <a:p>
            <a:r>
              <a:rPr lang="en-US" b="1" dirty="0"/>
              <a:t>Dideoxy Chain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EC6EB-CE0B-4C8A-8A84-D3700CE40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18" y="1600200"/>
            <a:ext cx="3579813" cy="2733675"/>
          </a:xfrm>
        </p:spPr>
        <p:txBody>
          <a:bodyPr>
            <a:noAutofit/>
          </a:bodyPr>
          <a:lstStyle/>
          <a:p>
            <a:r>
              <a:rPr lang="en-US" sz="1600" dirty="0"/>
              <a:t>DNA is denatured to single strands</a:t>
            </a:r>
          </a:p>
          <a:p>
            <a:r>
              <a:rPr lang="en-US" sz="1600" dirty="0"/>
              <a:t>Synthesis of DNA begins at the 3’ end of the primer and continues until the tagged nucleotides attach</a:t>
            </a:r>
          </a:p>
          <a:p>
            <a:r>
              <a:rPr lang="en-US" sz="1600" dirty="0"/>
              <a:t>Different sized strands are separated in a gel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3FF77E-D2E9-42A9-81DA-51F8A536F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0020" y="747713"/>
            <a:ext cx="4645152" cy="762000"/>
          </a:xfrm>
        </p:spPr>
        <p:txBody>
          <a:bodyPr/>
          <a:lstStyle/>
          <a:p>
            <a:r>
              <a:rPr lang="en-US" b="1" dirty="0"/>
              <a:t>Next-Generation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8FBA90-E421-490B-A3B8-F4421C360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98538" y="1402557"/>
            <a:ext cx="4472133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DNA is broken into fragments and isolated</a:t>
            </a:r>
          </a:p>
          <a:p>
            <a:r>
              <a:rPr lang="en-US" dirty="0"/>
              <a:t>Polymerase Chain Reactions copies each fragment</a:t>
            </a:r>
          </a:p>
          <a:p>
            <a:r>
              <a:rPr lang="en-US" dirty="0"/>
              <a:t>Each copy attaches to the bead and placed om a well</a:t>
            </a:r>
          </a:p>
          <a:p>
            <a:r>
              <a:rPr lang="en-US" dirty="0"/>
              <a:t>Solutions with each nucleotide are washed and a flash of light occurs when the correct nucleotide is added</a:t>
            </a:r>
          </a:p>
        </p:txBody>
      </p:sp>
      <p:pic>
        <p:nvPicPr>
          <p:cNvPr id="1026" name="Picture 2" descr="Image result for dideoxy sequencing">
            <a:extLst>
              <a:ext uri="{FF2B5EF4-FFF2-40B4-BE49-F238E27FC236}">
                <a16:creationId xmlns:a16="http://schemas.microsoft.com/office/drawing/2014/main" id="{3A3C5D43-686A-4393-8114-3BA08609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822750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ext generation sequencing">
            <a:extLst>
              <a:ext uri="{FF2B5EF4-FFF2-40B4-BE49-F238E27FC236}">
                <a16:creationId xmlns:a16="http://schemas.microsoft.com/office/drawing/2014/main" id="{FE61C4D5-51FD-4B42-B600-9162F989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1" y="0"/>
            <a:ext cx="3395662" cy="64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8B365B-100D-4576-9747-92B28B7B8F92}"/>
              </a:ext>
            </a:extLst>
          </p:cNvPr>
          <p:cNvSpPr txBox="1"/>
          <p:nvPr/>
        </p:nvSpPr>
        <p:spPr>
          <a:xfrm>
            <a:off x="8260621" y="6508793"/>
            <a:ext cx="4006722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https://adc.bmj.com/content/archdischild/99/3/284/F1.large.jpg?download=true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DB270-7FF7-4C16-B6B9-FE853C74EDA5}"/>
              </a:ext>
            </a:extLst>
          </p:cNvPr>
          <p:cNvSpPr txBox="1"/>
          <p:nvPr/>
        </p:nvSpPr>
        <p:spPr>
          <a:xfrm>
            <a:off x="150812" y="6694173"/>
            <a:ext cx="739140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https://www.jenabioscience.com/images/8bd31f7cad/sanger_seq.gif</a:t>
            </a:r>
          </a:p>
        </p:txBody>
      </p:sp>
    </p:spTree>
    <p:extLst>
      <p:ext uri="{BB962C8B-B14F-4D97-AF65-F5344CB8AC3E}">
        <p14:creationId xmlns:p14="http://schemas.microsoft.com/office/powerpoint/2010/main" val="10700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restriction enzymes">
            <a:extLst>
              <a:ext uri="{FF2B5EF4-FFF2-40B4-BE49-F238E27FC236}">
                <a16:creationId xmlns:a16="http://schemas.microsoft.com/office/drawing/2014/main" id="{888015F1-32C6-42C4-A3FC-BD1DB99E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40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E286EB-FFDE-4ACF-BC8B-8A511C6ECD27}"/>
              </a:ext>
            </a:extLst>
          </p:cNvPr>
          <p:cNvSpPr txBox="1"/>
          <p:nvPr/>
        </p:nvSpPr>
        <p:spPr>
          <a:xfrm>
            <a:off x="-763588" y="4108906"/>
            <a:ext cx="548640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https://qph.fs.quoracdn.net/main-qimg-96c7e458319dc575ebe0e25a63a49c31</a:t>
            </a:r>
          </a:p>
        </p:txBody>
      </p:sp>
      <p:pic>
        <p:nvPicPr>
          <p:cNvPr id="2054" name="Picture 6" descr="Image result for gel electrophoresis">
            <a:extLst>
              <a:ext uri="{FF2B5EF4-FFF2-40B4-BE49-F238E27FC236}">
                <a16:creationId xmlns:a16="http://schemas.microsoft.com/office/drawing/2014/main" id="{F92197E0-69F9-4613-BC9B-1FCD4510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3810000"/>
            <a:ext cx="723900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09326-6DB1-447D-9FA9-E62DB905348E}"/>
              </a:ext>
            </a:extLst>
          </p:cNvPr>
          <p:cNvSpPr txBox="1"/>
          <p:nvPr/>
        </p:nvSpPr>
        <p:spPr>
          <a:xfrm>
            <a:off x="4722812" y="6497820"/>
            <a:ext cx="7239001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https://www.thermofisher.com/content/dam/LifeTech/global/life-sciences/Cloning/Images/Nucleic-acid-gel-electrophoresis-fig-4.png</a:t>
            </a:r>
          </a:p>
        </p:txBody>
      </p:sp>
    </p:spTree>
    <p:extLst>
      <p:ext uri="{BB962C8B-B14F-4D97-AF65-F5344CB8AC3E}">
        <p14:creationId xmlns:p14="http://schemas.microsoft.com/office/powerpoint/2010/main" val="16086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F3D7-94AB-496A-94D8-2180D7D2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PCR </a:t>
            </a:r>
            <a:r>
              <a:rPr lang="en-US" b="1" dirty="0"/>
              <a:t>Polymerase Chain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0A4A-8D38-4F90-AEA5-DF9158F5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47800"/>
            <a:ext cx="393065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GOAL:</a:t>
            </a:r>
            <a:r>
              <a:rPr lang="en-US" dirty="0"/>
              <a:t> make billions of copies of a specific target DNA segment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Procedure: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DNA is denatured</a:t>
            </a:r>
          </a:p>
          <a:p>
            <a:pPr marL="457200" indent="-457200">
              <a:buAutoNum type="arabicPeriod"/>
            </a:pPr>
            <a:r>
              <a:rPr lang="en-US" dirty="0"/>
              <a:t>Annealing (hydrogen bonds reform)</a:t>
            </a:r>
          </a:p>
          <a:p>
            <a:pPr marL="457200" indent="-457200">
              <a:buAutoNum type="arabicPeriod"/>
            </a:pPr>
            <a:r>
              <a:rPr lang="en-US" dirty="0" err="1"/>
              <a:t>Taq</a:t>
            </a:r>
            <a:r>
              <a:rPr lang="en-US" dirty="0"/>
              <a:t> polymerase (heat stabilized) extends the DNA strand</a:t>
            </a:r>
          </a:p>
        </p:txBody>
      </p:sp>
      <p:pic>
        <p:nvPicPr>
          <p:cNvPr id="3074" name="Picture 2" descr="Image result for PCR">
            <a:extLst>
              <a:ext uri="{FF2B5EF4-FFF2-40B4-BE49-F238E27FC236}">
                <a16:creationId xmlns:a16="http://schemas.microsoft.com/office/drawing/2014/main" id="{387EA281-6CE6-498E-A27F-516B2CC9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876300"/>
            <a:ext cx="759142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65074-D2D5-4E4A-A5F5-00BA152003BF}"/>
              </a:ext>
            </a:extLst>
          </p:cNvPr>
          <p:cNvSpPr txBox="1"/>
          <p:nvPr/>
        </p:nvSpPr>
        <p:spPr>
          <a:xfrm>
            <a:off x="4951412" y="6497866"/>
            <a:ext cx="6705600" cy="215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800" dirty="0"/>
              <a:t>https://blogs.baylor.edu/cili-cure-spring2017/files/2017/04/pcr-components_med-2672qsy.jpg</a:t>
            </a:r>
          </a:p>
        </p:txBody>
      </p:sp>
    </p:spTree>
    <p:extLst>
      <p:ext uri="{BB962C8B-B14F-4D97-AF65-F5344CB8AC3E}">
        <p14:creationId xmlns:p14="http://schemas.microsoft.com/office/powerpoint/2010/main" val="9521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slides.potx" id="{7E307492-4344-40EC-954C-E30551E95991}" vid="{493C3130-E1FA-416B-8465-D41FAD56C1B7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2986</TotalTime>
  <Words>919</Words>
  <Application>Microsoft Office PowerPoint</Application>
  <PresentationFormat>Custom</PresentationFormat>
  <Paragraphs>142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굴림</vt:lpstr>
      <vt:lpstr>Arial</vt:lpstr>
      <vt:lpstr>Century Gothic</vt:lpstr>
      <vt:lpstr>Times New Roman</vt:lpstr>
      <vt:lpstr>Vertical and Horizontal design template</vt:lpstr>
      <vt:lpstr>Biotechnology</vt:lpstr>
      <vt:lpstr>Vocabulary</vt:lpstr>
      <vt:lpstr>Making Recombinant DNA</vt:lpstr>
      <vt:lpstr>PowerPoint Presentation</vt:lpstr>
      <vt:lpstr>PowerPoint Presentation</vt:lpstr>
      <vt:lpstr>3rd   Through Radiation Mutation </vt:lpstr>
      <vt:lpstr>PowerPoint Presentation</vt:lpstr>
      <vt:lpstr>PowerPoint Presentation</vt:lpstr>
      <vt:lpstr>PCR Polymerase Chain Reaction</vt:lpstr>
      <vt:lpstr>PowerPoint Presentation</vt:lpstr>
      <vt:lpstr>RT- PCR (Reverse Transcriptase PCR)</vt:lpstr>
      <vt:lpstr>DNA Microarray</vt:lpstr>
      <vt:lpstr>Gene Expression</vt:lpstr>
      <vt:lpstr>DNA Microarrays are used to</vt:lpstr>
      <vt:lpstr>Cloning</vt:lpstr>
      <vt:lpstr>Cloning</vt:lpstr>
      <vt:lpstr>PowerPoint Presentation</vt:lpstr>
      <vt:lpstr>Stem Cells</vt:lpstr>
      <vt:lpstr>DNA and Biotechnology Uses</vt:lpstr>
      <vt:lpstr>PowerPoint Presentation</vt:lpstr>
      <vt:lpstr>Forensic Analysis</vt:lpstr>
      <vt:lpstr>Crispr/Cas9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Anya Swiss</dc:creator>
  <cp:lastModifiedBy>Anya Swiss</cp:lastModifiedBy>
  <cp:revision>24</cp:revision>
  <dcterms:created xsi:type="dcterms:W3CDTF">2018-12-28T17:47:45Z</dcterms:created>
  <dcterms:modified xsi:type="dcterms:W3CDTF">2018-12-30T19:34:29Z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