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959DB8-675D-4ACB-9218-70A9F4A16BB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AA5777-077C-419C-8F47-6EBF4DA0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800F-455D-488D-B5B7-D58B8CEA9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Bacteria, Protista and fungi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A3203-A1F9-4C07-A106-DBCFAEDAE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D09D-4823-45CE-8D32-5C51F0EC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81AF-B470-4D87-BEF1-718D7BD1C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rotist types">
            <a:extLst>
              <a:ext uri="{FF2B5EF4-FFF2-40B4-BE49-F238E27FC236}">
                <a16:creationId xmlns:a16="http://schemas.microsoft.com/office/drawing/2014/main" id="{386F9261-7BAD-4043-AEFE-62D83CAC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80975"/>
            <a:ext cx="8829675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40A4C-C5CB-42C4-A3EE-355AB94DB001}"/>
              </a:ext>
            </a:extLst>
          </p:cNvPr>
          <p:cNvSpPr txBox="1"/>
          <p:nvPr/>
        </p:nvSpPr>
        <p:spPr>
          <a:xfrm>
            <a:off x="3190875" y="6569303"/>
            <a:ext cx="9877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http://faculty.southwest.tn.edu/rburkett/classi33.jpg</a:t>
            </a:r>
          </a:p>
        </p:txBody>
      </p:sp>
    </p:spTree>
    <p:extLst>
      <p:ext uri="{BB962C8B-B14F-4D97-AF65-F5344CB8AC3E}">
        <p14:creationId xmlns:p14="http://schemas.microsoft.com/office/powerpoint/2010/main" val="302488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Image result for SAR clade">
            <a:extLst>
              <a:ext uri="{FF2B5EF4-FFF2-40B4-BE49-F238E27FC236}">
                <a16:creationId xmlns:a16="http://schemas.microsoft.com/office/drawing/2014/main" id="{2F669525-954F-4C4D-B77E-4295060D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54" y="3550861"/>
            <a:ext cx="5900526" cy="33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8842B-59A3-4D0E-B003-C6F299DE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B472-AE89-4095-BD27-DD6FC7B3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Image result for excavata">
            <a:extLst>
              <a:ext uri="{FF2B5EF4-FFF2-40B4-BE49-F238E27FC236}">
                <a16:creationId xmlns:a16="http://schemas.microsoft.com/office/drawing/2014/main" id="{3F71D573-FF7B-49C9-B649-CB595A66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9205" cy="36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138FA-08F7-43A6-99D8-4D9E97F23929}"/>
              </a:ext>
            </a:extLst>
          </p:cNvPr>
          <p:cNvSpPr txBox="1"/>
          <p:nvPr/>
        </p:nvSpPr>
        <p:spPr>
          <a:xfrm>
            <a:off x="238124" y="3003901"/>
            <a:ext cx="324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https://slideplayer.com/slide/6823410/23/images/9/Supergroup%3A+Excavata+Characteristics+of+Excavata%3A.jpg</a:t>
            </a:r>
          </a:p>
        </p:txBody>
      </p:sp>
      <p:pic>
        <p:nvPicPr>
          <p:cNvPr id="5126" name="Picture 6" descr="Image result for SAR clade">
            <a:extLst>
              <a:ext uri="{FF2B5EF4-FFF2-40B4-BE49-F238E27FC236}">
                <a16:creationId xmlns:a16="http://schemas.microsoft.com/office/drawing/2014/main" id="{1350D46D-8A70-4D22-B018-40A3E1D7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06" y="124651"/>
            <a:ext cx="6096000" cy="34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3296C-F105-48FA-BCF7-BED854AA87F8}"/>
              </a:ext>
            </a:extLst>
          </p:cNvPr>
          <p:cNvSpPr txBox="1"/>
          <p:nvPr/>
        </p:nvSpPr>
        <p:spPr>
          <a:xfrm>
            <a:off x="6539205" y="3200400"/>
            <a:ext cx="4890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https://slideplayer.com/slide/6823410/23/images/14/Supergroup%3A+SAR+SAR+Starmenopila+Alveolata+Rizaria.jpg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29561-45F8-455E-AF58-021DD66C6EB5}"/>
              </a:ext>
            </a:extLst>
          </p:cNvPr>
          <p:cNvSpPr txBox="1"/>
          <p:nvPr/>
        </p:nvSpPr>
        <p:spPr>
          <a:xfrm>
            <a:off x="581192" y="6629400"/>
            <a:ext cx="5514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https://slideplayer.com/slide/6823410/23/images/30/Supergroup%3A+Archaeplastida.jpg</a:t>
            </a:r>
          </a:p>
        </p:txBody>
      </p:sp>
      <p:pic>
        <p:nvPicPr>
          <p:cNvPr id="5130" name="Picture 10" descr="Related image">
            <a:extLst>
              <a:ext uri="{FF2B5EF4-FFF2-40B4-BE49-F238E27FC236}">
                <a16:creationId xmlns:a16="http://schemas.microsoft.com/office/drawing/2014/main" id="{8EF20236-8A02-4708-8018-FA32C6E3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6" y="349588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6A8FB2-1C1B-4841-8B71-14ECC67CCF8F}"/>
              </a:ext>
            </a:extLst>
          </p:cNvPr>
          <p:cNvSpPr txBox="1"/>
          <p:nvPr/>
        </p:nvSpPr>
        <p:spPr>
          <a:xfrm>
            <a:off x="6677025" y="652462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https://slideplayer.com/slide/9354909/28/images/23/Supergroup+Unikonts+Recently+proposed%2C+extremely+diverse+supergroup.jpg</a:t>
            </a:r>
          </a:p>
        </p:txBody>
      </p:sp>
    </p:spTree>
    <p:extLst>
      <p:ext uri="{BB962C8B-B14F-4D97-AF65-F5344CB8AC3E}">
        <p14:creationId xmlns:p14="http://schemas.microsoft.com/office/powerpoint/2010/main" val="184242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4FD333-2ABE-4DD9-8A8C-8ED0B07E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Fungi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66194-373C-49A7-97C2-18944C6E5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31</a:t>
            </a:r>
          </a:p>
        </p:txBody>
      </p:sp>
    </p:spTree>
    <p:extLst>
      <p:ext uri="{BB962C8B-B14F-4D97-AF65-F5344CB8AC3E}">
        <p14:creationId xmlns:p14="http://schemas.microsoft.com/office/powerpoint/2010/main" val="31589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484E55-0257-4DBB-9780-B0A0555F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011713-4D52-4166-94C2-E3394462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1766853"/>
            <a:ext cx="12192000" cy="2424148"/>
          </a:xfrm>
        </p:spPr>
        <p:txBody>
          <a:bodyPr/>
          <a:lstStyle/>
          <a:p>
            <a:r>
              <a:rPr lang="en-US" dirty="0"/>
              <a:t>Fungi </a:t>
            </a:r>
            <a:r>
              <a:rPr lang="en-US" b="1" dirty="0"/>
              <a:t>are not plants!</a:t>
            </a:r>
            <a:r>
              <a:rPr lang="en-US" dirty="0"/>
              <a:t> They are </a:t>
            </a:r>
            <a:r>
              <a:rPr lang="en-US" b="1" dirty="0"/>
              <a:t>Heterotrophs</a:t>
            </a:r>
            <a:endParaRPr lang="en-US" dirty="0"/>
          </a:p>
          <a:p>
            <a:r>
              <a:rPr lang="en-US" dirty="0"/>
              <a:t>Fungi use enzymes to absorb nutrients</a:t>
            </a:r>
          </a:p>
          <a:p>
            <a:r>
              <a:rPr lang="en-US" dirty="0"/>
              <a:t>Can be unicellular (yeast) or multicellular</a:t>
            </a:r>
          </a:p>
          <a:p>
            <a:r>
              <a:rPr lang="en-US" dirty="0"/>
              <a:t>Multicellular fungi contain </a:t>
            </a:r>
            <a:r>
              <a:rPr lang="en-US" b="1" dirty="0"/>
              <a:t>hyphae</a:t>
            </a:r>
            <a:r>
              <a:rPr lang="en-US" dirty="0"/>
              <a:t>, a network of filaments made up of cell walls surrounding cells</a:t>
            </a:r>
          </a:p>
          <a:p>
            <a:r>
              <a:rPr lang="en-US" dirty="0"/>
              <a:t>Cell walls are strengthened by </a:t>
            </a:r>
            <a:r>
              <a:rPr lang="en-US" b="1" dirty="0"/>
              <a:t>chitin</a:t>
            </a:r>
            <a:r>
              <a:rPr lang="en-US" dirty="0"/>
              <a:t>, a strong flexible polysaccharide</a:t>
            </a:r>
          </a:p>
          <a:p>
            <a:endParaRPr lang="en-US" dirty="0"/>
          </a:p>
        </p:txBody>
      </p:sp>
      <p:pic>
        <p:nvPicPr>
          <p:cNvPr id="6146" name="Picture 2" descr="Image result for hyphae">
            <a:extLst>
              <a:ext uri="{FF2B5EF4-FFF2-40B4-BE49-F238E27FC236}">
                <a16:creationId xmlns:a16="http://schemas.microsoft.com/office/drawing/2014/main" id="{4C910AC5-F161-4AE7-A4FA-FAEB87C8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95725"/>
            <a:ext cx="12192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53873-160D-4A7D-9DBF-3D0C7A0EF6F6}"/>
              </a:ext>
            </a:extLst>
          </p:cNvPr>
          <p:cNvSpPr txBox="1"/>
          <p:nvPr/>
        </p:nvSpPr>
        <p:spPr>
          <a:xfrm>
            <a:off x="1228725" y="6597878"/>
            <a:ext cx="6572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https://s3-us-west-2.amazonaws.com/courses-images/wp-content/uploads/sites/1094/2016/11/03154355/OSC_Microbio_05_03_hyphae.jpg</a:t>
            </a:r>
          </a:p>
        </p:txBody>
      </p:sp>
    </p:spTree>
    <p:extLst>
      <p:ext uri="{BB962C8B-B14F-4D97-AF65-F5344CB8AC3E}">
        <p14:creationId xmlns:p14="http://schemas.microsoft.com/office/powerpoint/2010/main" val="401074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ungi reproduction">
            <a:extLst>
              <a:ext uri="{FF2B5EF4-FFF2-40B4-BE49-F238E27FC236}">
                <a16:creationId xmlns:a16="http://schemas.microsoft.com/office/drawing/2014/main" id="{7A549AE8-B806-43D5-B43B-EB78707EA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226666"/>
            <a:ext cx="50482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358DC-F5A0-4B18-B02D-75EA08A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Fungi relationships and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7BBE-6FC4-4FA8-8FBF-D7BA1C021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981365" cy="3975348"/>
          </a:xfrm>
        </p:spPr>
        <p:txBody>
          <a:bodyPr/>
          <a:lstStyle/>
          <a:p>
            <a:r>
              <a:rPr lang="en-US" sz="2000" b="1" dirty="0"/>
              <a:t>Mycorrhizae </a:t>
            </a:r>
            <a:r>
              <a:rPr lang="en-US" sz="2000" dirty="0"/>
              <a:t>the symbiotic relationship among plant roots and fungi</a:t>
            </a:r>
          </a:p>
          <a:p>
            <a:pPr lvl="1"/>
            <a:r>
              <a:rPr lang="en-US" sz="1800" b="1" dirty="0"/>
              <a:t>Ectomycorrhizal</a:t>
            </a:r>
            <a:r>
              <a:rPr lang="en-US" sz="1800" dirty="0"/>
              <a:t>- form sheaths around the root</a:t>
            </a:r>
          </a:p>
          <a:p>
            <a:pPr lvl="1"/>
            <a:r>
              <a:rPr lang="en-US" sz="1800" b="1" dirty="0"/>
              <a:t>Arbuscular </a:t>
            </a:r>
            <a:r>
              <a:rPr lang="en-US" sz="1800" dirty="0"/>
              <a:t>– branching hyphae and pushing into root cell</a:t>
            </a:r>
          </a:p>
          <a:p>
            <a:r>
              <a:rPr lang="en-US" sz="2000" b="1" dirty="0"/>
              <a:t>Reproduction</a:t>
            </a:r>
            <a:endParaRPr lang="en-US" sz="2000" dirty="0"/>
          </a:p>
          <a:p>
            <a:pPr lvl="1"/>
            <a:r>
              <a:rPr lang="en-US" sz="1800" dirty="0"/>
              <a:t>Sexual: Hyphae release pheromones and extend toward each other, the connection is called </a:t>
            </a:r>
            <a:r>
              <a:rPr lang="en-US" sz="1800" b="1" dirty="0"/>
              <a:t>plasmogamy</a:t>
            </a:r>
            <a:r>
              <a:rPr lang="en-US" sz="1800" dirty="0"/>
              <a:t>, </a:t>
            </a:r>
          </a:p>
          <a:p>
            <a:pPr lvl="1"/>
            <a:r>
              <a:rPr lang="en-US" sz="1800" dirty="0"/>
              <a:t>Asexual: </a:t>
            </a:r>
            <a:r>
              <a:rPr lang="en-US" sz="1800" b="1" dirty="0"/>
              <a:t>Molds</a:t>
            </a:r>
            <a:r>
              <a:rPr lang="en-US" sz="1800" dirty="0"/>
              <a:t> – haploid spores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9A825-6793-4EA8-9852-45910F449CDE}"/>
              </a:ext>
            </a:extLst>
          </p:cNvPr>
          <p:cNvSpPr txBox="1"/>
          <p:nvPr/>
        </p:nvSpPr>
        <p:spPr>
          <a:xfrm>
            <a:off x="7077075" y="5562600"/>
            <a:ext cx="5114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https://mb0804mycology.files.wordpress.com/2008/08/sexual-and-asexual-reproduction.jpg</a:t>
            </a:r>
          </a:p>
        </p:txBody>
      </p:sp>
    </p:spTree>
    <p:extLst>
      <p:ext uri="{BB962C8B-B14F-4D97-AF65-F5344CB8AC3E}">
        <p14:creationId xmlns:p14="http://schemas.microsoft.com/office/powerpoint/2010/main" val="190714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4165-8ABF-457C-BBD3-8CDB1FF3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26A07-6532-461E-A270-20A09E6D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fungi diversity">
            <a:extLst>
              <a:ext uri="{FF2B5EF4-FFF2-40B4-BE49-F238E27FC236}">
                <a16:creationId xmlns:a16="http://schemas.microsoft.com/office/drawing/2014/main" id="{68CDE7DD-F063-4AB6-A212-61B4CD83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-200920"/>
            <a:ext cx="8517763" cy="70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B1ABD-8E55-4113-8BAD-103236C612DF}"/>
              </a:ext>
            </a:extLst>
          </p:cNvPr>
          <p:cNvSpPr txBox="1"/>
          <p:nvPr/>
        </p:nvSpPr>
        <p:spPr>
          <a:xfrm>
            <a:off x="495300" y="6515100"/>
            <a:ext cx="8105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http://www.zo.utexas.edu/faculty/sjasper/images/t21.1.jpg</a:t>
            </a:r>
          </a:p>
        </p:txBody>
      </p:sp>
    </p:spTree>
    <p:extLst>
      <p:ext uri="{BB962C8B-B14F-4D97-AF65-F5344CB8AC3E}">
        <p14:creationId xmlns:p14="http://schemas.microsoft.com/office/powerpoint/2010/main" val="1352653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3A91-80E0-4CAD-B05A-D664F64E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Fungi play Important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9A3E-CAFF-4F8F-A3A4-AD874C9D1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610058" cy="441080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000" dirty="0"/>
              <a:t>Fungi derived from the Protista clade </a:t>
            </a:r>
            <a:r>
              <a:rPr lang="en-US" sz="2000" b="1" dirty="0" err="1"/>
              <a:t>opisthokonts</a:t>
            </a:r>
            <a:r>
              <a:rPr lang="en-US" sz="2000" dirty="0"/>
              <a:t>, (some early ancestors show evidence of flagella)</a:t>
            </a:r>
          </a:p>
          <a:p>
            <a:pPr lvl="1"/>
            <a:r>
              <a:rPr lang="en-US" sz="2000" dirty="0"/>
              <a:t>Fungi are decomposers, </a:t>
            </a:r>
            <a:r>
              <a:rPr lang="en-US" sz="2000" b="1" dirty="0"/>
              <a:t>recycling organic nutrients,</a:t>
            </a:r>
            <a:r>
              <a:rPr lang="en-US" sz="2000" dirty="0"/>
              <a:t> enabling plant growth (more during ecology)</a:t>
            </a:r>
          </a:p>
          <a:p>
            <a:pPr lvl="1"/>
            <a:r>
              <a:rPr lang="en-US" sz="2000" b="1" dirty="0"/>
              <a:t>Endophytes</a:t>
            </a:r>
            <a:r>
              <a:rPr lang="en-US" sz="2000" dirty="0"/>
              <a:t>, also live inside plants without causing harm (similar to mycorrhizal fungi)</a:t>
            </a:r>
          </a:p>
          <a:p>
            <a:pPr lvl="1"/>
            <a:r>
              <a:rPr lang="en-US" sz="2000" b="1" dirty="0"/>
              <a:t>Lichen, </a:t>
            </a:r>
            <a:r>
              <a:rPr lang="en-US" sz="2000" dirty="0"/>
              <a:t> a symbiotic relationship between a photosynthetic microorganisms and a fungus, also found in </a:t>
            </a:r>
            <a:r>
              <a:rPr lang="en-US" sz="2000" b="1" dirty="0"/>
              <a:t>succession</a:t>
            </a:r>
          </a:p>
          <a:p>
            <a:pPr lvl="1"/>
            <a:r>
              <a:rPr lang="en-US" sz="2000" dirty="0"/>
              <a:t>Fungi can also cause harm- mostly in plants, but also in animals such as a yeast infection</a:t>
            </a:r>
          </a:p>
          <a:p>
            <a:pPr lvl="1"/>
            <a:r>
              <a:rPr lang="en-US" sz="2000" b="1" dirty="0"/>
              <a:t>Penicillium,</a:t>
            </a:r>
            <a:r>
              <a:rPr lang="en-US" sz="2000" dirty="0"/>
              <a:t> a mold, is also an antibiotic used </a:t>
            </a:r>
            <a:r>
              <a:rPr lang="en-US" sz="2000"/>
              <a:t>by humans</a:t>
            </a:r>
            <a:endParaRPr lang="en-US" sz="2000" b="1" dirty="0"/>
          </a:p>
          <a:p>
            <a:pPr lvl="1"/>
            <a:endParaRPr lang="en-US" sz="2000" dirty="0"/>
          </a:p>
        </p:txBody>
      </p:sp>
      <p:pic>
        <p:nvPicPr>
          <p:cNvPr id="9218" name="Picture 2" descr="Image result for lichen">
            <a:extLst>
              <a:ext uri="{FF2B5EF4-FFF2-40B4-BE49-F238E27FC236}">
                <a16:creationId xmlns:a16="http://schemas.microsoft.com/office/drawing/2014/main" id="{C7E6EF8D-22D0-4343-9F5F-20C1AF9C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57" y="20342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504B84-BEB6-461C-92EA-7CE0594DC560}"/>
              </a:ext>
            </a:extLst>
          </p:cNvPr>
          <p:cNvSpPr txBox="1"/>
          <p:nvPr/>
        </p:nvSpPr>
        <p:spPr>
          <a:xfrm>
            <a:off x="6943725" y="6155844"/>
            <a:ext cx="531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https://njaes.rutgers.edu/fs1205/fs1205-main-2.jpg</a:t>
            </a:r>
          </a:p>
        </p:txBody>
      </p:sp>
    </p:spTree>
    <p:extLst>
      <p:ext uri="{BB962C8B-B14F-4D97-AF65-F5344CB8AC3E}">
        <p14:creationId xmlns:p14="http://schemas.microsoft.com/office/powerpoint/2010/main" val="257522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D9EDAC-2090-4CCE-A32E-29519E5A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prokaryotes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9CD0BE-1F88-4B42-9B0F-0FD0245CC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27</a:t>
            </a:r>
          </a:p>
        </p:txBody>
      </p:sp>
    </p:spTree>
    <p:extLst>
      <p:ext uri="{BB962C8B-B14F-4D97-AF65-F5344CB8AC3E}">
        <p14:creationId xmlns:p14="http://schemas.microsoft.com/office/powerpoint/2010/main" val="397502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1B803-41BB-4DFB-98B2-5F8E8C8E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9731"/>
            <a:ext cx="11029616" cy="1013800"/>
          </a:xfrm>
        </p:spPr>
        <p:txBody>
          <a:bodyPr/>
          <a:lstStyle/>
          <a:p>
            <a:r>
              <a:rPr lang="en-US" dirty="0"/>
              <a:t>Prokaryote Life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C931F-0933-40C4-A042-AFF73681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6" y="2124076"/>
            <a:ext cx="11153608" cy="452437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Can withstand harsh environments (</a:t>
            </a:r>
            <a:r>
              <a:rPr lang="en-US" sz="2400" b="1" dirty="0"/>
              <a:t>extremophiles</a:t>
            </a:r>
            <a:r>
              <a:rPr lang="en-US" sz="2400" dirty="0"/>
              <a:t>)</a:t>
            </a:r>
          </a:p>
          <a:p>
            <a:r>
              <a:rPr lang="en-US" sz="2400" dirty="0"/>
              <a:t>Can move between aquatic and land environments easily</a:t>
            </a:r>
          </a:p>
          <a:p>
            <a:r>
              <a:rPr lang="en-US" sz="2400" dirty="0"/>
              <a:t>Are small, mostly </a:t>
            </a:r>
            <a:r>
              <a:rPr lang="en-US" sz="2400" b="1" dirty="0"/>
              <a:t>single celled</a:t>
            </a:r>
            <a:r>
              <a:rPr lang="en-US" sz="2400" dirty="0"/>
              <a:t>, well organized (remember large SA:V ratio)</a:t>
            </a:r>
          </a:p>
          <a:p>
            <a:r>
              <a:rPr lang="en-US" sz="2400" dirty="0"/>
              <a:t>All have a </a:t>
            </a:r>
            <a:r>
              <a:rPr lang="en-US" sz="2400" b="1" dirty="0"/>
              <a:t>cell wall</a:t>
            </a:r>
            <a:r>
              <a:rPr lang="en-US" sz="2400" dirty="0"/>
              <a:t>- prevention from osmotic changes **Salt helps to prevent bacteria from reproduction**</a:t>
            </a:r>
          </a:p>
          <a:p>
            <a:r>
              <a:rPr lang="en-US" sz="2400" dirty="0"/>
              <a:t>Bacteria cell walls contain </a:t>
            </a:r>
            <a:r>
              <a:rPr lang="en-US" sz="2400" b="1" dirty="0"/>
              <a:t>peptidoglycan,</a:t>
            </a:r>
            <a:r>
              <a:rPr lang="en-US" sz="2400" dirty="0"/>
              <a:t> archaea contain polysaccharides and proteins</a:t>
            </a:r>
          </a:p>
          <a:p>
            <a:r>
              <a:rPr lang="en-US" sz="2400" b="1" dirty="0"/>
              <a:t>GRAM STAIN</a:t>
            </a:r>
          </a:p>
          <a:p>
            <a:pPr lvl="1"/>
            <a:r>
              <a:rPr lang="en-US" sz="2000" dirty="0"/>
              <a:t>Gram Positive: simpler cell wall bacteria with large amounts of peptidoglycan, can be resistant to antibiotics due to virulent strains, such as MRSA</a:t>
            </a:r>
          </a:p>
          <a:p>
            <a:pPr lvl="1"/>
            <a:r>
              <a:rPr lang="en-US" sz="2000" dirty="0"/>
              <a:t>Gram Negative: more structurally complex cell walls but less peptidoglycan, tends to be more resistant to antibiotics because it’s outer membrane has more toxic lipids (which also cause fever and shock)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0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395E-4C4C-4748-BAFF-B8AC512C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Prokaryote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22AC9-27F4-4004-A806-A18B7D33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577" y="1812692"/>
            <a:ext cx="5105230" cy="2410554"/>
          </a:xfrm>
        </p:spPr>
        <p:txBody>
          <a:bodyPr/>
          <a:lstStyle/>
          <a:p>
            <a:r>
              <a:rPr lang="en-US" b="1" dirty="0"/>
              <a:t>Fimbriae</a:t>
            </a:r>
            <a:r>
              <a:rPr lang="en-US" dirty="0"/>
              <a:t> (proteins) that enable bacteria to attach to surfaces and colonize</a:t>
            </a:r>
          </a:p>
          <a:p>
            <a:r>
              <a:rPr lang="en-US" b="1" dirty="0"/>
              <a:t>Chemotaxis</a:t>
            </a:r>
            <a:r>
              <a:rPr lang="en-US" dirty="0"/>
              <a:t> is moving toward or away from a stimulus</a:t>
            </a:r>
          </a:p>
          <a:p>
            <a:r>
              <a:rPr lang="en-US" b="1" dirty="0"/>
              <a:t>Flagella</a:t>
            </a:r>
            <a:r>
              <a:rPr lang="en-US" dirty="0"/>
              <a:t> tail like structure (analogous to eukaryotic flagella)</a:t>
            </a:r>
            <a:endParaRPr lang="en-US" b="1" dirty="0"/>
          </a:p>
        </p:txBody>
      </p:sp>
      <p:pic>
        <p:nvPicPr>
          <p:cNvPr id="1026" name="Picture 2" descr="Image result for prokaryotic cells">
            <a:extLst>
              <a:ext uri="{FF2B5EF4-FFF2-40B4-BE49-F238E27FC236}">
                <a16:creationId xmlns:a16="http://schemas.microsoft.com/office/drawing/2014/main" id="{0AA5229C-1CB2-4AC9-8A10-020C90EB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947360"/>
            <a:ext cx="5324475" cy="31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099161-CA75-42EA-9E89-F259C43D0094}"/>
              </a:ext>
            </a:extLst>
          </p:cNvPr>
          <p:cNvSpPr txBox="1"/>
          <p:nvPr/>
        </p:nvSpPr>
        <p:spPr>
          <a:xfrm>
            <a:off x="914401" y="5715000"/>
            <a:ext cx="7105650" cy="8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AF00DB-9C7D-4F7E-ACBA-17D1A7826062}"/>
              </a:ext>
            </a:extLst>
          </p:cNvPr>
          <p:cNvSpPr/>
          <p:nvPr/>
        </p:nvSpPr>
        <p:spPr>
          <a:xfrm>
            <a:off x="6019800" y="4648200"/>
            <a:ext cx="5486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Recall that prokaryotic DNA is smaller in BP and found in </a:t>
            </a:r>
            <a:r>
              <a:rPr lang="en-US" b="1" dirty="0"/>
              <a:t>plasmids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1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0A35-49BA-40A0-B92B-7E0184FB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19972-8E3D-4C33-A5B3-26EE9FA88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Bacteria through </a:t>
            </a:r>
            <a:r>
              <a:rPr lang="en-US" sz="2400" b="1" dirty="0"/>
              <a:t>binary fission (</a:t>
            </a:r>
            <a:r>
              <a:rPr lang="en-US" sz="2400" dirty="0"/>
              <a:t>mitotic cell division</a:t>
            </a:r>
            <a:r>
              <a:rPr lang="en-US" sz="2400" b="1" dirty="0"/>
              <a:t>) </a:t>
            </a:r>
            <a:r>
              <a:rPr lang="en-US" sz="2400" dirty="0"/>
              <a:t>and therefore reproduce </a:t>
            </a:r>
            <a:r>
              <a:rPr lang="en-US" sz="2400" b="1" dirty="0"/>
              <a:t>rapidly</a:t>
            </a:r>
            <a:endParaRPr lang="en-US" sz="2400" dirty="0"/>
          </a:p>
          <a:p>
            <a:r>
              <a:rPr lang="en-US" sz="2400" b="1" dirty="0"/>
              <a:t>HORIZONTAL GENE TRANSFER</a:t>
            </a:r>
            <a:endParaRPr lang="en-US" sz="2400" dirty="0"/>
          </a:p>
          <a:p>
            <a:pPr lvl="1"/>
            <a:r>
              <a:rPr lang="en-US" sz="2000" dirty="0"/>
              <a:t>Transformation- uptake of foreign DNA by bacteria which can change the genotype and phenotype</a:t>
            </a:r>
          </a:p>
          <a:p>
            <a:pPr lvl="1"/>
            <a:r>
              <a:rPr lang="en-US" sz="2000" dirty="0"/>
              <a:t>Transduction- </a:t>
            </a:r>
            <a:r>
              <a:rPr lang="en-US" sz="2000" b="1" dirty="0"/>
              <a:t>Bacteriophages</a:t>
            </a:r>
            <a:r>
              <a:rPr lang="en-US" sz="2000" dirty="0"/>
              <a:t> transfer DNA from one cell to another</a:t>
            </a:r>
          </a:p>
          <a:p>
            <a:pPr lvl="1"/>
            <a:r>
              <a:rPr lang="en-US" sz="2000" dirty="0"/>
              <a:t>Conjugation- DNA transferred between bacteria that are physically joined</a:t>
            </a:r>
          </a:p>
          <a:p>
            <a:pPr lvl="2"/>
            <a:r>
              <a:rPr lang="en-US" sz="1800" b="1" dirty="0"/>
              <a:t>F Factor </a:t>
            </a:r>
            <a:r>
              <a:rPr lang="en-US" sz="1800" dirty="0"/>
              <a:t> the genes that form the pili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5974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25A6-56F0-4B3B-8A31-424CDEBE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1ACA6-E32D-4FF4-8B81-207F575B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nutritional types of bacteria">
            <a:extLst>
              <a:ext uri="{FF2B5EF4-FFF2-40B4-BE49-F238E27FC236}">
                <a16:creationId xmlns:a16="http://schemas.microsoft.com/office/drawing/2014/main" id="{864701AD-0ED9-4EC5-A898-FFE3E639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1120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13D1F3-DEBC-4287-A45E-EE5A9C4FAD55}"/>
              </a:ext>
            </a:extLst>
          </p:cNvPr>
          <p:cNvSpPr txBox="1"/>
          <p:nvPr/>
        </p:nvSpPr>
        <p:spPr>
          <a:xfrm>
            <a:off x="981075" y="6629400"/>
            <a:ext cx="10753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http://www.simplynotes.in/wp-content/uploads/2016/06/Nutritional_Types-1_001.jpg</a:t>
            </a:r>
          </a:p>
        </p:txBody>
      </p:sp>
    </p:spTree>
    <p:extLst>
      <p:ext uri="{BB962C8B-B14F-4D97-AF65-F5344CB8AC3E}">
        <p14:creationId xmlns:p14="http://schemas.microsoft.com/office/powerpoint/2010/main" val="64936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00CC-5636-41CF-A725-80569CE2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Prokaryotes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05BC-4B2F-4138-8AEC-FC1ADE8F8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Obligate aerobes</a:t>
            </a:r>
            <a:r>
              <a:rPr lang="en-US" dirty="0"/>
              <a:t>- must use oxygen for cellular respiration</a:t>
            </a:r>
          </a:p>
          <a:p>
            <a:r>
              <a:rPr lang="en-US" b="1" dirty="0"/>
              <a:t>Obligate anaerobes</a:t>
            </a:r>
            <a:r>
              <a:rPr lang="en-US" dirty="0"/>
              <a:t>- poisoned by oxygen, either use </a:t>
            </a:r>
            <a:r>
              <a:rPr lang="en-US" b="1" dirty="0"/>
              <a:t>fermentation</a:t>
            </a:r>
            <a:r>
              <a:rPr lang="en-US" dirty="0"/>
              <a:t> or </a:t>
            </a:r>
            <a:r>
              <a:rPr lang="en-US" b="1" dirty="0"/>
              <a:t>anaerobic respiration</a:t>
            </a:r>
          </a:p>
          <a:p>
            <a:r>
              <a:rPr lang="en-US" b="1" dirty="0"/>
              <a:t>Nitrogen Fixation</a:t>
            </a:r>
            <a:r>
              <a:rPr lang="en-US" dirty="0"/>
              <a:t>- bacteria that convert atmospheric nitrogen (N2) to ammonia (NH3)</a:t>
            </a:r>
          </a:p>
          <a:p>
            <a:r>
              <a:rPr lang="en-US" b="1" dirty="0"/>
              <a:t>Biofilms</a:t>
            </a:r>
            <a:r>
              <a:rPr lang="en-US" dirty="0"/>
              <a:t>- different species of bacteria working together and causing colonies to grow</a:t>
            </a:r>
          </a:p>
          <a:p>
            <a:r>
              <a:rPr lang="en-US" b="1" dirty="0"/>
              <a:t>Extremophiles</a:t>
            </a:r>
          </a:p>
          <a:p>
            <a:pPr lvl="1"/>
            <a:r>
              <a:rPr lang="en-US" b="1" dirty="0"/>
              <a:t>Halophiles</a:t>
            </a:r>
            <a:r>
              <a:rPr lang="en-US" dirty="0"/>
              <a:t> live in high salt environments</a:t>
            </a:r>
          </a:p>
          <a:p>
            <a:pPr lvl="1"/>
            <a:r>
              <a:rPr lang="en-US" b="1" dirty="0"/>
              <a:t>thermophiles </a:t>
            </a:r>
            <a:r>
              <a:rPr lang="en-US" dirty="0"/>
              <a:t>live in very hot environments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484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9394DC-9ED9-45B6-BE56-C00D7588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Protista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15B4D-D0C6-4DAE-B974-69916B66E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28</a:t>
            </a:r>
          </a:p>
        </p:txBody>
      </p:sp>
    </p:spTree>
    <p:extLst>
      <p:ext uri="{BB962C8B-B14F-4D97-AF65-F5344CB8AC3E}">
        <p14:creationId xmlns:p14="http://schemas.microsoft.com/office/powerpoint/2010/main" val="293484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0048A0-F277-470B-A3D2-C00D75B4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Protists: Unicellular Eukaryotes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2D2083-5435-45EC-B0EA-D49FDB2B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7"/>
            <a:ext cx="10905958" cy="1572354"/>
          </a:xfrm>
        </p:spPr>
        <p:txBody>
          <a:bodyPr/>
          <a:lstStyle/>
          <a:p>
            <a:r>
              <a:rPr lang="en-US" dirty="0"/>
              <a:t>* Most eukaryotes are unicellular protists*</a:t>
            </a:r>
          </a:p>
          <a:p>
            <a:r>
              <a:rPr lang="en-US" dirty="0"/>
              <a:t>Defined Nucleus and membrane bound organelles</a:t>
            </a:r>
          </a:p>
          <a:p>
            <a:r>
              <a:rPr lang="en-US" b="1" dirty="0"/>
              <a:t>Endosymbiosis:</a:t>
            </a:r>
            <a:r>
              <a:rPr lang="en-US" dirty="0"/>
              <a:t> cell living within a cell</a:t>
            </a:r>
          </a:p>
          <a:p>
            <a:endParaRPr lang="en-US" b="1" dirty="0"/>
          </a:p>
        </p:txBody>
      </p:sp>
      <p:pic>
        <p:nvPicPr>
          <p:cNvPr id="4098" name="Picture 2" descr="Image result for types of protist">
            <a:extLst>
              <a:ext uri="{FF2B5EF4-FFF2-40B4-BE49-F238E27FC236}">
                <a16:creationId xmlns:a16="http://schemas.microsoft.com/office/drawing/2014/main" id="{8206D293-11DF-4FA3-A266-9D84886F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07" y="3429000"/>
            <a:ext cx="74009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06F44E-66FF-4582-B6A6-64447D93013C}"/>
              </a:ext>
            </a:extLst>
          </p:cNvPr>
          <p:cNvSpPr txBox="1"/>
          <p:nvPr/>
        </p:nvSpPr>
        <p:spPr>
          <a:xfrm>
            <a:off x="2552700" y="6086475"/>
            <a:ext cx="7324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http://biology4isc.weebly.com/uploads/9/0/8/0/9080078/9334070.jpg?778</a:t>
            </a:r>
          </a:p>
        </p:txBody>
      </p:sp>
    </p:spTree>
    <p:extLst>
      <p:ext uri="{BB962C8B-B14F-4D97-AF65-F5344CB8AC3E}">
        <p14:creationId xmlns:p14="http://schemas.microsoft.com/office/powerpoint/2010/main" val="22605858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102</TotalTime>
  <Words>563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Gill Sans MT</vt:lpstr>
      <vt:lpstr>Wingdings 2</vt:lpstr>
      <vt:lpstr>Dividend</vt:lpstr>
      <vt:lpstr>Bacteria, Protista and fungi</vt:lpstr>
      <vt:lpstr>prokaryotes</vt:lpstr>
      <vt:lpstr>Prokaryote Life</vt:lpstr>
      <vt:lpstr>Prokaryote structure</vt:lpstr>
      <vt:lpstr>Bacterial Reproduction</vt:lpstr>
      <vt:lpstr>PowerPoint Presentation</vt:lpstr>
      <vt:lpstr>Types of Prokaryotes</vt:lpstr>
      <vt:lpstr>Protista</vt:lpstr>
      <vt:lpstr>Protists: Unicellular Eukaryotes</vt:lpstr>
      <vt:lpstr>PowerPoint Presentation</vt:lpstr>
      <vt:lpstr>PowerPoint Presentation</vt:lpstr>
      <vt:lpstr>Fungi </vt:lpstr>
      <vt:lpstr>Fungi</vt:lpstr>
      <vt:lpstr>Fungi relationships and reproduction</vt:lpstr>
      <vt:lpstr>PowerPoint Presentation</vt:lpstr>
      <vt:lpstr>Fungi play Important roles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Archaea, Bacteria, Protista and fungi</dc:title>
  <dc:creator>Anya Swiss</dc:creator>
  <cp:lastModifiedBy>Administrator</cp:lastModifiedBy>
  <cp:revision>10</cp:revision>
  <cp:lastPrinted>2019-03-01T13:45:02Z</cp:lastPrinted>
  <dcterms:created xsi:type="dcterms:W3CDTF">2019-02-28T21:14:28Z</dcterms:created>
  <dcterms:modified xsi:type="dcterms:W3CDTF">2019-03-01T13:45:09Z</dcterms:modified>
</cp:coreProperties>
</file>