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DB10E-240F-4766-AE63-B13B95B735A6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</dgm:pt>
    <dgm:pt modelId="{33E13805-B2EA-4B6F-A182-A16C5C18028A}">
      <dgm:prSet phldrT="[Text]"/>
      <dgm:spPr/>
      <dgm:t>
        <a:bodyPr/>
        <a:lstStyle/>
        <a:p>
          <a:r>
            <a:rPr lang="en-US" dirty="0"/>
            <a:t>Aerobic</a:t>
          </a:r>
        </a:p>
      </dgm:t>
    </dgm:pt>
    <dgm:pt modelId="{AE191259-8557-470F-8C68-7492004D5FB2}" type="parTrans" cxnId="{79F397F6-DB56-4AA2-B2FC-E1EA272A8A61}">
      <dgm:prSet/>
      <dgm:spPr/>
      <dgm:t>
        <a:bodyPr/>
        <a:lstStyle/>
        <a:p>
          <a:endParaRPr lang="en-US"/>
        </a:p>
      </dgm:t>
    </dgm:pt>
    <dgm:pt modelId="{2BF09826-1A9E-4E84-B3B6-A96C6A21B44E}" type="sibTrans" cxnId="{79F397F6-DB56-4AA2-B2FC-E1EA272A8A61}">
      <dgm:prSet/>
      <dgm:spPr/>
      <dgm:t>
        <a:bodyPr/>
        <a:lstStyle/>
        <a:p>
          <a:endParaRPr lang="en-US"/>
        </a:p>
      </dgm:t>
    </dgm:pt>
    <dgm:pt modelId="{9846E398-B3B4-4182-8825-A9DE3B8D287D}">
      <dgm:prSet phldrT="[Text]"/>
      <dgm:spPr/>
      <dgm:t>
        <a:bodyPr/>
        <a:lstStyle/>
        <a:p>
          <a:r>
            <a:rPr lang="en-US"/>
            <a:t>Anaerobic</a:t>
          </a:r>
          <a:endParaRPr lang="en-US" dirty="0"/>
        </a:p>
      </dgm:t>
    </dgm:pt>
    <dgm:pt modelId="{8A2BC160-F8C1-47F3-AF2C-39B28D764EB6}" type="parTrans" cxnId="{231CF405-90EE-4808-AF9A-BC0284530051}">
      <dgm:prSet/>
      <dgm:spPr/>
      <dgm:t>
        <a:bodyPr/>
        <a:lstStyle/>
        <a:p>
          <a:endParaRPr lang="en-US"/>
        </a:p>
      </dgm:t>
    </dgm:pt>
    <dgm:pt modelId="{DD7C23D9-DFD0-4E5E-868E-7E119AB6F460}" type="sibTrans" cxnId="{231CF405-90EE-4808-AF9A-BC0284530051}">
      <dgm:prSet/>
      <dgm:spPr/>
      <dgm:t>
        <a:bodyPr/>
        <a:lstStyle/>
        <a:p>
          <a:endParaRPr lang="en-US"/>
        </a:p>
      </dgm:t>
    </dgm:pt>
    <dgm:pt modelId="{70FC28A1-6D0A-4388-B415-8B8C2AE12265}">
      <dgm:prSet phldrT="[Text]"/>
      <dgm:spPr/>
      <dgm:t>
        <a:bodyPr/>
        <a:lstStyle/>
        <a:p>
          <a:r>
            <a:rPr lang="en-US" dirty="0"/>
            <a:t>Fermentation</a:t>
          </a:r>
        </a:p>
      </dgm:t>
    </dgm:pt>
    <dgm:pt modelId="{9359BA90-CAF0-41F2-A8DB-5CECB4305D07}" type="parTrans" cxnId="{DC11BB3F-EBF4-4C0E-BE6A-42D6F43C8D61}">
      <dgm:prSet/>
      <dgm:spPr/>
      <dgm:t>
        <a:bodyPr/>
        <a:lstStyle/>
        <a:p>
          <a:endParaRPr lang="en-US"/>
        </a:p>
      </dgm:t>
    </dgm:pt>
    <dgm:pt modelId="{A7E4F81B-DF6E-4A39-AF9B-008426BE386E}" type="sibTrans" cxnId="{DC11BB3F-EBF4-4C0E-BE6A-42D6F43C8D61}">
      <dgm:prSet/>
      <dgm:spPr/>
      <dgm:t>
        <a:bodyPr/>
        <a:lstStyle/>
        <a:p>
          <a:endParaRPr lang="en-US"/>
        </a:p>
      </dgm:t>
    </dgm:pt>
    <dgm:pt modelId="{C88CC223-389D-4E79-AE5B-E6299C8060FE}" type="pres">
      <dgm:prSet presAssocID="{AF3DB10E-240F-4766-AE63-B13B95B735A6}" presName="compositeShape" presStyleCnt="0">
        <dgm:presLayoutVars>
          <dgm:chMax val="7"/>
          <dgm:dir/>
          <dgm:resizeHandles val="exact"/>
        </dgm:presLayoutVars>
      </dgm:prSet>
      <dgm:spPr/>
    </dgm:pt>
    <dgm:pt modelId="{A0EFA860-6666-456E-91B3-6BEE048A94B8}" type="pres">
      <dgm:prSet presAssocID="{33E13805-B2EA-4B6F-A182-A16C5C18028A}" presName="circ1" presStyleLbl="vennNode1" presStyleIdx="0" presStyleCnt="3"/>
      <dgm:spPr/>
    </dgm:pt>
    <dgm:pt modelId="{B5B51EAB-FE7A-48D4-9FDE-A2DC7044F69B}" type="pres">
      <dgm:prSet presAssocID="{33E13805-B2EA-4B6F-A182-A16C5C18028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D89B2A7-8251-4811-A954-ABD066E52ADB}" type="pres">
      <dgm:prSet presAssocID="{9846E398-B3B4-4182-8825-A9DE3B8D287D}" presName="circ2" presStyleLbl="vennNode1" presStyleIdx="1" presStyleCnt="3"/>
      <dgm:spPr/>
    </dgm:pt>
    <dgm:pt modelId="{74DB137C-84DD-4A5E-BE81-FA9E4E5A4753}" type="pres">
      <dgm:prSet presAssocID="{9846E398-B3B4-4182-8825-A9DE3B8D287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4F1E2DD-953F-4085-BBD7-39B5B0B6C2AE}" type="pres">
      <dgm:prSet presAssocID="{70FC28A1-6D0A-4388-B415-8B8C2AE12265}" presName="circ3" presStyleLbl="vennNode1" presStyleIdx="2" presStyleCnt="3"/>
      <dgm:spPr/>
    </dgm:pt>
    <dgm:pt modelId="{81749AE9-557E-4078-B9AB-E685288DEAC3}" type="pres">
      <dgm:prSet presAssocID="{70FC28A1-6D0A-4388-B415-8B8C2AE1226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D283701-C475-47C4-A162-50CB6F068F16}" type="presOf" srcId="{33E13805-B2EA-4B6F-A182-A16C5C18028A}" destId="{A0EFA860-6666-456E-91B3-6BEE048A94B8}" srcOrd="0" destOrd="0" presId="urn:microsoft.com/office/officeart/2005/8/layout/venn1"/>
    <dgm:cxn modelId="{231CF405-90EE-4808-AF9A-BC0284530051}" srcId="{AF3DB10E-240F-4766-AE63-B13B95B735A6}" destId="{9846E398-B3B4-4182-8825-A9DE3B8D287D}" srcOrd="1" destOrd="0" parTransId="{8A2BC160-F8C1-47F3-AF2C-39B28D764EB6}" sibTransId="{DD7C23D9-DFD0-4E5E-868E-7E119AB6F460}"/>
    <dgm:cxn modelId="{6E752B14-E099-4565-B3FF-FEDC7253603A}" type="presOf" srcId="{AF3DB10E-240F-4766-AE63-B13B95B735A6}" destId="{C88CC223-389D-4E79-AE5B-E6299C8060FE}" srcOrd="0" destOrd="0" presId="urn:microsoft.com/office/officeart/2005/8/layout/venn1"/>
    <dgm:cxn modelId="{BCE76523-DC44-4E69-A533-85225F28D601}" type="presOf" srcId="{70FC28A1-6D0A-4388-B415-8B8C2AE12265}" destId="{81749AE9-557E-4078-B9AB-E685288DEAC3}" srcOrd="1" destOrd="0" presId="urn:microsoft.com/office/officeart/2005/8/layout/venn1"/>
    <dgm:cxn modelId="{521D2C33-9158-4772-BCE2-8C9410C5866D}" type="presOf" srcId="{70FC28A1-6D0A-4388-B415-8B8C2AE12265}" destId="{14F1E2DD-953F-4085-BBD7-39B5B0B6C2AE}" srcOrd="0" destOrd="0" presId="urn:microsoft.com/office/officeart/2005/8/layout/venn1"/>
    <dgm:cxn modelId="{DC11BB3F-EBF4-4C0E-BE6A-42D6F43C8D61}" srcId="{AF3DB10E-240F-4766-AE63-B13B95B735A6}" destId="{70FC28A1-6D0A-4388-B415-8B8C2AE12265}" srcOrd="2" destOrd="0" parTransId="{9359BA90-CAF0-41F2-A8DB-5CECB4305D07}" sibTransId="{A7E4F81B-DF6E-4A39-AF9B-008426BE386E}"/>
    <dgm:cxn modelId="{0CA1984F-9617-4A9E-9552-3295D8A43D80}" type="presOf" srcId="{33E13805-B2EA-4B6F-A182-A16C5C18028A}" destId="{B5B51EAB-FE7A-48D4-9FDE-A2DC7044F69B}" srcOrd="1" destOrd="0" presId="urn:microsoft.com/office/officeart/2005/8/layout/venn1"/>
    <dgm:cxn modelId="{577A4389-DD93-46D0-9D1C-F8A0838148E7}" type="presOf" srcId="{9846E398-B3B4-4182-8825-A9DE3B8D287D}" destId="{8D89B2A7-8251-4811-A954-ABD066E52ADB}" srcOrd="0" destOrd="0" presId="urn:microsoft.com/office/officeart/2005/8/layout/venn1"/>
    <dgm:cxn modelId="{E44029DA-3008-4C86-BC5F-4A94BA0B180C}" type="presOf" srcId="{9846E398-B3B4-4182-8825-A9DE3B8D287D}" destId="{74DB137C-84DD-4A5E-BE81-FA9E4E5A4753}" srcOrd="1" destOrd="0" presId="urn:microsoft.com/office/officeart/2005/8/layout/venn1"/>
    <dgm:cxn modelId="{79F397F6-DB56-4AA2-B2FC-E1EA272A8A61}" srcId="{AF3DB10E-240F-4766-AE63-B13B95B735A6}" destId="{33E13805-B2EA-4B6F-A182-A16C5C18028A}" srcOrd="0" destOrd="0" parTransId="{AE191259-8557-470F-8C68-7492004D5FB2}" sibTransId="{2BF09826-1A9E-4E84-B3B6-A96C6A21B44E}"/>
    <dgm:cxn modelId="{06429380-994A-4941-9747-0E5DA06AB100}" type="presParOf" srcId="{C88CC223-389D-4E79-AE5B-E6299C8060FE}" destId="{A0EFA860-6666-456E-91B3-6BEE048A94B8}" srcOrd="0" destOrd="0" presId="urn:microsoft.com/office/officeart/2005/8/layout/venn1"/>
    <dgm:cxn modelId="{BE663C90-1B36-44EE-9321-9004DF012EFD}" type="presParOf" srcId="{C88CC223-389D-4E79-AE5B-E6299C8060FE}" destId="{B5B51EAB-FE7A-48D4-9FDE-A2DC7044F69B}" srcOrd="1" destOrd="0" presId="urn:microsoft.com/office/officeart/2005/8/layout/venn1"/>
    <dgm:cxn modelId="{C44873B1-73AB-4E67-A001-46B8D05FF63A}" type="presParOf" srcId="{C88CC223-389D-4E79-AE5B-E6299C8060FE}" destId="{8D89B2A7-8251-4811-A954-ABD066E52ADB}" srcOrd="2" destOrd="0" presId="urn:microsoft.com/office/officeart/2005/8/layout/venn1"/>
    <dgm:cxn modelId="{1A179C4D-E47E-4A10-9B08-8FD990FCB7BC}" type="presParOf" srcId="{C88CC223-389D-4E79-AE5B-E6299C8060FE}" destId="{74DB137C-84DD-4A5E-BE81-FA9E4E5A4753}" srcOrd="3" destOrd="0" presId="urn:microsoft.com/office/officeart/2005/8/layout/venn1"/>
    <dgm:cxn modelId="{D32BF380-395F-4640-8E39-65AD175DEC5B}" type="presParOf" srcId="{C88CC223-389D-4E79-AE5B-E6299C8060FE}" destId="{14F1E2DD-953F-4085-BBD7-39B5B0B6C2AE}" srcOrd="4" destOrd="0" presId="urn:microsoft.com/office/officeart/2005/8/layout/venn1"/>
    <dgm:cxn modelId="{A8DC4526-E1A4-44C4-98CE-55AA2DA74432}" type="presParOf" srcId="{C88CC223-389D-4E79-AE5B-E6299C8060FE}" destId="{81749AE9-557E-4078-B9AB-E685288DEAC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FA860-6666-456E-91B3-6BEE048A94B8}">
      <dsp:nvSpPr>
        <dsp:cNvPr id="0" name=""/>
        <dsp:cNvSpPr/>
      </dsp:nvSpPr>
      <dsp:spPr>
        <a:xfrm>
          <a:off x="4126111" y="88494"/>
          <a:ext cx="4247718" cy="424771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Aerobic</a:t>
          </a:r>
        </a:p>
      </dsp:txBody>
      <dsp:txXfrm>
        <a:off x="4692473" y="831844"/>
        <a:ext cx="3114993" cy="1911473"/>
      </dsp:txXfrm>
    </dsp:sp>
    <dsp:sp modelId="{8D89B2A7-8251-4811-A954-ABD066E52ADB}">
      <dsp:nvSpPr>
        <dsp:cNvPr id="0" name=""/>
        <dsp:cNvSpPr/>
      </dsp:nvSpPr>
      <dsp:spPr>
        <a:xfrm>
          <a:off x="5658829" y="2743317"/>
          <a:ext cx="4247718" cy="424771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Anaerobic</a:t>
          </a:r>
          <a:endParaRPr lang="en-US" sz="3600" kern="1200" dirty="0"/>
        </a:p>
      </dsp:txBody>
      <dsp:txXfrm>
        <a:off x="6957923" y="3840645"/>
        <a:ext cx="2548630" cy="2336244"/>
      </dsp:txXfrm>
    </dsp:sp>
    <dsp:sp modelId="{14F1E2DD-953F-4085-BBD7-39B5B0B6C2AE}">
      <dsp:nvSpPr>
        <dsp:cNvPr id="0" name=""/>
        <dsp:cNvSpPr/>
      </dsp:nvSpPr>
      <dsp:spPr>
        <a:xfrm>
          <a:off x="2593393" y="2743317"/>
          <a:ext cx="4247718" cy="424771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Fermentation</a:t>
          </a:r>
        </a:p>
      </dsp:txBody>
      <dsp:txXfrm>
        <a:off x="2993386" y="3840645"/>
        <a:ext cx="2548630" cy="2336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62CAB-7D8F-4704-B0DA-FABB65977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505" y="614505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en-US" dirty="0"/>
              <a:t>Anaerobic Respiration 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fermentation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85356CD-B180-4503-A86F-39506F23EF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anaerobic respiration">
            <a:extLst>
              <a:ext uri="{FF2B5EF4-FFF2-40B4-BE49-F238E27FC236}">
                <a16:creationId xmlns:a16="http://schemas.microsoft.com/office/drawing/2014/main" id="{9CDCCD5C-7C5D-41D1-8B56-99D6449AE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273" y="2505456"/>
            <a:ext cx="7211897" cy="3841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69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BE581-43D2-4760-807C-F52ADF4F5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080" y="138874"/>
            <a:ext cx="7729728" cy="1188720"/>
          </a:xfrm>
        </p:spPr>
        <p:txBody>
          <a:bodyPr/>
          <a:lstStyle/>
          <a:p>
            <a:r>
              <a:rPr lang="en-US" dirty="0"/>
              <a:t>What happens when there is no oxygen?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50A72-814D-4A73-BAA7-9C903A9BE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30" y="1450267"/>
            <a:ext cx="4967140" cy="51673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/>
              <a:t>Recall: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Oxygen is electronegative and is the reason behind the electron transport chain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Anaerobic Respiration</a:t>
            </a:r>
            <a:r>
              <a:rPr lang="en-US" sz="2400" dirty="0"/>
              <a:t>: Cellular respiration without oxygen present- LESS ATP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Prokaryotes and organisms with limited oxygen do not use oxygen as their final acceptor at the end of the electron transport chain (ex: sulfate ions)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Image result for anaerobic respiration">
            <a:extLst>
              <a:ext uri="{FF2B5EF4-FFF2-40B4-BE49-F238E27FC236}">
                <a16:creationId xmlns:a16="http://schemas.microsoft.com/office/drawing/2014/main" id="{245D89A2-28FD-4400-BF90-646E40E10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170" y="1605968"/>
            <a:ext cx="6553200" cy="501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88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FF19A-4D24-4AB5-ACD2-EEC1690B8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C0AE5-AC7F-422D-B92A-ABB65B11F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986" y="2411788"/>
            <a:ext cx="3830299" cy="4446212"/>
          </a:xfrm>
        </p:spPr>
        <p:txBody>
          <a:bodyPr>
            <a:normAutofit/>
          </a:bodyPr>
          <a:lstStyle/>
          <a:p>
            <a:r>
              <a:rPr lang="en-US" sz="2800" dirty="0"/>
              <a:t>An extension of glycolysis</a:t>
            </a:r>
          </a:p>
          <a:p>
            <a:r>
              <a:rPr lang="en-US" sz="2800" dirty="0"/>
              <a:t>Low generation of ATP</a:t>
            </a:r>
          </a:p>
          <a:p>
            <a:r>
              <a:rPr lang="en-US" sz="2800" dirty="0"/>
              <a:t>Two types</a:t>
            </a:r>
          </a:p>
          <a:p>
            <a:pPr lvl="1"/>
            <a:r>
              <a:rPr lang="en-US" sz="2400" b="1" dirty="0"/>
              <a:t>Lactic Acid Fermentation</a:t>
            </a:r>
          </a:p>
          <a:p>
            <a:pPr lvl="1"/>
            <a:r>
              <a:rPr lang="en-US" sz="2400" b="1" dirty="0"/>
              <a:t>Alcohol Fermentation</a:t>
            </a:r>
          </a:p>
        </p:txBody>
      </p:sp>
      <p:pic>
        <p:nvPicPr>
          <p:cNvPr id="3074" name="Picture 2" descr="Image result for fermentation">
            <a:extLst>
              <a:ext uri="{FF2B5EF4-FFF2-40B4-BE49-F238E27FC236}">
                <a16:creationId xmlns:a16="http://schemas.microsoft.com/office/drawing/2014/main" id="{1B28DEBC-049B-4031-8913-659049AF0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045" y="2171323"/>
            <a:ext cx="5905482" cy="444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113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4F816-A5CD-48FE-B2DF-138FCCA07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 Fermentation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13A46-99E2-4B44-86BA-5FDCE2610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23" y="2282696"/>
            <a:ext cx="7729728" cy="3101983"/>
          </a:xfrm>
        </p:spPr>
        <p:txBody>
          <a:bodyPr/>
          <a:lstStyle/>
          <a:p>
            <a:r>
              <a:rPr lang="en-US" b="1" dirty="0"/>
              <a:t>Pyruvate</a:t>
            </a:r>
            <a:r>
              <a:rPr lang="en-US" dirty="0"/>
              <a:t> is converted to </a:t>
            </a:r>
            <a:r>
              <a:rPr lang="en-US" b="1" dirty="0"/>
              <a:t>ethanol</a:t>
            </a:r>
          </a:p>
          <a:p>
            <a:r>
              <a:rPr lang="en-US" dirty="0"/>
              <a:t>Yeast and bacteria carry out alcohol fermentation</a:t>
            </a:r>
          </a:p>
        </p:txBody>
      </p:sp>
      <p:pic>
        <p:nvPicPr>
          <p:cNvPr id="4098" name="Picture 2" descr="Image result for alcoholic fermentation">
            <a:extLst>
              <a:ext uri="{FF2B5EF4-FFF2-40B4-BE49-F238E27FC236}">
                <a16:creationId xmlns:a16="http://schemas.microsoft.com/office/drawing/2014/main" id="{E067711F-9D0F-4698-8A6E-B1881501A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41" y="3429000"/>
            <a:ext cx="7374777" cy="271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alcoholic fermentation">
            <a:extLst>
              <a:ext uri="{FF2B5EF4-FFF2-40B4-BE49-F238E27FC236}">
                <a16:creationId xmlns:a16="http://schemas.microsoft.com/office/drawing/2014/main" id="{4D4F97DE-D550-417E-B4BD-27D41A1DE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719" y="2359736"/>
            <a:ext cx="5610958" cy="187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81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B4CE8-CB71-4D33-BD29-C514687EB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Lactic acid fermentation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F2B19-D25B-4D8B-A104-5D7778E81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8701" y="2402374"/>
            <a:ext cx="4760536" cy="4455626"/>
          </a:xfrm>
        </p:spPr>
        <p:txBody>
          <a:bodyPr>
            <a:normAutofit/>
          </a:bodyPr>
          <a:lstStyle/>
          <a:p>
            <a:r>
              <a:rPr lang="en-US" sz="2800" dirty="0"/>
              <a:t>Pyruvate reduces to lactate by NADH and carbon dioxide is not released</a:t>
            </a:r>
          </a:p>
          <a:p>
            <a:r>
              <a:rPr lang="en-US" sz="2800" dirty="0"/>
              <a:t>Fungi and Bacteria use this (Dairy industry)</a:t>
            </a:r>
          </a:p>
          <a:p>
            <a:r>
              <a:rPr lang="en-US" sz="2800" dirty="0"/>
              <a:t>Humans during exercise</a:t>
            </a:r>
          </a:p>
        </p:txBody>
      </p:sp>
      <p:pic>
        <p:nvPicPr>
          <p:cNvPr id="5122" name="Picture 2" descr="Image result for lactic acid fermentation">
            <a:extLst>
              <a:ext uri="{FF2B5EF4-FFF2-40B4-BE49-F238E27FC236}">
                <a16:creationId xmlns:a16="http://schemas.microsoft.com/office/drawing/2014/main" id="{9E0F4CE4-F6E0-4C13-BAAF-54B42F8D7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45" y="22860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251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6D9AEA-72A2-4499-B7D8-468DD80724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814524"/>
              </p:ext>
            </p:extLst>
          </p:nvPr>
        </p:nvGraphicFramePr>
        <p:xfrm>
          <a:off x="-153971" y="0"/>
          <a:ext cx="12499941" cy="7079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49E1C5C-1415-4470-9FEF-60396C9BD02C}"/>
              </a:ext>
            </a:extLst>
          </p:cNvPr>
          <p:cNvSpPr txBox="1"/>
          <p:nvPr/>
        </p:nvSpPr>
        <p:spPr>
          <a:xfrm>
            <a:off x="5577524" y="3817855"/>
            <a:ext cx="131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Glycolysis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8A978C-8BFE-4B1D-8AC3-EF384F1540D8}"/>
              </a:ext>
            </a:extLst>
          </p:cNvPr>
          <p:cNvSpPr txBox="1"/>
          <p:nvPr/>
        </p:nvSpPr>
        <p:spPr>
          <a:xfrm>
            <a:off x="4656841" y="1907250"/>
            <a:ext cx="3337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Electron transport chain is final e- acceptor</a:t>
            </a:r>
          </a:p>
          <a:p>
            <a:endParaRPr lang="en-US" dirty="0"/>
          </a:p>
          <a:p>
            <a:r>
              <a:rPr lang="en-US" dirty="0"/>
              <a:t>32 ATP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CAB978-401D-4361-9670-313E82FD15B2}"/>
              </a:ext>
            </a:extLst>
          </p:cNvPr>
          <p:cNvSpPr txBox="1"/>
          <p:nvPr/>
        </p:nvSpPr>
        <p:spPr>
          <a:xfrm>
            <a:off x="2758910" y="5171693"/>
            <a:ext cx="3337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Final e- acceptor is an organic molecule</a:t>
            </a:r>
          </a:p>
          <a:p>
            <a:r>
              <a:rPr lang="en-US" dirty="0"/>
              <a:t>2 ATP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786FDF-9217-4AA8-AEBB-FE17D6DCE8F5}"/>
              </a:ext>
            </a:extLst>
          </p:cNvPr>
          <p:cNvSpPr txBox="1"/>
          <p:nvPr/>
        </p:nvSpPr>
        <p:spPr>
          <a:xfrm>
            <a:off x="6627044" y="5082129"/>
            <a:ext cx="3337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Final e- acceptor </a:t>
            </a:r>
            <a:r>
              <a:rPr lang="en-US" dirty="0" err="1"/>
              <a:t>js</a:t>
            </a:r>
            <a:r>
              <a:rPr lang="en-US" dirty="0"/>
              <a:t> another e- molecule (not oxygen)</a:t>
            </a:r>
          </a:p>
        </p:txBody>
      </p:sp>
    </p:spTree>
    <p:extLst>
      <p:ext uri="{BB962C8B-B14F-4D97-AF65-F5344CB8AC3E}">
        <p14:creationId xmlns:p14="http://schemas.microsoft.com/office/powerpoint/2010/main" val="403621163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26</TotalTime>
  <Words>152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Anaerobic Respiration  and  fermentation</vt:lpstr>
      <vt:lpstr>What happens when there is no oxygen?</vt:lpstr>
      <vt:lpstr>Fermentation</vt:lpstr>
      <vt:lpstr>Alcohol Fermentation</vt:lpstr>
      <vt:lpstr>Lactic acid fermentation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Anerobic Respiration  and  fermentation</dc:title>
  <dc:creator>Anya Swiss</dc:creator>
  <cp:lastModifiedBy>Anya Swiss</cp:lastModifiedBy>
  <cp:revision>4</cp:revision>
  <dcterms:created xsi:type="dcterms:W3CDTF">2018-09-23T22:42:47Z</dcterms:created>
  <dcterms:modified xsi:type="dcterms:W3CDTF">2018-10-13T19:16:15Z</dcterms:modified>
</cp:coreProperties>
</file>